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nytimes.com/2019/02/12/well/live/why-do-south-asians-have-such-high-rates-of-heart-disease.html" TargetMode="External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stanfordhealthcare.org/medical-clinics/stanford-south-asian-translational-heart-initiative/conditions/insulin-resistance.html" TargetMode="External"/><Relationship Id="rId4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gh Risk of Heart Disea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Risk of Heart Disease</a:t>
            </a:r>
          </a:p>
          <a:p>
            <a: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</a:t>
            </a:r>
          </a:p>
          <a:p>
            <a: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South Asians</a:t>
            </a:r>
          </a:p>
        </p:txBody>
      </p:sp>
      <p:sp>
        <p:nvSpPr>
          <p:cNvPr id="120" name="Tanvir Ahmed MD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Tanvir Ahmed MD</a:t>
            </a:r>
          </a:p>
          <a:p>
            <a:pPr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https://www.nytimes.com/2019/02/12/well/live/why-do-south-asians-have-such-high-rates-of-heart-disease.html</a:t>
            </a:r>
          </a:p>
          <a:p>
            <a:pPr>
              <a:defRPr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21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2681" y="2927838"/>
            <a:ext cx="6020838" cy="41350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984250"/>
            <a:ext cx="11404600" cy="758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hecker dir="horz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re  you at high risk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Are  you at high risk?</a:t>
            </a:r>
          </a:p>
        </p:txBody>
      </p:sp>
      <p:sp>
        <p:nvSpPr>
          <p:cNvPr id="124" name="South Asians (Pakistan India, Bangladesh and other countries in the region) are recently identified as uniquely high risk group for Heart Disease. Men appear to have a higher risk than women…"/>
          <p:cNvSpPr txBox="1"/>
          <p:nvPr>
            <p:ph type="body" idx="1"/>
          </p:nvPr>
        </p:nvSpPr>
        <p:spPr>
          <a:xfrm>
            <a:off x="1104900" y="2463800"/>
            <a:ext cx="10795000" cy="5715000"/>
          </a:xfrm>
          <a:prstGeom prst="rect">
            <a:avLst/>
          </a:prstGeom>
        </p:spPr>
        <p:txBody>
          <a:bodyPr/>
          <a:lstStyle/>
          <a:p>
            <a:pPr marL="380999" indent="-380999"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South Asians</a:t>
            </a:r>
            <a:r>
              <a:t> (Pakistan India, Bangladesh and other countries in the region) are recently identified as uniquely high risk group for Heart Disease. Men appear to have a higher risk than women</a:t>
            </a:r>
          </a:p>
          <a:p>
            <a:pPr marL="380999" indent="-380999"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South Asians </a:t>
            </a:r>
            <a:r>
              <a:t>have a </a:t>
            </a:r>
            <a:r>
              <a:rPr b="1"/>
              <a:t>four times greater risk of heart disease</a:t>
            </a:r>
            <a:r>
              <a:t> than the general population and have a much greater chance of having a </a:t>
            </a:r>
            <a:r>
              <a:rPr b="1"/>
              <a:t>heart attack before age 50.</a:t>
            </a:r>
            <a:endParaRPr b="1"/>
          </a:p>
          <a:p>
            <a:pPr marL="380999" indent="-380999"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Heart attacks</a:t>
            </a:r>
            <a:r>
              <a:t> strike south asian men and women</a:t>
            </a:r>
            <a:r>
              <a:rPr b="1"/>
              <a:t> at younger ages and the attacks are more deadly</a:t>
            </a:r>
            <a:r>
              <a:t> compared to any other ethnic group</a:t>
            </a:r>
          </a:p>
          <a:p>
            <a:pPr marL="380999" indent="-380999"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Almost one in three in this group will die from heart disease before age 65.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y are we a High Risk Group…"/>
          <p:cNvSpPr txBox="1"/>
          <p:nvPr>
            <p:ph type="title"/>
          </p:nvPr>
        </p:nvSpPr>
        <p:spPr>
          <a:xfrm>
            <a:off x="1104900" y="1060201"/>
            <a:ext cx="10795000" cy="1384798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Why are we a High Risk Group</a:t>
            </a:r>
          </a:p>
          <a:p>
            <a:pPr>
              <a:defRPr sz="4000">
                <a:solidFill>
                  <a:schemeClr val="accent5">
                    <a:hueOff val="-69957"/>
                    <a:satOff val="-6629"/>
                    <a:lumOff val="-941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Smoking and Diet</a:t>
            </a:r>
          </a:p>
        </p:txBody>
      </p:sp>
      <p:sp>
        <p:nvSpPr>
          <p:cNvPr id="127" name="South Asians tend to be smokers !!!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South Asians tend to be smokers !!!</a:t>
            </a:r>
          </a:p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Typical South-Asian diet tends to be </a:t>
            </a:r>
            <a:r>
              <a:rPr b="1"/>
              <a:t>high in sugar, refined grains, and fatty foods</a:t>
            </a:r>
          </a:p>
        </p:txBody>
      </p:sp>
      <p:pic>
        <p:nvPicPr>
          <p:cNvPr id="128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6988" y="3149361"/>
            <a:ext cx="5968654" cy="1854678"/>
          </a:xfrm>
          <a:prstGeom prst="rect">
            <a:avLst/>
          </a:prstGeom>
        </p:spPr>
      </p:pic>
      <p:pic>
        <p:nvPicPr>
          <p:cNvPr id="129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7353" y="5406472"/>
            <a:ext cx="6127925" cy="3465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y are we a High Risk Group…"/>
          <p:cNvSpPr txBox="1"/>
          <p:nvPr>
            <p:ph type="title"/>
          </p:nvPr>
        </p:nvSpPr>
        <p:spPr>
          <a:xfrm>
            <a:off x="1104900" y="1060201"/>
            <a:ext cx="10795000" cy="1384798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Why are we a High Risk Group</a:t>
            </a:r>
          </a:p>
          <a:p>
            <a:pPr>
              <a:defRPr sz="4000">
                <a:solidFill>
                  <a:schemeClr val="accent5">
                    <a:hueOff val="-69957"/>
                    <a:satOff val="-6629"/>
                    <a:lumOff val="-941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Pre-Diabetes</a:t>
            </a:r>
          </a:p>
        </p:txBody>
      </p:sp>
      <p:sp>
        <p:nvSpPr>
          <p:cNvPr id="132" name="Pre-Diabetic. An alarming number of South Asians appear to be insulin resistant, a pre-diabetic condition in which the body does not process insulin efficiently…"/>
          <p:cNvSpPr txBox="1"/>
          <p:nvPr>
            <p:ph type="body" sz="half" idx="1"/>
          </p:nvPr>
        </p:nvSpPr>
        <p:spPr>
          <a:xfrm>
            <a:off x="1111250" y="2514600"/>
            <a:ext cx="5397500" cy="5715000"/>
          </a:xfrm>
          <a:prstGeom prst="rect">
            <a:avLst/>
          </a:prstGeom>
        </p:spPr>
        <p:txBody>
          <a:bodyPr/>
          <a:lstStyle/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b="1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Pre-Diabetic</a:t>
            </a:r>
            <a:r>
              <a:t>. An alarming number of South Asians appear to be </a:t>
            </a:r>
            <a:r>
              <a:rPr b="1">
                <a:hlinkClick r:id="rId3" invalidUrl="" action="" tgtFrame="" tooltip="" history="1" highlightClick="0" endSnd="0"/>
              </a:rPr>
              <a:t>insulin resistant</a:t>
            </a:r>
            <a:r>
              <a:t>, a pre-diabetic condition in which the body does not process insulin efficiently</a:t>
            </a:r>
          </a:p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0499" indent="-190499" defTabSz="457200">
              <a:spcBef>
                <a:spcPts val="0"/>
              </a:spcBef>
              <a:buBlip>
                <a:blip r:embed="rId2"/>
              </a:buBlip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Insulin-resistant and diabetic</a:t>
            </a:r>
            <a:r>
              <a:t> patients are at </a:t>
            </a:r>
            <a:r>
              <a:rPr b="1"/>
              <a:t>EQUAL HIGH RISK </a:t>
            </a:r>
            <a:r>
              <a:t>for heart disease</a:t>
            </a:r>
          </a:p>
        </p:txBody>
      </p:sp>
      <p:pic>
        <p:nvPicPr>
          <p:cNvPr id="133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8941" y="3147132"/>
            <a:ext cx="4743918" cy="5186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Why are we a High Risk Group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00000"/>
                </a:solidFill>
              </a:defRPr>
            </a:pPr>
            <a:r>
              <a:t>Why are we a High Risk Group</a:t>
            </a:r>
            <a:endParaRPr b="1"/>
          </a:p>
          <a:p>
            <a:pPr>
              <a:defRPr sz="4000">
                <a:solidFill>
                  <a:srgbClr val="0433FF"/>
                </a:solidFill>
              </a:defRPr>
            </a:pPr>
            <a:r>
              <a:t>Thin Fat Syndrome</a:t>
            </a:r>
          </a:p>
        </p:txBody>
      </p:sp>
      <p:sp>
        <p:nvSpPr>
          <p:cNvPr id="136" name="THIN FAT SYNDROME. Body mass index (BMI) in South Asians often falls into a Thin-fat syndrom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THIN FAT SYNDROME</a:t>
            </a:r>
            <a:r>
              <a:t>. Body mass index (BMI) in South Asians often falls into a </a:t>
            </a:r>
            <a:r>
              <a:rPr b="1"/>
              <a:t>Thin-fat syndrome</a:t>
            </a:r>
            <a:endParaRPr b="1"/>
          </a:p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People may have an acceptable </a:t>
            </a:r>
            <a:r>
              <a:rPr b="1"/>
              <a:t>BMI (25 or less)</a:t>
            </a:r>
            <a:r>
              <a:t>, but they also carry more of their</a:t>
            </a:r>
            <a:r>
              <a:rPr b="1"/>
              <a:t> weight in their abdomen</a:t>
            </a:r>
            <a:r>
              <a:t> and that</a:t>
            </a:r>
            <a:r>
              <a:rPr b="1"/>
              <a:t> visceral fat</a:t>
            </a:r>
            <a:r>
              <a:t> is more likely to lead to a cardiovascular event (Heart Attack etc.)</a:t>
            </a:r>
          </a:p>
        </p:txBody>
      </p:sp>
      <p:pic>
        <p:nvPicPr>
          <p:cNvPr id="137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3521" y="4395603"/>
            <a:ext cx="6106158" cy="2968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hy are we a High Risk Group…"/>
          <p:cNvSpPr txBox="1"/>
          <p:nvPr>
            <p:ph type="title"/>
          </p:nvPr>
        </p:nvSpPr>
        <p:spPr>
          <a:xfrm>
            <a:off x="1104900" y="571500"/>
            <a:ext cx="10795000" cy="1673424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00000"/>
                </a:solidFill>
              </a:defRPr>
            </a:pPr>
            <a:r>
              <a:t>Why are we a High Risk </a:t>
            </a:r>
            <a:r>
              <a:rPr b="1"/>
              <a:t>Group</a:t>
            </a:r>
          </a:p>
          <a:p>
            <a:pPr>
              <a:defRPr b="1" sz="4000">
                <a:solidFill>
                  <a:schemeClr val="accent5">
                    <a:hueOff val="-69957"/>
                    <a:satOff val="-6629"/>
                    <a:lumOff val="-9411"/>
                  </a:schemeClr>
                </a:solidFill>
              </a:defRPr>
            </a:pPr>
            <a:r>
              <a:t>Metabolic Syndrome</a:t>
            </a:r>
          </a:p>
        </p:txBody>
      </p:sp>
      <p:sp>
        <p:nvSpPr>
          <p:cNvPr id="140" name="More than 1/3rd of South Asian men and 17% of South Asian women have metabolic syndrome;…"/>
          <p:cNvSpPr txBox="1"/>
          <p:nvPr>
            <p:ph type="body" sz="half" idx="1"/>
          </p:nvPr>
        </p:nvSpPr>
        <p:spPr>
          <a:xfrm>
            <a:off x="493266" y="2482899"/>
            <a:ext cx="6543775" cy="6254702"/>
          </a:xfrm>
          <a:prstGeom prst="rect">
            <a:avLst/>
          </a:prstGeom>
        </p:spPr>
        <p:txBody>
          <a:bodyPr/>
          <a:lstStyle/>
          <a:p>
            <a:pPr marL="144779" indent="-144779" defTabSz="347472">
              <a:spcBef>
                <a:spcPts val="0"/>
              </a:spcBef>
              <a:buBlip>
                <a:blip r:embed="rId2"/>
              </a:buBlip>
              <a:defRPr sz="22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44779" indent="-144779" defTabSz="347472">
              <a:spcBef>
                <a:spcPts val="0"/>
              </a:spcBef>
              <a:buBlip>
                <a:blip r:embed="rId2"/>
              </a:buBlip>
              <a:defRPr sz="22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</a:t>
            </a:r>
            <a:r>
              <a:rPr b="1"/>
              <a:t>1/3rd of South Asian men and 17% of South Asian women</a:t>
            </a:r>
            <a:r>
              <a:t> have metabolic syndrome;</a:t>
            </a:r>
          </a:p>
          <a:p>
            <a:pPr marL="144779" indent="-144779" defTabSz="347472">
              <a:spcBef>
                <a:spcPts val="0"/>
              </a:spcBef>
              <a:buBlip>
                <a:blip r:embed="rId2"/>
              </a:buBlip>
              <a:defRPr sz="22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44779" indent="-144779" defTabSz="347472">
              <a:spcBef>
                <a:spcPts val="0"/>
              </a:spcBef>
              <a:buBlip>
                <a:blip r:embed="rId2"/>
              </a:buBlip>
              <a:defRPr sz="22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Metabolic syndrome is a cluster of conditions</a:t>
            </a:r>
            <a:br/>
            <a:endParaRPr>
              <a:solidFill>
                <a:schemeClr val="accent5">
                  <a:hueOff val="122773"/>
                  <a:satOff val="6301"/>
                  <a:lumOff val="-20829"/>
                </a:schemeClr>
              </a:solidFill>
            </a:endParaRPr>
          </a:p>
          <a:p>
            <a:pPr marL="347472" indent="-241300" defTabSz="347472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204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blood pressure</a:t>
            </a:r>
            <a:br/>
          </a:p>
          <a:p>
            <a:pPr marL="347472" indent="-241300" defTabSz="347472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204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blood sugar levels</a:t>
            </a:r>
            <a:br/>
          </a:p>
          <a:p>
            <a:pPr marL="347472" indent="-241300" defTabSz="347472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204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Excess body fat around the waist</a:t>
            </a:r>
            <a:br/>
          </a:p>
          <a:p>
            <a:pPr marL="347472" indent="-241300" defTabSz="347472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204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Abnormal cholesterol levels that increase the risk of heart disease, stroke and diabetes</a:t>
            </a:r>
            <a:br/>
          </a:p>
          <a:p>
            <a:pPr marL="347472" indent="-241300" defTabSz="347472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2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433FF"/>
                </a:solidFill>
              </a:rPr>
              <a:t>If more than one of these conditions occur in combination, the risk is even greater</a:t>
            </a:r>
            <a:br/>
          </a:p>
        </p:txBody>
      </p:sp>
      <p:pic>
        <p:nvPicPr>
          <p:cNvPr id="141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7659" y="3115381"/>
            <a:ext cx="5548645" cy="5529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dissolv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at can I do to Reduce My Risk"/>
          <p:cNvSpPr txBox="1"/>
          <p:nvPr>
            <p:ph type="title"/>
          </p:nvPr>
        </p:nvSpPr>
        <p:spPr>
          <a:xfrm>
            <a:off x="1104900" y="1003746"/>
            <a:ext cx="10795000" cy="149770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What can I do to Reduce My Risk</a:t>
            </a:r>
          </a:p>
        </p:txBody>
      </p:sp>
      <p:sp>
        <p:nvSpPr>
          <p:cNvPr id="144" name="Knowledge is Power. Becoming aware of your risk at an early age is an important first step…"/>
          <p:cNvSpPr txBox="1"/>
          <p:nvPr>
            <p:ph type="body" idx="1"/>
          </p:nvPr>
        </p:nvSpPr>
        <p:spPr>
          <a:xfrm>
            <a:off x="1104900" y="2489200"/>
            <a:ext cx="10795000" cy="5715000"/>
          </a:xfrm>
          <a:prstGeom prst="rect">
            <a:avLst/>
          </a:prstGeom>
        </p:spPr>
        <p:txBody>
          <a:bodyPr/>
          <a:lstStyle/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Knowledge is Power. </a:t>
            </a:r>
            <a:r>
              <a:t>Becoming aware of your risk at an early age is an important first step</a:t>
            </a:r>
          </a:p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Family history</a:t>
            </a:r>
            <a:r>
              <a:t>. The most important risk factor is often a family history of diabetes, high cholesterol, or heart disease, </a:t>
            </a:r>
            <a:r>
              <a:rPr b="1"/>
              <a:t>all of which are highly prevalent in South Asian families.</a:t>
            </a:r>
          </a:p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Regular Exercise</a:t>
            </a:r>
            <a:r>
              <a:t> and </a:t>
            </a:r>
            <a:r>
              <a:rPr b="1"/>
              <a:t>eating heart-healthy</a:t>
            </a:r>
            <a:r>
              <a:t> foods will also contribute to lowering your heart disease risk</a:t>
            </a:r>
          </a:p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Smoking Vaping or any type of tobacco products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over dir="l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hat Options do I have"/>
          <p:cNvSpPr txBox="1"/>
          <p:nvPr>
            <p:ph type="title"/>
          </p:nvPr>
        </p:nvSpPr>
        <p:spPr>
          <a:xfrm>
            <a:off x="1104900" y="800100"/>
            <a:ext cx="10795000" cy="13658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What Options do I have</a:t>
            </a:r>
          </a:p>
        </p:txBody>
      </p:sp>
      <p:sp>
        <p:nvSpPr>
          <p:cNvPr id="147" name="Talking with a doctor knowledgeable about this type of heart disease will help.…"/>
          <p:cNvSpPr txBox="1"/>
          <p:nvPr>
            <p:ph type="body" idx="1"/>
          </p:nvPr>
        </p:nvSpPr>
        <p:spPr>
          <a:xfrm>
            <a:off x="1104900" y="2313185"/>
            <a:ext cx="10795000" cy="6424415"/>
          </a:xfrm>
          <a:prstGeom prst="rect">
            <a:avLst/>
          </a:prstGeom>
        </p:spPr>
        <p:txBody>
          <a:bodyPr/>
          <a:lstStyle/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Talking with a </a:t>
            </a:r>
            <a:r>
              <a:rPr b="1"/>
              <a:t>doctor knowledgeable about this type of heart disease</a:t>
            </a:r>
            <a:r>
              <a:t> will help.</a:t>
            </a: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begins with </a:t>
            </a:r>
            <a:r>
              <a:rPr b="1"/>
              <a:t>education</a:t>
            </a:r>
            <a:r>
              <a:t> to help you and your family understand your personal risk of heart disease</a:t>
            </a: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Your</a:t>
            </a:r>
            <a:r>
              <a:rPr b="1"/>
              <a:t> Screening</a:t>
            </a:r>
            <a:r>
              <a:t> may be started earlier than in the traditional population</a:t>
            </a: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A dietitian</a:t>
            </a:r>
            <a:r>
              <a:t> can provide a detailed analysis of your dietary habits</a:t>
            </a: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 may be prescribed cholesterol- and blood pressure-lowering medications, as well as medications to control pre-diabetes</a:t>
            </a: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active coronary disease is found, a cardiologist will need to be consulted </a:t>
            </a: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5260" indent="-175260" defTabSz="420623">
              <a:spcBef>
                <a:spcPts val="0"/>
              </a:spcBef>
              <a:buBlip>
                <a:blip r:embed="rId2"/>
              </a:buBlip>
              <a:defRPr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are many specialized centers around the country to help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ymptoms of Heart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>
                    <a:hueOff val="-69957"/>
                    <a:satOff val="-6629"/>
                    <a:lumOff val="-9411"/>
                  </a:schemeClr>
                </a:solidFill>
              </a:defRPr>
            </a:lvl1pPr>
          </a:lstStyle>
          <a:p>
            <a:pPr/>
            <a:r>
              <a:t>Symptoms of Heart Disease</a:t>
            </a:r>
          </a:p>
        </p:txBody>
      </p:sp>
      <p:sp>
        <p:nvSpPr>
          <p:cNvPr id="150" name="You should be evaluated for cardiovascular risk and disease if you are having…"/>
          <p:cNvSpPr txBox="1"/>
          <p:nvPr>
            <p:ph type="body" sz="half" idx="1"/>
          </p:nvPr>
        </p:nvSpPr>
        <p:spPr>
          <a:xfrm>
            <a:off x="1104900" y="2971800"/>
            <a:ext cx="10795000" cy="4380905"/>
          </a:xfrm>
          <a:prstGeom prst="rect">
            <a:avLst/>
          </a:prstGeom>
        </p:spPr>
        <p:txBody>
          <a:bodyPr/>
          <a:lstStyle/>
          <a:p>
            <a:pPr marL="190500" indent="-190500" defTabSz="457200">
              <a:spcBef>
                <a:spcPts val="0"/>
              </a:spcBef>
              <a:buBlip>
                <a:blip r:embed="rId2"/>
              </a:buBlip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 should be evaluated for cardiovascular risk and disease if you are having</a:t>
            </a:r>
            <a:br/>
          </a:p>
          <a:p>
            <a:pPr marL="457200" indent="-317500" defTabSz="457200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500">
                <a:solidFill>
                  <a:srgbClr val="4D4F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Chest pain</a:t>
            </a:r>
          </a:p>
          <a:p>
            <a:pPr marL="457200" indent="-317500" defTabSz="457200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500">
                <a:solidFill>
                  <a:srgbClr val="4D4F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Chest pressure</a:t>
            </a:r>
          </a:p>
          <a:p>
            <a:pPr marL="457200" indent="-317500" defTabSz="457200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500">
                <a:solidFill>
                  <a:srgbClr val="4D4F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Shortness of breath when climbing stairs, walking uphill or on flat ground</a:t>
            </a:r>
          </a:p>
          <a:p>
            <a:pPr marL="457200" indent="-317500" defTabSz="457200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500">
                <a:solidFill>
                  <a:srgbClr val="4D4F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Some patients have atypical symptoms</a:t>
            </a:r>
          </a:p>
          <a:p>
            <a:pPr marL="457200" indent="-317500" defTabSz="457200">
              <a:spcBef>
                <a:spcPts val="0"/>
              </a:spcBef>
              <a:buClr>
                <a:srgbClr val="4D4F53"/>
              </a:buClr>
              <a:buSzPct val="80000"/>
              <a:buFont typeface="Helvetica"/>
              <a:buChar char="•"/>
              <a:defRPr sz="2500">
                <a:solidFill>
                  <a:srgbClr val="4D4F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Seek care if you are concerned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pull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