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2" r:id="rId3"/>
    <p:sldId id="258" r:id="rId4"/>
    <p:sldId id="320" r:id="rId5"/>
    <p:sldId id="325" r:id="rId6"/>
    <p:sldId id="326" r:id="rId7"/>
    <p:sldId id="261" r:id="rId8"/>
    <p:sldId id="309" r:id="rId9"/>
    <p:sldId id="259" r:id="rId10"/>
    <p:sldId id="310" r:id="rId11"/>
    <p:sldId id="321" r:id="rId12"/>
    <p:sldId id="313" r:id="rId13"/>
    <p:sldId id="323" r:id="rId14"/>
    <p:sldId id="311" r:id="rId15"/>
    <p:sldId id="322" r:id="rId16"/>
    <p:sldId id="312" r:id="rId17"/>
    <p:sldId id="324" r:id="rId18"/>
    <p:sldId id="327" r:id="rId19"/>
    <p:sldId id="314" r:id="rId20"/>
    <p:sldId id="317" r:id="rId21"/>
    <p:sldId id="315" r:id="rId2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4708" autoAdjust="0"/>
  </p:normalViewPr>
  <p:slideViewPr>
    <p:cSldViewPr snapToGrid="0" snapToObjects="1">
      <p:cViewPr varScale="1">
        <p:scale>
          <a:sx n="104" d="100"/>
          <a:sy n="104" d="100"/>
        </p:scale>
        <p:origin x="11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48F47-73DC-3246-8F13-F60729285291}" type="datetimeFigureOut">
              <a:rPr lang="en-US" smtClean="0"/>
              <a:t>2/15/2019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855E6-4BD0-1445-97BE-1E61E68A6868}" type="slidenum">
              <a:rPr lang="en-US" smtClean="0"/>
              <a:t>‹#›</a:t>
            </a:fld>
            <a:endParaRPr lang="en-US" dirty="0"/>
          </a:p>
        </p:txBody>
      </p:sp>
    </p:spTree>
    <p:extLst>
      <p:ext uri="{BB962C8B-B14F-4D97-AF65-F5344CB8AC3E}">
        <p14:creationId xmlns:p14="http://schemas.microsoft.com/office/powerpoint/2010/main" val="382793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16368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12351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382480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6845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413006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316349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283484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159297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71810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414668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82D40A8-0E24-2A48-968B-2C5D3E99322D}" type="datetimeFigureOut">
              <a:rPr kumimoji="1" lang="ja-JP" altLang="en-US" smtClean="0"/>
              <a:t>2019/2/15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394481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D40A8-0E24-2A48-968B-2C5D3E99322D}" type="datetimeFigureOut">
              <a:rPr kumimoji="1" lang="ja-JP" altLang="en-US" smtClean="0"/>
              <a:t>2019/2/15</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7140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qaid.tarbiyyat@ansarusa.or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tqaid.tarbiyyat@ansarusa.or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qaid.tarbiyyat@ansarusa.or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tif"/></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5" name="Title 1"/>
          <p:cNvSpPr txBox="1">
            <a:spLocks/>
          </p:cNvSpPr>
          <p:nvPr/>
        </p:nvSpPr>
        <p:spPr>
          <a:xfrm>
            <a:off x="685800" y="1361996"/>
            <a:ext cx="77724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b="1" dirty="0"/>
              <a:t>Majlis Ansarullah</a:t>
            </a:r>
            <a:br>
              <a:rPr lang="en-US" b="1" dirty="0"/>
            </a:br>
            <a:r>
              <a:rPr lang="en-US" b="1" dirty="0"/>
              <a:t>Monthly Meeting</a:t>
            </a:r>
          </a:p>
        </p:txBody>
      </p:sp>
      <p:sp>
        <p:nvSpPr>
          <p:cNvPr id="6" name="Subtitle 2"/>
          <p:cNvSpPr txBox="1">
            <a:spLocks/>
          </p:cNvSpPr>
          <p:nvPr/>
        </p:nvSpPr>
        <p:spPr>
          <a:xfrm>
            <a:off x="1143000" y="3602038"/>
            <a:ext cx="6858000" cy="165576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en-US" b="1" dirty="0"/>
              <a:t>January 2019</a:t>
            </a:r>
          </a:p>
        </p:txBody>
      </p:sp>
      <p:sp>
        <p:nvSpPr>
          <p:cNvPr id="7" name="TextBox 6"/>
          <p:cNvSpPr txBox="1"/>
          <p:nvPr/>
        </p:nvSpPr>
        <p:spPr>
          <a:xfrm>
            <a:off x="3621975" y="5717310"/>
            <a:ext cx="5522026" cy="461665"/>
          </a:xfrm>
          <a:prstGeom prst="rect">
            <a:avLst/>
          </a:prstGeom>
          <a:noFill/>
        </p:spPr>
        <p:txBody>
          <a:bodyPr wrap="square" rtlCol="0">
            <a:spAutoFit/>
          </a:bodyPr>
          <a:lstStyle/>
          <a:p>
            <a:pPr algn="r"/>
            <a:r>
              <a:rPr lang="en-US" sz="1200" dirty="0"/>
              <a:t>This slide deck contains images licensed for the purpose of this presentation only.  </a:t>
            </a:r>
          </a:p>
          <a:p>
            <a:pPr algn="r"/>
            <a:r>
              <a:rPr lang="en-US" sz="1200" dirty="0"/>
              <a:t>No one is permitted to use the images for any other use, without prior permission.</a:t>
            </a:r>
          </a:p>
        </p:txBody>
      </p:sp>
    </p:spTree>
    <p:extLst>
      <p:ext uri="{BB962C8B-B14F-4D97-AF65-F5344CB8AC3E}">
        <p14:creationId xmlns:p14="http://schemas.microsoft.com/office/powerpoint/2010/main" val="103657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4096559" y="402715"/>
            <a:ext cx="3824685"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Discussion Scenario 1</a:t>
            </a:r>
          </a:p>
        </p:txBody>
      </p:sp>
      <p:sp>
        <p:nvSpPr>
          <p:cNvPr id="6" name="Content Placeholder 2"/>
          <p:cNvSpPr txBox="1">
            <a:spLocks/>
          </p:cNvSpPr>
          <p:nvPr/>
        </p:nvSpPr>
        <p:spPr>
          <a:xfrm>
            <a:off x="457200" y="1256501"/>
            <a:ext cx="8421795" cy="21338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2400" dirty="0"/>
              <a:t>You were finally able to make arrangements to go to UK for Jalsa with your wife and three children. You did not have any relatives in UK and were trying to make accommodation arrangements considering your tight budget. You found a great deal for a hotel room. Unfortunately, they only allowed 4 people in the room. For any more, you had to get another room. </a:t>
            </a:r>
          </a:p>
          <a:p>
            <a:pPr marL="0" indent="0">
              <a:buFont typeface="Arial"/>
              <a:buNone/>
            </a:pPr>
            <a:endParaRPr lang="en-US" altLang="ja-JP" sz="800" dirty="0"/>
          </a:p>
          <a:p>
            <a:pPr marL="0" indent="0">
              <a:buFont typeface="Arial"/>
              <a:buNone/>
            </a:pPr>
            <a:r>
              <a:rPr lang="en-US" altLang="ja-JP" sz="800" dirty="0"/>
              <a:t>		</a:t>
            </a:r>
            <a:endParaRPr lang="ja-JP" altLang="en-US" sz="800" dirty="0"/>
          </a:p>
        </p:txBody>
      </p:sp>
      <p:pic>
        <p:nvPicPr>
          <p:cNvPr id="3" name="Picture 2" descr="wwe0345h.jpg"/>
          <p:cNvPicPr>
            <a:picLocks noChangeAspect="1"/>
          </p:cNvPicPr>
          <p:nvPr/>
        </p:nvPicPr>
        <p:blipFill rotWithShape="1">
          <a:blip r:embed="rId3">
            <a:extLst>
              <a:ext uri="{28A0092B-C50C-407E-A947-70E740481C1C}">
                <a14:useLocalDpi xmlns:a14="http://schemas.microsoft.com/office/drawing/2010/main" val="0"/>
              </a:ext>
            </a:extLst>
          </a:blip>
          <a:srcRect t="9709" b="14333"/>
          <a:stretch/>
        </p:blipFill>
        <p:spPr>
          <a:xfrm>
            <a:off x="968380" y="3810146"/>
            <a:ext cx="7292823" cy="2298684"/>
          </a:xfrm>
          <a:prstGeom prst="rect">
            <a:avLst/>
          </a:prstGeom>
        </p:spPr>
      </p:pic>
    </p:spTree>
    <p:extLst>
      <p:ext uri="{BB962C8B-B14F-4D97-AF65-F5344CB8AC3E}">
        <p14:creationId xmlns:p14="http://schemas.microsoft.com/office/powerpoint/2010/main" val="282329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4096559" y="402715"/>
            <a:ext cx="4538622"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How would you respond?</a:t>
            </a:r>
          </a:p>
        </p:txBody>
      </p:sp>
      <p:sp>
        <p:nvSpPr>
          <p:cNvPr id="6" name="Content Placeholder 2"/>
          <p:cNvSpPr txBox="1">
            <a:spLocks/>
          </p:cNvSpPr>
          <p:nvPr/>
        </p:nvSpPr>
        <p:spPr>
          <a:xfrm>
            <a:off x="139682" y="1417638"/>
            <a:ext cx="8802028" cy="46760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a:t>Book another room.</a:t>
            </a:r>
          </a:p>
          <a:p>
            <a:pPr marL="0" indent="0">
              <a:buNone/>
            </a:pPr>
            <a:endParaRPr lang="en-US" altLang="ja-JP" dirty="0"/>
          </a:p>
          <a:p>
            <a:r>
              <a:rPr lang="en-US" altLang="ja-JP" dirty="0"/>
              <a:t>Look for another hotel.</a:t>
            </a:r>
          </a:p>
          <a:p>
            <a:endParaRPr lang="en-US" altLang="ja-JP" dirty="0"/>
          </a:p>
          <a:p>
            <a:r>
              <a:rPr lang="en-US" altLang="ja-JP" dirty="0"/>
              <a:t>Make sure they don’t find out and use the same room.</a:t>
            </a:r>
          </a:p>
          <a:p>
            <a:pPr marL="0" indent="0">
              <a:buNone/>
            </a:pPr>
            <a:endParaRPr lang="en-US" altLang="ja-JP" dirty="0"/>
          </a:p>
          <a:p>
            <a:r>
              <a:rPr lang="en-US" altLang="ja-JP" dirty="0"/>
              <a:t>Any other response?</a:t>
            </a:r>
          </a:p>
          <a:p>
            <a:endParaRPr lang="ja-JP" altLang="en-US" dirty="0"/>
          </a:p>
        </p:txBody>
      </p:sp>
    </p:spTree>
    <p:extLst>
      <p:ext uri="{BB962C8B-B14F-4D97-AF65-F5344CB8AC3E}">
        <p14:creationId xmlns:p14="http://schemas.microsoft.com/office/powerpoint/2010/main" val="391805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3332476" y="402715"/>
            <a:ext cx="5936049"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solidFill>
                  <a:schemeClr val="bg1"/>
                </a:solidFill>
              </a:rPr>
              <a:t>How would your response change if?</a:t>
            </a:r>
          </a:p>
        </p:txBody>
      </p:sp>
      <p:sp>
        <p:nvSpPr>
          <p:cNvPr id="7" name="Content Placeholder 2">
            <a:extLst>
              <a:ext uri="{FF2B5EF4-FFF2-40B4-BE49-F238E27FC236}">
                <a16:creationId xmlns:a16="http://schemas.microsoft.com/office/drawing/2014/main" id="{C62E49D1-BE93-2841-9EE2-80CDF6B4877E}"/>
              </a:ext>
            </a:extLst>
          </p:cNvPr>
          <p:cNvSpPr txBox="1">
            <a:spLocks/>
          </p:cNvSpPr>
          <p:nvPr/>
        </p:nvSpPr>
        <p:spPr>
          <a:xfrm>
            <a:off x="457200" y="1600200"/>
            <a:ext cx="8255000" cy="343217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dirty="0"/>
              <a:t>(Consider each separately.)</a:t>
            </a:r>
          </a:p>
          <a:p>
            <a:pPr marL="0" indent="0">
              <a:buNone/>
            </a:pPr>
            <a:r>
              <a:rPr lang="en-US" dirty="0"/>
              <a:t>… You have really young children (can easily squeeze 	the kids in one bed).</a:t>
            </a:r>
          </a:p>
          <a:p>
            <a:pPr marL="0" indent="0">
              <a:buNone/>
            </a:pPr>
            <a:r>
              <a:rPr lang="en-US" dirty="0"/>
              <a:t>… The hotel is full (no other rooms available).</a:t>
            </a:r>
          </a:p>
          <a:p>
            <a:pPr marL="0" indent="0">
              <a:buNone/>
            </a:pPr>
            <a:r>
              <a:rPr lang="en-US" dirty="0"/>
              <a:t>… Other Jama’at members told you: “It’s okay– the 	hotel staff doesn’t care.”</a:t>
            </a:r>
          </a:p>
          <a:p>
            <a:pPr marL="0" indent="0">
              <a:buNone/>
            </a:pPr>
            <a:r>
              <a:rPr lang="en-US" dirty="0"/>
              <a:t>… Other hotel options are much further away; 	would require rental car and other expenses.</a:t>
            </a:r>
          </a:p>
          <a:p>
            <a:endParaRPr lang="en-US" dirty="0"/>
          </a:p>
        </p:txBody>
      </p:sp>
      <p:sp>
        <p:nvSpPr>
          <p:cNvPr id="6" name="TextBox 6"/>
          <p:cNvSpPr txBox="1">
            <a:spLocks noChangeArrowheads="1"/>
          </p:cNvSpPr>
          <p:nvPr/>
        </p:nvSpPr>
        <p:spPr bwMode="auto">
          <a:xfrm>
            <a:off x="427038" y="5124549"/>
            <a:ext cx="8285162" cy="831850"/>
          </a:xfrm>
          <a:prstGeom prst="rect">
            <a:avLst/>
          </a:prstGeom>
          <a:noFill/>
          <a:ln w="9525">
            <a:noFill/>
            <a:miter lim="800000"/>
            <a:headEnd/>
            <a:tailEnd/>
          </a:ln>
        </p:spPr>
        <p:txBody>
          <a:bodyPr>
            <a:spAutoFit/>
          </a:bodyPr>
          <a:lstStyle/>
          <a:p>
            <a:r>
              <a:rPr lang="en-US" sz="2400" b="1" dirty="0">
                <a:latin typeface="Calibri" pitchFamily="34" charset="0"/>
              </a:rPr>
              <a:t>Za'im Sahib, please email </a:t>
            </a:r>
            <a:r>
              <a:rPr lang="en-US" sz="2400" b="1" dirty="0">
                <a:latin typeface="Calibri" pitchFamily="34" charset="0"/>
                <a:hlinkClick r:id="rId3"/>
              </a:rPr>
              <a:t>qaid.tarbiyat@ansarusa.org</a:t>
            </a:r>
            <a:r>
              <a:rPr lang="en-US" sz="2400" b="1" dirty="0">
                <a:latin typeface="Calibri" pitchFamily="34" charset="0"/>
              </a:rPr>
              <a:t> if you or any member has any question or concern.</a:t>
            </a:r>
          </a:p>
        </p:txBody>
      </p:sp>
    </p:spTree>
    <p:extLst>
      <p:ext uri="{BB962C8B-B14F-4D97-AF65-F5344CB8AC3E}">
        <p14:creationId xmlns:p14="http://schemas.microsoft.com/office/powerpoint/2010/main" val="292621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13358"/>
            <a:ext cx="9126188" cy="6844642"/>
          </a:xfrm>
        </p:spPr>
      </p:pic>
      <p:sp>
        <p:nvSpPr>
          <p:cNvPr id="5" name="TextBox 6"/>
          <p:cNvSpPr txBox="1"/>
          <p:nvPr/>
        </p:nvSpPr>
        <p:spPr>
          <a:xfrm>
            <a:off x="3460232" y="402715"/>
            <a:ext cx="516900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Guidance from Friday Sermon</a:t>
            </a:r>
          </a:p>
        </p:txBody>
      </p:sp>
      <p:sp>
        <p:nvSpPr>
          <p:cNvPr id="3" name="Rectangle 2"/>
          <p:cNvSpPr/>
          <p:nvPr/>
        </p:nvSpPr>
        <p:spPr>
          <a:xfrm>
            <a:off x="1715082" y="1392120"/>
            <a:ext cx="6022596" cy="3139321"/>
          </a:xfrm>
          <a:prstGeom prst="rect">
            <a:avLst/>
          </a:prstGeom>
        </p:spPr>
        <p:txBody>
          <a:bodyPr wrap="square">
            <a:spAutoFit/>
          </a:bodyPr>
          <a:lstStyle/>
          <a:p>
            <a:r>
              <a:rPr lang="en-US" altLang="ja-JP" sz="2000" dirty="0"/>
              <a:t>When taking Bai’at, a true Ahmadi pledges to avoid all forms of overt and covert </a:t>
            </a:r>
            <a:r>
              <a:rPr lang="en-US" altLang="ja-JP" sz="2000" i="1" dirty="0"/>
              <a:t>Shirk</a:t>
            </a:r>
            <a:r>
              <a:rPr lang="en-US" altLang="ja-JP" sz="2000" dirty="0"/>
              <a:t>. What is overt </a:t>
            </a:r>
            <a:r>
              <a:rPr lang="en-US" altLang="ja-JP" sz="2000" i="1" dirty="0"/>
              <a:t>Shirk</a:t>
            </a:r>
            <a:r>
              <a:rPr lang="en-US" altLang="ja-JP" sz="2000" dirty="0"/>
              <a:t>? Elaborating on this, the Promised Messiah (as</a:t>
            </a:r>
            <a:r>
              <a:rPr lang="en-US" altLang="ja-JP" sz="2000"/>
              <a:t>) states,  </a:t>
            </a:r>
            <a:r>
              <a:rPr lang="en-US" altLang="ja-JP" sz="2000" dirty="0"/>
              <a:t>“</a:t>
            </a:r>
            <a:r>
              <a:rPr lang="en-US" altLang="ja-JP" sz="2000" i="1" dirty="0"/>
              <a:t>…</a:t>
            </a:r>
            <a:r>
              <a:rPr lang="en-US" altLang="ja-JP" sz="2000" dirty="0"/>
              <a:t> worshipping resources and revering worldly gods are also forms of </a:t>
            </a:r>
            <a:r>
              <a:rPr lang="en-US" altLang="ja-JP" sz="2000" i="1" dirty="0"/>
              <a:t>Shirk</a:t>
            </a:r>
            <a:r>
              <a:rPr lang="en-US" altLang="ja-JP" sz="2000" dirty="0"/>
              <a:t>. What is meant by worldly gods? These are worldly benefits, for which a person neglects and discards the commandments of faith and God Almighty.  If a person discards a religious command to fulfill a worldly desire, he becomes guilty of </a:t>
            </a:r>
            <a:r>
              <a:rPr lang="en-US" altLang="ja-JP" sz="2000" i="1" dirty="0"/>
              <a:t>Shirk</a:t>
            </a:r>
            <a:r>
              <a:rPr lang="en-US" altLang="ja-JP" sz="2000" dirty="0"/>
              <a:t>…”</a:t>
            </a:r>
          </a:p>
          <a:p>
            <a:endParaRPr lang="ja-JP" altLang="en-US" dirty="0"/>
          </a:p>
        </p:txBody>
      </p:sp>
      <p:sp>
        <p:nvSpPr>
          <p:cNvPr id="9" name="Rectangle 8"/>
          <p:cNvSpPr/>
          <p:nvPr/>
        </p:nvSpPr>
        <p:spPr>
          <a:xfrm>
            <a:off x="1715082" y="4265310"/>
            <a:ext cx="6340113" cy="1631216"/>
          </a:xfrm>
          <a:prstGeom prst="rect">
            <a:avLst/>
          </a:prstGeom>
        </p:spPr>
        <p:txBody>
          <a:bodyPr wrap="square">
            <a:spAutoFit/>
          </a:bodyPr>
          <a:lstStyle/>
          <a:p>
            <a:r>
              <a:rPr lang="en-US" altLang="ja-JP" sz="2000" dirty="0"/>
              <a:t>There are some who lie even in trivial matters. This does not behoove a believer. One should not come under the impression that small inaccurate statements are not lies. They most certainly are lies and take one far away from </a:t>
            </a:r>
            <a:r>
              <a:rPr lang="en-US" altLang="ja-JP" sz="2000" i="1" dirty="0" err="1"/>
              <a:t>Tauhid</a:t>
            </a:r>
            <a:r>
              <a:rPr lang="en-US" altLang="ja-JP" sz="2000" dirty="0"/>
              <a:t> [Unity of God].</a:t>
            </a:r>
            <a:endParaRPr lang="ja-JP" altLang="en-US" sz="2000" dirty="0"/>
          </a:p>
        </p:txBody>
      </p:sp>
    </p:spTree>
    <p:extLst>
      <p:ext uri="{BB962C8B-B14F-4D97-AF65-F5344CB8AC3E}">
        <p14:creationId xmlns:p14="http://schemas.microsoft.com/office/powerpoint/2010/main" val="33898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4096559" y="402715"/>
            <a:ext cx="3824685"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Discussion Scenario 2</a:t>
            </a:r>
          </a:p>
        </p:txBody>
      </p:sp>
      <p:sp>
        <p:nvSpPr>
          <p:cNvPr id="6" name="Content Placeholder 2"/>
          <p:cNvSpPr txBox="1">
            <a:spLocks/>
          </p:cNvSpPr>
          <p:nvPr/>
        </p:nvSpPr>
        <p:spPr>
          <a:xfrm>
            <a:off x="267288" y="1431622"/>
            <a:ext cx="4264597" cy="4370625"/>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dirty="0"/>
              <a:t>A Nasir’s daughter was in a marital dispute. Despite attempts at reconciliation, nothing seemed to be working. Both he and his wife believed that their son in-law was at fault. The case went to the Jama’at Qadha system. The decision went in favor of the son in-law. The Nasir was extremely upset. </a:t>
            </a:r>
          </a:p>
        </p:txBody>
      </p:sp>
      <p:pic>
        <p:nvPicPr>
          <p:cNvPr id="4" name="Picture 3" descr="rde9652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492" y="1276315"/>
            <a:ext cx="4638438" cy="4480726"/>
          </a:xfrm>
          <a:prstGeom prst="rect">
            <a:avLst/>
          </a:prstGeom>
        </p:spPr>
      </p:pic>
    </p:spTree>
    <p:extLst>
      <p:ext uri="{BB962C8B-B14F-4D97-AF65-F5344CB8AC3E}">
        <p14:creationId xmlns:p14="http://schemas.microsoft.com/office/powerpoint/2010/main" val="275113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4096559" y="402715"/>
            <a:ext cx="4408378"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How would you respond?</a:t>
            </a:r>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a:t>Accept the decision as it is and pray to Allah for his daughter.</a:t>
            </a:r>
          </a:p>
          <a:p>
            <a:pPr marL="0" indent="0">
              <a:buNone/>
            </a:pPr>
            <a:endParaRPr lang="en-US" altLang="ja-JP" dirty="0"/>
          </a:p>
          <a:p>
            <a:r>
              <a:rPr lang="en-US" altLang="ja-JP" dirty="0"/>
              <a:t>File an appeal to the Qadha system as he is convinced that the decision was incorrect.</a:t>
            </a:r>
          </a:p>
          <a:p>
            <a:pPr marL="0" indent="0">
              <a:buNone/>
            </a:pPr>
            <a:endParaRPr lang="en-US" altLang="ja-JP" dirty="0"/>
          </a:p>
          <a:p>
            <a:r>
              <a:rPr lang="en-US" altLang="ja-JP" dirty="0"/>
              <a:t>Seek professional legal advice.</a:t>
            </a:r>
          </a:p>
          <a:p>
            <a:endParaRPr lang="en-US" altLang="ja-JP" dirty="0"/>
          </a:p>
          <a:p>
            <a:r>
              <a:rPr lang="en-US" altLang="ja-JP" dirty="0"/>
              <a:t>Any other response?</a:t>
            </a:r>
          </a:p>
          <a:p>
            <a:pPr marL="0" indent="0">
              <a:buFont typeface="Arial"/>
              <a:buNone/>
            </a:pPr>
            <a:endParaRPr lang="ja-JP" altLang="en-US" dirty="0"/>
          </a:p>
        </p:txBody>
      </p:sp>
    </p:spTree>
    <p:extLst>
      <p:ext uri="{BB962C8B-B14F-4D97-AF65-F5344CB8AC3E}">
        <p14:creationId xmlns:p14="http://schemas.microsoft.com/office/powerpoint/2010/main" val="48215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3596413" y="406009"/>
            <a:ext cx="552550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How would your response change if?</a:t>
            </a:r>
          </a:p>
        </p:txBody>
      </p:sp>
      <p:sp>
        <p:nvSpPr>
          <p:cNvPr id="8" name="Content Placeholder 2"/>
          <p:cNvSpPr txBox="1">
            <a:spLocks/>
          </p:cNvSpPr>
          <p:nvPr/>
        </p:nvSpPr>
        <p:spPr>
          <a:xfrm>
            <a:off x="457200" y="1497785"/>
            <a:ext cx="7695837" cy="343217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dirty="0"/>
              <a:t>(Consider each separately.)</a:t>
            </a:r>
            <a:endParaRPr lang="en-US" altLang="ja-JP" dirty="0"/>
          </a:p>
          <a:p>
            <a:pPr marL="0" indent="0">
              <a:buNone/>
            </a:pPr>
            <a:r>
              <a:rPr lang="en-US" dirty="0"/>
              <a:t>… </a:t>
            </a:r>
            <a:r>
              <a:rPr lang="en-US" altLang="ja-JP" dirty="0"/>
              <a:t>One of the Qadha Board members is a cousin 	of his son in-law’s father.</a:t>
            </a:r>
          </a:p>
          <a:p>
            <a:pPr marL="0" indent="0">
              <a:buNone/>
            </a:pPr>
            <a:r>
              <a:rPr lang="en-US" dirty="0"/>
              <a:t>… </a:t>
            </a:r>
            <a:r>
              <a:rPr lang="en-US" altLang="ja-JP" dirty="0"/>
              <a:t>His daughter has two young children.</a:t>
            </a:r>
          </a:p>
          <a:p>
            <a:pPr marL="0" indent="0">
              <a:buNone/>
            </a:pPr>
            <a:r>
              <a:rPr lang="en-US" dirty="0"/>
              <a:t>… </a:t>
            </a:r>
            <a:r>
              <a:rPr lang="en-US" altLang="ja-JP" dirty="0"/>
              <a:t>His daughter was physically abused.</a:t>
            </a:r>
          </a:p>
          <a:p>
            <a:pPr marL="0" indent="0">
              <a:buNone/>
            </a:pPr>
            <a:r>
              <a:rPr lang="en-US" dirty="0"/>
              <a:t>… </a:t>
            </a:r>
            <a:r>
              <a:rPr lang="en-US" altLang="ja-JP" dirty="0"/>
              <a:t>The decision was upheld by both the appeals 	system and Hazrat Khalifatul-Masih.</a:t>
            </a:r>
            <a:endParaRPr lang="ja-JP" altLang="en-US" dirty="0"/>
          </a:p>
        </p:txBody>
      </p:sp>
      <p:sp>
        <p:nvSpPr>
          <p:cNvPr id="6" name="TextBox 6"/>
          <p:cNvSpPr txBox="1">
            <a:spLocks noChangeArrowheads="1"/>
          </p:cNvSpPr>
          <p:nvPr/>
        </p:nvSpPr>
        <p:spPr bwMode="auto">
          <a:xfrm>
            <a:off x="427038" y="5175757"/>
            <a:ext cx="8285162" cy="831850"/>
          </a:xfrm>
          <a:prstGeom prst="rect">
            <a:avLst/>
          </a:prstGeom>
          <a:noFill/>
          <a:ln w="9525">
            <a:noFill/>
            <a:miter lim="800000"/>
            <a:headEnd/>
            <a:tailEnd/>
          </a:ln>
        </p:spPr>
        <p:txBody>
          <a:bodyPr>
            <a:spAutoFit/>
          </a:bodyPr>
          <a:lstStyle/>
          <a:p>
            <a:r>
              <a:rPr lang="en-US" sz="2400" b="1" dirty="0">
                <a:latin typeface="Calibri" pitchFamily="34" charset="0"/>
              </a:rPr>
              <a:t>Za'im Sahib, please email </a:t>
            </a:r>
            <a:r>
              <a:rPr lang="en-US" sz="2400" b="1" dirty="0">
                <a:latin typeface="Calibri" pitchFamily="34" charset="0"/>
                <a:hlinkClick r:id="rId3"/>
              </a:rPr>
              <a:t>qaid.tarbiyat@ansarusa.org</a:t>
            </a:r>
            <a:r>
              <a:rPr lang="en-US" sz="2400" b="1" dirty="0">
                <a:latin typeface="Calibri" pitchFamily="34" charset="0"/>
              </a:rPr>
              <a:t> if you or any member has any question or concern.</a:t>
            </a:r>
          </a:p>
        </p:txBody>
      </p:sp>
    </p:spTree>
    <p:extLst>
      <p:ext uri="{BB962C8B-B14F-4D97-AF65-F5344CB8AC3E}">
        <p14:creationId xmlns:p14="http://schemas.microsoft.com/office/powerpoint/2010/main" val="235554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3584433" y="406009"/>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Guidance from Friday Sermon</a:t>
            </a:r>
          </a:p>
        </p:txBody>
      </p:sp>
      <p:sp>
        <p:nvSpPr>
          <p:cNvPr id="3" name="Rectangle 2"/>
          <p:cNvSpPr/>
          <p:nvPr/>
        </p:nvSpPr>
        <p:spPr>
          <a:xfrm>
            <a:off x="559292" y="1461575"/>
            <a:ext cx="8235739" cy="3785652"/>
          </a:xfrm>
          <a:prstGeom prst="rect">
            <a:avLst/>
          </a:prstGeom>
        </p:spPr>
        <p:txBody>
          <a:bodyPr wrap="square">
            <a:spAutoFit/>
          </a:bodyPr>
          <a:lstStyle/>
          <a:p>
            <a:r>
              <a:rPr lang="en-US" altLang="ja-JP" sz="2400" dirty="0"/>
              <a:t>Thus, we will only fulfill the purpose of being an Ahmadi when we realize this truth and strive to attain it with all our faculties. The Promised Messiah (as) says: “Showing obedience is not a small matter or one that is easy to demonstrate. This requires a death on one’s part. Whosoever does not show complete obedience seeks to malign this community.” The Promised Messiah (as) further says: “I have advised my community on numerous occasions that one should not rely on the mere verbal proclamation of your pledge of allegiance. Until one understands the reality of the Bai’at, they cannot attain salvation.”</a:t>
            </a:r>
            <a:endParaRPr lang="ja-JP" altLang="en-US" sz="2400" dirty="0"/>
          </a:p>
        </p:txBody>
      </p:sp>
    </p:spTree>
    <p:extLst>
      <p:ext uri="{BB962C8B-B14F-4D97-AF65-F5344CB8AC3E}">
        <p14:creationId xmlns:p14="http://schemas.microsoft.com/office/powerpoint/2010/main" val="242067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3392748" y="406009"/>
            <a:ext cx="5954875"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What to discuss with your family?</a:t>
            </a:r>
          </a:p>
        </p:txBody>
      </p:sp>
      <p:sp>
        <p:nvSpPr>
          <p:cNvPr id="6" name="TextBox 3"/>
          <p:cNvSpPr txBox="1">
            <a:spLocks noChangeArrowheads="1"/>
          </p:cNvSpPr>
          <p:nvPr/>
        </p:nvSpPr>
        <p:spPr bwMode="auto">
          <a:xfrm>
            <a:off x="233363" y="1771164"/>
            <a:ext cx="8218487" cy="2862322"/>
          </a:xfrm>
          <a:prstGeom prst="rect">
            <a:avLst/>
          </a:prstGeom>
          <a:noFill/>
          <a:ln w="9525">
            <a:noFill/>
            <a:miter lim="800000"/>
            <a:headEnd/>
            <a:tailEnd/>
          </a:ln>
        </p:spPr>
        <p:txBody>
          <a:bodyPr>
            <a:spAutoFit/>
          </a:bodyPr>
          <a:lstStyle/>
          <a:p>
            <a:r>
              <a:rPr lang="en-US" sz="2400" dirty="0">
                <a:latin typeface="Calibri" pitchFamily="34" charset="0"/>
              </a:rPr>
              <a:t>Pick one of the following topics from this Friday sermon to discuss with children/family during casual discussion:</a:t>
            </a:r>
          </a:p>
          <a:p>
            <a:endParaRPr lang="en-US" sz="1200" dirty="0">
              <a:latin typeface="Calibri" pitchFamily="34" charset="0"/>
            </a:endParaRPr>
          </a:p>
          <a:p>
            <a:pPr marL="800100" lvl="1" indent="-342900">
              <a:buFont typeface="Arial" charset="0"/>
              <a:buChar char="•"/>
            </a:pPr>
            <a:r>
              <a:rPr lang="en-US" sz="2400" dirty="0">
                <a:latin typeface="Calibri" pitchFamily="34" charset="0"/>
              </a:rPr>
              <a:t>What are the various forms of hidden Shirk, how can we identify them and avoid to the best of our ability?</a:t>
            </a:r>
          </a:p>
          <a:p>
            <a:pPr marL="800100" lvl="1" indent="-342900">
              <a:buFont typeface="Arial" charset="0"/>
              <a:buChar char="•"/>
            </a:pPr>
            <a:r>
              <a:rPr lang="en-US" sz="2400" dirty="0">
                <a:latin typeface="Calibri" pitchFamily="34" charset="0"/>
              </a:rPr>
              <a:t>How do we build trust in Allah the Almighty?</a:t>
            </a:r>
          </a:p>
          <a:p>
            <a:pPr marL="800100" lvl="1" indent="-342900">
              <a:buFont typeface="Arial" charset="0"/>
              <a:buChar char="•"/>
            </a:pPr>
            <a:r>
              <a:rPr lang="en-US" sz="2400" dirty="0">
                <a:latin typeface="Calibri" pitchFamily="34" charset="0"/>
              </a:rPr>
              <a:t>How can we strengthen the Nizam-e-Jama’at (system of the Jama’at)?</a:t>
            </a:r>
          </a:p>
        </p:txBody>
      </p:sp>
      <p:sp>
        <p:nvSpPr>
          <p:cNvPr id="7" name="TextBox 6"/>
          <p:cNvSpPr txBox="1">
            <a:spLocks noChangeArrowheads="1"/>
          </p:cNvSpPr>
          <p:nvPr/>
        </p:nvSpPr>
        <p:spPr bwMode="auto">
          <a:xfrm>
            <a:off x="621475" y="5158925"/>
            <a:ext cx="7727950" cy="708025"/>
          </a:xfrm>
          <a:prstGeom prst="rect">
            <a:avLst/>
          </a:prstGeom>
          <a:noFill/>
          <a:ln w="9525">
            <a:noFill/>
            <a:miter lim="800000"/>
            <a:headEnd/>
            <a:tailEnd/>
          </a:ln>
        </p:spPr>
        <p:txBody>
          <a:bodyPr>
            <a:spAutoFit/>
          </a:bodyPr>
          <a:lstStyle/>
          <a:p>
            <a:r>
              <a:rPr lang="en-US" sz="2000" b="1" dirty="0">
                <a:solidFill>
                  <a:srgbClr val="FF0000"/>
                </a:solidFill>
                <a:latin typeface="Calibri" pitchFamily="34" charset="0"/>
              </a:rPr>
              <a:t>Tips to engage youth in conversation: </a:t>
            </a:r>
            <a:r>
              <a:rPr lang="en-US" sz="2000" b="1" dirty="0">
                <a:latin typeface="Calibri" pitchFamily="34" charset="0"/>
              </a:rPr>
              <a:t>(1) Give them more talking time, and (2) use examples from Huzur’s (aba) sermon to make a point.</a:t>
            </a:r>
          </a:p>
        </p:txBody>
      </p:sp>
    </p:spTree>
    <p:extLst>
      <p:ext uri="{BB962C8B-B14F-4D97-AF65-F5344CB8AC3E}">
        <p14:creationId xmlns:p14="http://schemas.microsoft.com/office/powerpoint/2010/main" val="138973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5" name="TextBox 6"/>
          <p:cNvSpPr txBox="1"/>
          <p:nvPr/>
        </p:nvSpPr>
        <p:spPr>
          <a:xfrm>
            <a:off x="5047442" y="370057"/>
            <a:ext cx="2176708"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To-do list</a:t>
            </a:r>
          </a:p>
        </p:txBody>
      </p:sp>
      <p:sp>
        <p:nvSpPr>
          <p:cNvPr id="8" name="TextBox 3"/>
          <p:cNvSpPr txBox="1">
            <a:spLocks noChangeArrowheads="1"/>
          </p:cNvSpPr>
          <p:nvPr/>
        </p:nvSpPr>
        <p:spPr bwMode="auto">
          <a:xfrm>
            <a:off x="233363" y="1629414"/>
            <a:ext cx="8218487" cy="3416320"/>
          </a:xfrm>
          <a:prstGeom prst="rect">
            <a:avLst/>
          </a:prstGeom>
          <a:noFill/>
          <a:ln w="9525">
            <a:noFill/>
            <a:miter lim="800000"/>
            <a:headEnd/>
            <a:tailEnd/>
          </a:ln>
        </p:spPr>
        <p:txBody>
          <a:bodyPr>
            <a:spAutoFit/>
          </a:bodyPr>
          <a:lstStyle/>
          <a:p>
            <a:endParaRPr lang="en-US" sz="2400" dirty="0"/>
          </a:p>
          <a:p>
            <a:pPr marL="457200" indent="-457200">
              <a:buFont typeface="+mj-lt"/>
              <a:buAutoNum type="arabicPeriod"/>
            </a:pPr>
            <a:r>
              <a:rPr lang="en-US" sz="2400" dirty="0"/>
              <a:t>Make a pledge to avoid any form of shirk in your life and avoid all types of falsehood, Insha’allah.</a:t>
            </a:r>
          </a:p>
          <a:p>
            <a:pPr marL="457200" indent="-457200">
              <a:buFont typeface="+mj-lt"/>
              <a:buAutoNum type="arabicPeriod"/>
            </a:pPr>
            <a:r>
              <a:rPr lang="en-US" sz="2400" dirty="0"/>
              <a:t>Take time with your wife to reflect on your habits. Ask: “Are we cutting corners where we shouldn’t be?”</a:t>
            </a:r>
          </a:p>
          <a:p>
            <a:pPr marL="457200" indent="-457200">
              <a:buFont typeface="+mj-lt"/>
              <a:buAutoNum type="arabicPeriod"/>
            </a:pPr>
            <a:r>
              <a:rPr lang="en-US" sz="2400" dirty="0"/>
              <a:t>Pair up with another Nasir to review your annual income and Chanda calculation.</a:t>
            </a:r>
          </a:p>
          <a:p>
            <a:pPr marL="457200" indent="-457200">
              <a:buFont typeface="+mj-lt"/>
              <a:buAutoNum type="arabicPeriod"/>
            </a:pPr>
            <a:r>
              <a:rPr lang="en-US" sz="2400" dirty="0"/>
              <a:t>Learn the basics of the system of Qadha in Jama’at (ahmadiyya.us/departments/</a:t>
            </a:r>
            <a:r>
              <a:rPr lang="en-US" sz="2400" dirty="0" err="1"/>
              <a:t>qadha</a:t>
            </a:r>
            <a:r>
              <a:rPr lang="en-US" sz="2400" dirty="0"/>
              <a:t>-a)</a:t>
            </a:r>
          </a:p>
        </p:txBody>
      </p:sp>
      <p:sp>
        <p:nvSpPr>
          <p:cNvPr id="9" name="TextBox 6"/>
          <p:cNvSpPr txBox="1">
            <a:spLocks noChangeArrowheads="1"/>
          </p:cNvSpPr>
          <p:nvPr/>
        </p:nvSpPr>
        <p:spPr bwMode="auto">
          <a:xfrm>
            <a:off x="451885" y="5455272"/>
            <a:ext cx="8334375" cy="461962"/>
          </a:xfrm>
          <a:prstGeom prst="rect">
            <a:avLst/>
          </a:prstGeom>
          <a:noFill/>
          <a:ln w="9525">
            <a:noFill/>
            <a:miter lim="800000"/>
            <a:headEnd/>
            <a:tailEnd/>
          </a:ln>
        </p:spPr>
        <p:txBody>
          <a:bodyPr wrap="none">
            <a:spAutoFit/>
          </a:bodyPr>
          <a:lstStyle/>
          <a:p>
            <a:r>
              <a:rPr lang="en-US" sz="2400" b="1" dirty="0"/>
              <a:t>Email </a:t>
            </a:r>
            <a:r>
              <a:rPr lang="en-US" sz="2400" b="1" dirty="0">
                <a:hlinkClick r:id="rId3"/>
              </a:rPr>
              <a:t>qaid.tarbiyyat@ansarusa.org</a:t>
            </a:r>
            <a:r>
              <a:rPr lang="en-US" sz="2400" b="1" dirty="0"/>
              <a:t> if you have a different idea.</a:t>
            </a:r>
          </a:p>
        </p:txBody>
      </p:sp>
    </p:spTree>
    <p:extLst>
      <p:ext uri="{BB962C8B-B14F-4D97-AF65-F5344CB8AC3E}">
        <p14:creationId xmlns:p14="http://schemas.microsoft.com/office/powerpoint/2010/main" val="318574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8" name="Title 1"/>
          <p:cNvSpPr>
            <a:spLocks noGrp="1"/>
          </p:cNvSpPr>
          <p:nvPr>
            <p:ph type="title"/>
          </p:nvPr>
        </p:nvSpPr>
        <p:spPr>
          <a:xfrm>
            <a:off x="4767230" y="394843"/>
            <a:ext cx="2608930" cy="606642"/>
          </a:xfrm>
        </p:spPr>
        <p:txBody>
          <a:bodyPr>
            <a:noAutofit/>
          </a:bodyPr>
          <a:lstStyle/>
          <a:p>
            <a:r>
              <a:rPr lang="en-US" sz="3200" b="1" dirty="0">
                <a:solidFill>
                  <a:schemeClr val="bg1"/>
                </a:solidFill>
                <a:latin typeface="+mn-lt"/>
              </a:rPr>
              <a:t>AGENDA</a:t>
            </a:r>
          </a:p>
        </p:txBody>
      </p:sp>
      <p:sp>
        <p:nvSpPr>
          <p:cNvPr id="10" name="Content Placeholder 2"/>
          <p:cNvSpPr txBox="1">
            <a:spLocks/>
          </p:cNvSpPr>
          <p:nvPr/>
        </p:nvSpPr>
        <p:spPr>
          <a:xfrm>
            <a:off x="527193" y="1623046"/>
            <a:ext cx="8480074" cy="435133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dirty="0"/>
              <a:t>Recitation of the Holy Qur'an (Verse 22:31)		</a:t>
            </a:r>
          </a:p>
          <a:p>
            <a:r>
              <a:rPr lang="en-US" dirty="0"/>
              <a:t>Pledge</a:t>
            </a:r>
          </a:p>
          <a:p>
            <a:r>
              <a:rPr lang="en-US" altLang="ja-JP" dirty="0"/>
              <a:t>Did you know?</a:t>
            </a:r>
            <a:endParaRPr lang="en-US" dirty="0"/>
          </a:p>
          <a:p>
            <a:r>
              <a:rPr lang="en-US" dirty="0"/>
              <a:t>Sermon of the month: Attributes of True Ahmadi: Avoiding shirk (associating partners with Allah) both obvious and hidden (November 2, 2018)</a:t>
            </a:r>
          </a:p>
          <a:p>
            <a:r>
              <a:rPr lang="en-US" dirty="0"/>
              <a:t>Health Tip</a:t>
            </a:r>
          </a:p>
          <a:p>
            <a:r>
              <a:rPr lang="en-US" dirty="0"/>
              <a:t>Reminders/announcements			</a:t>
            </a:r>
          </a:p>
          <a:p>
            <a:r>
              <a:rPr lang="en-US" dirty="0"/>
              <a:t>Du'a</a:t>
            </a:r>
          </a:p>
          <a:p>
            <a:pPr marL="0" indent="0">
              <a:buFont typeface="Arial"/>
              <a:buNone/>
            </a:pPr>
            <a:r>
              <a:rPr lang="en-US" dirty="0"/>
              <a:t>								</a:t>
            </a:r>
          </a:p>
        </p:txBody>
      </p:sp>
    </p:spTree>
    <p:extLst>
      <p:ext uri="{BB962C8B-B14F-4D97-AF65-F5344CB8AC3E}">
        <p14:creationId xmlns:p14="http://schemas.microsoft.com/office/powerpoint/2010/main" val="304106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5" name="TextBox 6"/>
          <p:cNvSpPr txBox="1"/>
          <p:nvPr/>
        </p:nvSpPr>
        <p:spPr>
          <a:xfrm>
            <a:off x="5071402" y="370057"/>
            <a:ext cx="2284531"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Health tip</a:t>
            </a:r>
          </a:p>
        </p:txBody>
      </p:sp>
      <p:sp>
        <p:nvSpPr>
          <p:cNvPr id="7" name="Walking with a Purpose"/>
          <p:cNvSpPr txBox="1">
            <a:spLocks noGrp="1"/>
          </p:cNvSpPr>
          <p:nvPr>
            <p:ph type="title"/>
          </p:nvPr>
        </p:nvSpPr>
        <p:spPr>
          <a:xfrm>
            <a:off x="147405" y="1016388"/>
            <a:ext cx="4429125" cy="547153"/>
          </a:xfrm>
          <a:prstGeom prst="rect">
            <a:avLst/>
          </a:prstGeom>
        </p:spPr>
        <p:txBody>
          <a:bodyPr>
            <a:noAutofit/>
          </a:bodyPr>
          <a:lstStyle>
            <a:lvl1pPr>
              <a:defRPr sz="4500">
                <a:solidFill>
                  <a:srgbClr val="0433FF"/>
                </a:solidFill>
              </a:defRPr>
            </a:lvl1pPr>
          </a:lstStyle>
          <a:p>
            <a:r>
              <a:rPr sz="3200" dirty="0"/>
              <a:t>Walking with a Purpose </a:t>
            </a:r>
          </a:p>
        </p:txBody>
      </p:sp>
      <p:sp>
        <p:nvSpPr>
          <p:cNvPr id="8" name="Walking 30 minutes a day, 4-days a week cuts your risk of Diabetes by up to 60%…"/>
          <p:cNvSpPr txBox="1">
            <a:spLocks/>
          </p:cNvSpPr>
          <p:nvPr/>
        </p:nvSpPr>
        <p:spPr>
          <a:xfrm>
            <a:off x="147405" y="1600530"/>
            <a:ext cx="4429125" cy="46238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264934" indent="-264934" defTabSz="221806">
              <a:buSzPct val="35000"/>
              <a:buFont typeface="Arial"/>
              <a:buBlip>
                <a:blip r:embed="rId3"/>
              </a:buBlip>
              <a:defRPr sz="2760">
                <a:effectLst>
                  <a:outerShdw blurRad="17526" dist="17526" dir="2700000" rotWithShape="0">
                    <a:srgbClr val="FFFFFF">
                      <a:alpha val="50000"/>
                    </a:srgbClr>
                  </a:outerShdw>
                </a:effectLst>
              </a:defRPr>
            </a:pPr>
            <a:r>
              <a:rPr lang="en-US" sz="1800" dirty="0">
                <a:effectLst>
                  <a:outerShdw blurRad="17526" dist="17526" dir="2700000" rotWithShape="0">
                    <a:srgbClr val="FFFFFF">
                      <a:alpha val="50000"/>
                    </a:srgbClr>
                  </a:outerShdw>
                </a:effectLst>
              </a:rPr>
              <a:t>Walking 30 minutes a day, 4-days a week cuts your risk of </a:t>
            </a:r>
            <a:r>
              <a:rPr lang="en-US" sz="1800" b="1" dirty="0">
                <a:effectLst>
                  <a:outerShdw blurRad="17526" dist="17526" dir="2700000" rotWithShape="0">
                    <a:srgbClr val="FFFFFF">
                      <a:alpha val="50000"/>
                    </a:srgbClr>
                  </a:outerShdw>
                </a:effectLst>
              </a:rPr>
              <a:t>Diabetes by up to 60%.</a:t>
            </a:r>
          </a:p>
          <a:p>
            <a:pPr marL="264934" indent="-264934" defTabSz="221806">
              <a:buSzPct val="35000"/>
              <a:buFont typeface="Arial"/>
              <a:buBlip>
                <a:blip r:embed="rId3"/>
              </a:buBlip>
              <a:defRPr sz="2760">
                <a:effectLst>
                  <a:outerShdw blurRad="17526" dist="17526" dir="2700000" rotWithShape="0">
                    <a:srgbClr val="FFFFFF">
                      <a:alpha val="50000"/>
                    </a:srgbClr>
                  </a:outerShdw>
                </a:effectLst>
              </a:defRPr>
            </a:pPr>
            <a:r>
              <a:rPr lang="en-US" sz="1800" dirty="0">
                <a:effectLst>
                  <a:outerShdw blurRad="17526" dist="17526" dir="2700000" rotWithShape="0">
                    <a:srgbClr val="FFFFFF">
                      <a:alpha val="50000"/>
                    </a:srgbClr>
                  </a:outerShdw>
                </a:effectLst>
              </a:rPr>
              <a:t>Walking 30 minutes a day </a:t>
            </a:r>
            <a:r>
              <a:rPr lang="en-US" sz="1800" b="1" dirty="0">
                <a:effectLst>
                  <a:outerShdw blurRad="17526" dist="17526" dir="2700000" rotWithShape="0">
                    <a:srgbClr val="FFFFFF">
                      <a:alpha val="50000"/>
                    </a:srgbClr>
                  </a:outerShdw>
                </a:effectLst>
              </a:rPr>
              <a:t>can reduce your risk of heart attack</a:t>
            </a:r>
            <a:r>
              <a:rPr lang="en-US" sz="1800" dirty="0">
                <a:effectLst>
                  <a:outerShdw blurRad="17526" dist="17526" dir="2700000" rotWithShape="0">
                    <a:srgbClr val="FFFFFF">
                      <a:alpha val="50000"/>
                    </a:srgbClr>
                  </a:outerShdw>
                </a:effectLst>
              </a:rPr>
              <a:t>.</a:t>
            </a:r>
          </a:p>
          <a:p>
            <a:pPr marL="264934" indent="-264934" defTabSz="221806">
              <a:buSzPct val="35000"/>
              <a:buFont typeface="Arial"/>
              <a:buBlip>
                <a:blip r:embed="rId3"/>
              </a:buBlip>
              <a:defRPr sz="2760">
                <a:effectLst>
                  <a:outerShdw blurRad="17526" dist="17526" dir="2700000" rotWithShape="0">
                    <a:srgbClr val="FFFFFF">
                      <a:alpha val="50000"/>
                    </a:srgbClr>
                  </a:outerShdw>
                </a:effectLst>
              </a:defRPr>
            </a:pPr>
            <a:r>
              <a:rPr lang="en-US" sz="1800" dirty="0">
                <a:effectLst>
                  <a:outerShdw blurRad="17526" dist="17526" dir="2700000" rotWithShape="0">
                    <a:srgbClr val="FFFFFF">
                      <a:alpha val="50000"/>
                    </a:srgbClr>
                  </a:outerShdw>
                </a:effectLst>
              </a:rPr>
              <a:t>Walking 30 minutes a day </a:t>
            </a:r>
            <a:r>
              <a:rPr lang="en-US" sz="1800" b="1" dirty="0">
                <a:effectLst>
                  <a:outerShdw blurRad="17526" dist="17526" dir="2700000" rotWithShape="0">
                    <a:srgbClr val="FFFFFF">
                      <a:alpha val="50000"/>
                    </a:srgbClr>
                  </a:outerShdw>
                </a:effectLst>
              </a:rPr>
              <a:t>reduces your blood pressure</a:t>
            </a:r>
            <a:r>
              <a:rPr lang="en-US" sz="1800" dirty="0">
                <a:effectLst>
                  <a:outerShdw blurRad="17526" dist="17526" dir="2700000" rotWithShape="0">
                    <a:srgbClr val="FFFFFF">
                      <a:alpha val="50000"/>
                    </a:srgbClr>
                  </a:outerShdw>
                </a:effectLst>
              </a:rPr>
              <a:t>.</a:t>
            </a:r>
          </a:p>
          <a:p>
            <a:pPr marL="264934" indent="-264934" defTabSz="221806">
              <a:buSzPct val="35000"/>
              <a:buFont typeface="Arial"/>
              <a:buBlip>
                <a:blip r:embed="rId3"/>
              </a:buBlip>
              <a:defRPr sz="2760">
                <a:effectLst>
                  <a:outerShdw blurRad="17526" dist="17526" dir="2700000" rotWithShape="0">
                    <a:srgbClr val="FFFFFF">
                      <a:alpha val="50000"/>
                    </a:srgbClr>
                  </a:outerShdw>
                </a:effectLst>
              </a:defRPr>
            </a:pPr>
            <a:r>
              <a:rPr lang="en-US" sz="1800" dirty="0">
                <a:effectLst>
                  <a:outerShdw blurRad="17526" dist="17526" dir="2700000" rotWithShape="0">
                    <a:srgbClr val="FFFFFF">
                      <a:alpha val="50000"/>
                    </a:srgbClr>
                  </a:outerShdw>
                </a:effectLst>
              </a:rPr>
              <a:t>Walking improves</a:t>
            </a:r>
            <a:r>
              <a:rPr lang="en-US" sz="1800" b="1" dirty="0">
                <a:effectLst>
                  <a:outerShdw blurRad="17526" dist="17526" dir="2700000" rotWithShape="0">
                    <a:srgbClr val="FFFFFF">
                      <a:alpha val="50000"/>
                    </a:srgbClr>
                  </a:outerShdw>
                </a:effectLst>
              </a:rPr>
              <a:t> Cancer Survival </a:t>
            </a:r>
            <a:r>
              <a:rPr lang="en-US" sz="1800" dirty="0">
                <a:effectLst>
                  <a:outerShdw blurRad="17526" dist="17526" dir="2700000" rotWithShape="0">
                    <a:srgbClr val="FFFFFF">
                      <a:alpha val="50000"/>
                    </a:srgbClr>
                  </a:outerShdw>
                </a:effectLst>
              </a:rPr>
              <a:t>(Prostate &amp; Breast Cancer).</a:t>
            </a:r>
          </a:p>
          <a:p>
            <a:pPr marL="264934" indent="-264934" defTabSz="221806">
              <a:buSzPct val="35000"/>
              <a:buFont typeface="Arial"/>
              <a:buBlip>
                <a:blip r:embed="rId3"/>
              </a:buBlip>
              <a:defRPr sz="2760">
                <a:effectLst>
                  <a:outerShdw blurRad="17526" dist="17526" dir="2700000" rotWithShape="0">
                    <a:srgbClr val="FFFFFF">
                      <a:alpha val="50000"/>
                    </a:srgbClr>
                  </a:outerShdw>
                </a:effectLst>
              </a:defRPr>
            </a:pPr>
            <a:r>
              <a:rPr lang="en-US" sz="1800" dirty="0">
                <a:effectLst>
                  <a:outerShdw blurRad="17526" dist="17526" dir="2700000" rotWithShape="0">
                    <a:srgbClr val="FFFFFF">
                      <a:alpha val="50000"/>
                    </a:srgbClr>
                  </a:outerShdw>
                </a:effectLst>
              </a:rPr>
              <a:t>Walking 20 minutes a day can </a:t>
            </a:r>
            <a:r>
              <a:rPr lang="en-US" sz="1800" b="1" dirty="0">
                <a:effectLst>
                  <a:outerShdw blurRad="17526" dist="17526" dir="2700000" rotWithShape="0">
                    <a:srgbClr val="FFFFFF">
                      <a:alpha val="50000"/>
                    </a:srgbClr>
                  </a:outerShdw>
                </a:effectLst>
              </a:rPr>
              <a:t>burn 7 lbs of body fat</a:t>
            </a:r>
            <a:r>
              <a:rPr lang="en-US" sz="1800" dirty="0">
                <a:effectLst>
                  <a:outerShdw blurRad="17526" dist="17526" dir="2700000" rotWithShape="0">
                    <a:srgbClr val="FFFFFF">
                      <a:alpha val="50000"/>
                    </a:srgbClr>
                  </a:outerShdw>
                </a:effectLst>
              </a:rPr>
              <a:t> in one year.</a:t>
            </a:r>
          </a:p>
          <a:p>
            <a:pPr marL="264934" indent="-264934" defTabSz="221806">
              <a:buSzPct val="35000"/>
              <a:buFont typeface="Arial"/>
              <a:buBlip>
                <a:blip r:embed="rId3"/>
              </a:buBlip>
              <a:defRPr sz="2760">
                <a:effectLst>
                  <a:outerShdw blurRad="17526" dist="17526" dir="2700000" rotWithShape="0">
                    <a:srgbClr val="FFFFFF">
                      <a:alpha val="50000"/>
                    </a:srgbClr>
                  </a:outerShdw>
                </a:effectLst>
              </a:defRPr>
            </a:pPr>
            <a:r>
              <a:rPr lang="en-US" sz="1800" dirty="0">
                <a:effectLst>
                  <a:outerShdw blurRad="17526" dist="17526" dir="2700000" rotWithShape="0">
                    <a:srgbClr val="FFFFFF">
                      <a:alpha val="50000"/>
                    </a:srgbClr>
                  </a:outerShdw>
                </a:effectLst>
              </a:rPr>
              <a:t>Walking is great exercise for </a:t>
            </a:r>
            <a:r>
              <a:rPr lang="en-US" sz="1800" b="1" dirty="0">
                <a:effectLst>
                  <a:outerShdw blurRad="17526" dist="17526" dir="2700000" rotWithShape="0">
                    <a:srgbClr val="FFFFFF">
                      <a:alpha val="50000"/>
                    </a:srgbClr>
                  </a:outerShdw>
                </a:effectLst>
              </a:rPr>
              <a:t>bone health </a:t>
            </a:r>
            <a:r>
              <a:rPr lang="en-US" sz="1800" dirty="0">
                <a:effectLst>
                  <a:outerShdw blurRad="17526" dist="17526" dir="2700000" rotWithShape="0">
                    <a:srgbClr val="FFFFFF">
                      <a:alpha val="50000"/>
                    </a:srgbClr>
                  </a:outerShdw>
                </a:effectLst>
              </a:rPr>
              <a:t>and </a:t>
            </a:r>
            <a:r>
              <a:rPr lang="en-US" sz="1800" b="1" dirty="0">
                <a:effectLst>
                  <a:outerShdw blurRad="17526" dist="17526" dir="2700000" rotWithShape="0">
                    <a:srgbClr val="FFFFFF">
                      <a:alpha val="50000"/>
                    </a:srgbClr>
                  </a:outerShdw>
                </a:effectLst>
              </a:rPr>
              <a:t>reduces joint stress</a:t>
            </a:r>
            <a:r>
              <a:rPr lang="en-US" sz="1800" dirty="0">
                <a:effectLst>
                  <a:outerShdw blurRad="17526" dist="17526" dir="2700000" rotWithShape="0">
                    <a:srgbClr val="FFFFFF">
                      <a:alpha val="50000"/>
                    </a:srgbClr>
                  </a:outerShdw>
                </a:effectLst>
              </a:rPr>
              <a:t>.</a:t>
            </a:r>
          </a:p>
          <a:p>
            <a:pPr marL="264934" indent="-264934" defTabSz="221806">
              <a:buSzPct val="35000"/>
              <a:buFont typeface="Arial"/>
              <a:buBlip>
                <a:blip r:embed="rId3"/>
              </a:buBlip>
              <a:defRPr sz="2760">
                <a:effectLst>
                  <a:outerShdw blurRad="17526" dist="17526" dir="2700000" rotWithShape="0">
                    <a:srgbClr val="FFFFFF">
                      <a:alpha val="50000"/>
                    </a:srgbClr>
                  </a:outerShdw>
                </a:effectLst>
              </a:defRPr>
            </a:pPr>
            <a:r>
              <a:rPr lang="en-US" sz="1800" dirty="0">
                <a:effectLst>
                  <a:outerShdw blurRad="17526" dist="17526" dir="2700000" rotWithShape="0">
                    <a:srgbClr val="FFFFFF">
                      <a:alpha val="50000"/>
                    </a:srgbClr>
                  </a:outerShdw>
                </a:effectLst>
              </a:rPr>
              <a:t>Walking has been shown to </a:t>
            </a:r>
            <a:r>
              <a:rPr lang="en-US" sz="1800" b="1" dirty="0">
                <a:effectLst>
                  <a:outerShdw blurRad="17526" dist="17526" dir="2700000" rotWithShape="0">
                    <a:srgbClr val="FFFFFF">
                      <a:alpha val="50000"/>
                    </a:srgbClr>
                  </a:outerShdw>
                </a:effectLst>
              </a:rPr>
              <a:t>reduce stress and anxiety</a:t>
            </a:r>
            <a:r>
              <a:rPr lang="en-US" sz="1800" dirty="0">
                <a:effectLst>
                  <a:outerShdw blurRad="17526" dist="17526" dir="2700000" rotWithShape="0">
                    <a:srgbClr val="FFFFFF">
                      <a:alpha val="50000"/>
                    </a:srgbClr>
                  </a:outerShdw>
                </a:effectLst>
              </a:rPr>
              <a:t>.</a:t>
            </a:r>
          </a:p>
          <a:p>
            <a:pPr marL="264934" indent="-264934" defTabSz="221806">
              <a:buSzPct val="35000"/>
              <a:buFont typeface="Arial"/>
              <a:buBlip>
                <a:blip r:embed="rId3"/>
              </a:buBlip>
              <a:defRPr sz="2760">
                <a:effectLst>
                  <a:outerShdw blurRad="17526" dist="17526" dir="2700000" rotWithShape="0">
                    <a:srgbClr val="FFFFFF">
                      <a:alpha val="50000"/>
                    </a:srgbClr>
                  </a:outerShdw>
                </a:effectLst>
              </a:defRPr>
            </a:pPr>
            <a:r>
              <a:rPr lang="en-US" sz="1800" dirty="0">
                <a:effectLst>
                  <a:outerShdw blurRad="17526" dist="17526" dir="2700000" rotWithShape="0">
                    <a:srgbClr val="FFFFFF">
                      <a:alpha val="50000"/>
                    </a:srgbClr>
                  </a:outerShdw>
                </a:effectLst>
              </a:rPr>
              <a:t>It is great tool that augments your </a:t>
            </a:r>
            <a:r>
              <a:rPr lang="en-US" sz="1800" b="1" dirty="0">
                <a:effectLst>
                  <a:outerShdw blurRad="17526" dist="17526" dir="2700000" rotWithShape="0">
                    <a:srgbClr val="FFFFFF">
                      <a:alpha val="50000"/>
                    </a:srgbClr>
                  </a:outerShdw>
                </a:effectLst>
              </a:rPr>
              <a:t>creativity</a:t>
            </a:r>
            <a:r>
              <a:rPr lang="en-US" sz="1800" dirty="0">
                <a:effectLst>
                  <a:outerShdw blurRad="17526" dist="17526" dir="2700000" rotWithShape="0">
                    <a:srgbClr val="FFFFFF">
                      <a:alpha val="50000"/>
                    </a:srgbClr>
                  </a:outerShdw>
                </a:effectLst>
              </a:rPr>
              <a:t> and </a:t>
            </a:r>
            <a:r>
              <a:rPr lang="en-US" sz="1800" b="1" dirty="0">
                <a:effectLst>
                  <a:outerShdw blurRad="17526" dist="17526" dir="2700000" rotWithShape="0">
                    <a:srgbClr val="FFFFFF">
                      <a:alpha val="50000"/>
                    </a:srgbClr>
                  </a:outerShdw>
                </a:effectLst>
              </a:rPr>
              <a:t>improves sleep</a:t>
            </a:r>
            <a:r>
              <a:rPr lang="en-US" sz="1800" dirty="0">
                <a:effectLst>
                  <a:outerShdw blurRad="17526" dist="17526" dir="2700000" rotWithShape="0">
                    <a:srgbClr val="FFFFFF">
                      <a:alpha val="50000"/>
                    </a:srgbClr>
                  </a:outerShdw>
                </a:effectLst>
              </a:rPr>
              <a:t>.</a:t>
            </a:r>
          </a:p>
        </p:txBody>
      </p:sp>
      <p:pic>
        <p:nvPicPr>
          <p:cNvPr id="9" name="Image" descr="Image"/>
          <p:cNvPicPr>
            <a:picLocks noChangeAspect="1"/>
          </p:cNvPicPr>
          <p:nvPr/>
        </p:nvPicPr>
        <p:blipFill>
          <a:blip r:embed="rId4">
            <a:extLst/>
          </a:blip>
          <a:stretch>
            <a:fillRect/>
          </a:stretch>
        </p:blipFill>
        <p:spPr>
          <a:xfrm>
            <a:off x="4485887" y="1546677"/>
            <a:ext cx="4658114" cy="4396223"/>
          </a:xfrm>
          <a:prstGeom prst="rect">
            <a:avLst/>
          </a:prstGeom>
          <a:ln w="12700">
            <a:miter lim="400000"/>
          </a:ln>
        </p:spPr>
      </p:pic>
    </p:spTree>
    <p:extLst>
      <p:ext uri="{BB962C8B-B14F-4D97-AF65-F5344CB8AC3E}">
        <p14:creationId xmlns:p14="http://schemas.microsoft.com/office/powerpoint/2010/main" val="416072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5" name="TextBox 6"/>
          <p:cNvSpPr txBox="1"/>
          <p:nvPr/>
        </p:nvSpPr>
        <p:spPr>
          <a:xfrm>
            <a:off x="3418114" y="370057"/>
            <a:ext cx="556655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bg1"/>
                </a:solidFill>
              </a:rPr>
              <a:t>  </a:t>
            </a:r>
          </a:p>
        </p:txBody>
      </p:sp>
      <p:sp>
        <p:nvSpPr>
          <p:cNvPr id="7" name="Content Placeholder 2"/>
          <p:cNvSpPr txBox="1">
            <a:spLocks/>
          </p:cNvSpPr>
          <p:nvPr/>
        </p:nvSpPr>
        <p:spPr>
          <a:xfrm>
            <a:off x="628650" y="1370013"/>
            <a:ext cx="7886700" cy="435133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3600" b="1" dirty="0"/>
              <a:t>Reminders/Announcements</a:t>
            </a:r>
            <a:endParaRPr lang="en-US" sz="3600" dirty="0"/>
          </a:p>
          <a:p>
            <a:pPr marL="0" indent="0" algn="ctr">
              <a:buFont typeface="Arial" panose="020B0604020202020204" pitchFamily="34" charset="0"/>
              <a:buNone/>
              <a:defRPr/>
            </a:pPr>
            <a:r>
              <a:rPr lang="en-US" sz="3600" b="1" dirty="0"/>
              <a:t>Du'a</a:t>
            </a:r>
          </a:p>
          <a:p>
            <a:pPr marL="0" indent="0" algn="ctr">
              <a:buFont typeface="Arial" panose="020B0604020202020204" pitchFamily="34" charset="0"/>
              <a:buNone/>
              <a:defRPr/>
            </a:pPr>
            <a:endParaRPr lang="en-US" sz="3600" b="1" dirty="0"/>
          </a:p>
          <a:p>
            <a:pPr marL="0" indent="0" algn="ctr">
              <a:buFont typeface="Arial" panose="020B0604020202020204" pitchFamily="34" charset="0"/>
              <a:buNone/>
              <a:defRPr/>
            </a:pPr>
            <a:r>
              <a:rPr lang="en-US" sz="3600" b="1" dirty="0"/>
              <a:t>Jazakumullah for Participating!</a:t>
            </a:r>
          </a:p>
          <a:p>
            <a:pPr marL="0" indent="0" algn="ctr">
              <a:buFont typeface="Arial" panose="020B0604020202020204" pitchFamily="34" charset="0"/>
              <a:buNone/>
              <a:defRPr/>
            </a:pPr>
            <a:endParaRPr lang="en-US" sz="3600" b="1" dirty="0"/>
          </a:p>
          <a:p>
            <a:pPr marL="0" indent="0" algn="ctr">
              <a:buFont typeface="Arial" panose="020B0604020202020204" pitchFamily="34" charset="0"/>
              <a:buNone/>
              <a:defRPr/>
            </a:pPr>
            <a:r>
              <a:rPr lang="en-US" sz="3600" b="1" dirty="0">
                <a:solidFill>
                  <a:srgbClr val="FF0000"/>
                </a:solidFill>
              </a:rPr>
              <a:t>If you enjoyed it, please convey to those brothers who are not here today!</a:t>
            </a:r>
          </a:p>
        </p:txBody>
      </p:sp>
      <p:sp>
        <p:nvSpPr>
          <p:cNvPr id="3" name="TextBox 2"/>
          <p:cNvSpPr txBox="1"/>
          <p:nvPr/>
        </p:nvSpPr>
        <p:spPr>
          <a:xfrm>
            <a:off x="4225558" y="390498"/>
            <a:ext cx="2550498" cy="584776"/>
          </a:xfrm>
          <a:prstGeom prst="rect">
            <a:avLst/>
          </a:prstGeom>
          <a:noFill/>
        </p:spPr>
        <p:txBody>
          <a:bodyPr wrap="none" rtlCol="0">
            <a:spAutoFit/>
          </a:bodyPr>
          <a:lstStyle/>
          <a:p>
            <a:r>
              <a:rPr kumimoji="1" lang="en-US" altLang="ja-JP" sz="3200" dirty="0">
                <a:solidFill>
                  <a:srgbClr val="FFFFFF"/>
                </a:solidFill>
              </a:rPr>
              <a:t>That’s all folks</a:t>
            </a:r>
            <a:endParaRPr kumimoji="1" lang="ja-JP" altLang="en-US" sz="3200" dirty="0">
              <a:solidFill>
                <a:srgbClr val="FFFFFF"/>
              </a:solidFill>
            </a:endParaRPr>
          </a:p>
        </p:txBody>
      </p:sp>
    </p:spTree>
    <p:extLst>
      <p:ext uri="{BB962C8B-B14F-4D97-AF65-F5344CB8AC3E}">
        <p14:creationId xmlns:p14="http://schemas.microsoft.com/office/powerpoint/2010/main" val="346181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722" y="1779456"/>
            <a:ext cx="4077068" cy="31979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3"/>
          <p:cNvSpPr txBox="1">
            <a:spLocks/>
          </p:cNvSpPr>
          <p:nvPr/>
        </p:nvSpPr>
        <p:spPr>
          <a:xfrm>
            <a:off x="315687" y="1620031"/>
            <a:ext cx="3875314" cy="37095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200" b="1" dirty="0"/>
              <a:t>[22:31] </a:t>
            </a:r>
            <a:r>
              <a:rPr lang="en-US" sz="2200" dirty="0">
                <a:latin typeface="+mn-lt"/>
              </a:rPr>
              <a:t>That is </a:t>
            </a:r>
            <a:r>
              <a:rPr lang="en-US" sz="2200" i="1" dirty="0">
                <a:latin typeface="+mn-lt"/>
              </a:rPr>
              <a:t>God’s commandment.</a:t>
            </a:r>
            <a:r>
              <a:rPr lang="en-US" sz="2200" dirty="0">
                <a:latin typeface="+mn-lt"/>
              </a:rPr>
              <a:t> And whoso honors the sacred things of Allah, it will be good for him with his Lord. And cattle are made lawful to you but not that which has been announced to you. Shun therefore the abomination of idols, and shun all words of untruth.</a:t>
            </a:r>
            <a:endParaRPr lang="ja-JP" altLang="en-US" sz="2200" b="1" dirty="0">
              <a:latin typeface="+mn-lt"/>
            </a:endParaRPr>
          </a:p>
        </p:txBody>
      </p:sp>
      <p:sp>
        <p:nvSpPr>
          <p:cNvPr id="3" name="Title 2"/>
          <p:cNvSpPr>
            <a:spLocks noGrp="1"/>
          </p:cNvSpPr>
          <p:nvPr>
            <p:ph type="title"/>
          </p:nvPr>
        </p:nvSpPr>
        <p:spPr>
          <a:xfrm>
            <a:off x="3483429" y="505638"/>
            <a:ext cx="5562600" cy="511628"/>
          </a:xfrm>
        </p:spPr>
        <p:txBody>
          <a:bodyPr>
            <a:normAutofit fontScale="90000"/>
          </a:bodyPr>
          <a:lstStyle/>
          <a:p>
            <a:br>
              <a:rPr lang="en-US" b="1" dirty="0">
                <a:solidFill>
                  <a:schemeClr val="bg1"/>
                </a:solidFill>
              </a:rPr>
            </a:br>
            <a:br>
              <a:rPr lang="en-US" sz="3600" b="1" dirty="0">
                <a:solidFill>
                  <a:schemeClr val="bg1"/>
                </a:solidFill>
              </a:rPr>
            </a:br>
            <a:r>
              <a:rPr lang="en-US" sz="3600" dirty="0">
                <a:solidFill>
                  <a:schemeClr val="bg1"/>
                </a:solidFill>
              </a:rPr>
              <a:t>Recitation of Holy Qur'an</a:t>
            </a:r>
            <a:br>
              <a:rPr lang="en-US" sz="3600" b="1" dirty="0">
                <a:solidFill>
                  <a:schemeClr val="bg1"/>
                </a:solidFill>
              </a:rPr>
            </a:br>
            <a:br>
              <a:rPr lang="en-US" b="1" dirty="0">
                <a:solidFill>
                  <a:schemeClr val="bg1"/>
                </a:solidFill>
              </a:rPr>
            </a:br>
            <a:endParaRPr lang="en-US" dirty="0"/>
          </a:p>
        </p:txBody>
      </p:sp>
    </p:spTree>
    <p:extLst>
      <p:ext uri="{BB962C8B-B14F-4D97-AF65-F5344CB8AC3E}">
        <p14:creationId xmlns:p14="http://schemas.microsoft.com/office/powerpoint/2010/main" val="12547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3" name="Title 2"/>
          <p:cNvSpPr>
            <a:spLocks noGrp="1"/>
          </p:cNvSpPr>
          <p:nvPr>
            <p:ph type="title"/>
          </p:nvPr>
        </p:nvSpPr>
        <p:spPr>
          <a:xfrm>
            <a:off x="3483429" y="446317"/>
            <a:ext cx="5562600" cy="511628"/>
          </a:xfrm>
        </p:spPr>
        <p:txBody>
          <a:bodyPr>
            <a:normAutofit fontScale="90000"/>
          </a:bodyPr>
          <a:lstStyle/>
          <a:p>
            <a:br>
              <a:rPr lang="en-US" b="1" dirty="0">
                <a:solidFill>
                  <a:schemeClr val="bg1"/>
                </a:solidFill>
              </a:rPr>
            </a:br>
            <a:br>
              <a:rPr lang="en-US" b="1" dirty="0">
                <a:solidFill>
                  <a:schemeClr val="bg1"/>
                </a:solidFill>
              </a:rPr>
            </a:br>
            <a:br>
              <a:rPr lang="en-US" b="1" dirty="0">
                <a:solidFill>
                  <a:schemeClr val="bg1"/>
                </a:solidFill>
              </a:rPr>
            </a:br>
            <a:br>
              <a:rPr lang="en-US" b="1" dirty="0">
                <a:solidFill>
                  <a:schemeClr val="bg1"/>
                </a:solidFill>
              </a:rPr>
            </a:br>
            <a:br>
              <a:rPr lang="en-US" b="1" dirty="0">
                <a:solidFill>
                  <a:schemeClr val="bg1"/>
                </a:solidFill>
              </a:rPr>
            </a:br>
            <a:endParaRPr lang="en-US" dirty="0"/>
          </a:p>
        </p:txBody>
      </p:sp>
      <p:sp>
        <p:nvSpPr>
          <p:cNvPr id="4" name="TextBox 3"/>
          <p:cNvSpPr txBox="1"/>
          <p:nvPr/>
        </p:nvSpPr>
        <p:spPr>
          <a:xfrm>
            <a:off x="4922534" y="373169"/>
            <a:ext cx="2353930" cy="584776"/>
          </a:xfrm>
          <a:prstGeom prst="rect">
            <a:avLst/>
          </a:prstGeom>
          <a:noFill/>
        </p:spPr>
        <p:txBody>
          <a:bodyPr wrap="none" rtlCol="0">
            <a:spAutoFit/>
          </a:bodyPr>
          <a:lstStyle/>
          <a:p>
            <a:r>
              <a:rPr kumimoji="1" lang="en-US" altLang="ja-JP" sz="3200" dirty="0">
                <a:solidFill>
                  <a:schemeClr val="bg1"/>
                </a:solidFill>
              </a:rPr>
              <a:t>Ansar Pledge</a:t>
            </a:r>
            <a:endParaRPr kumimoji="1" lang="ja-JP" altLang="en-US" sz="3200" dirty="0">
              <a:solidFill>
                <a:schemeClr val="bg1"/>
              </a:solidFill>
            </a:endParaRPr>
          </a:p>
        </p:txBody>
      </p:sp>
      <p:sp>
        <p:nvSpPr>
          <p:cNvPr id="7" name="Rectangle 6"/>
          <p:cNvSpPr/>
          <p:nvPr/>
        </p:nvSpPr>
        <p:spPr>
          <a:xfrm>
            <a:off x="317490" y="1332940"/>
            <a:ext cx="4950489" cy="1446550"/>
          </a:xfrm>
          <a:prstGeom prst="rect">
            <a:avLst/>
          </a:prstGeom>
        </p:spPr>
        <p:txBody>
          <a:bodyPr wrap="square">
            <a:spAutoFit/>
          </a:bodyPr>
          <a:lstStyle/>
          <a:p>
            <a:r>
              <a:rPr lang="en-US" sz="2000" i="1" dirty="0">
                <a:solidFill>
                  <a:srgbClr val="FF0000"/>
                </a:solidFill>
                <a:latin typeface="+mn-lt"/>
              </a:rPr>
              <a:t>Say this part three times:</a:t>
            </a:r>
          </a:p>
          <a:p>
            <a:endParaRPr lang="it-IT" sz="800" i="1" dirty="0">
              <a:latin typeface="+mn-lt"/>
            </a:endParaRPr>
          </a:p>
          <a:p>
            <a:r>
              <a:rPr lang="it-IT" sz="2000" i="1" dirty="0">
                <a:latin typeface="+mn-lt"/>
              </a:rPr>
              <a:t>Ash-hadu • alla ilaha • illallahu • wahdahu • la sharika lahu • wa ash-hadu • anna Muhammadan • ‘abduhu • wa rasuluh</a:t>
            </a:r>
            <a:endParaRPr lang="en-US" sz="2000" dirty="0">
              <a:latin typeface="+mn-lt"/>
            </a:endParaRPr>
          </a:p>
        </p:txBody>
      </p:sp>
      <p:pic>
        <p:nvPicPr>
          <p:cNvPr id="8" name="Picture 7"/>
          <p:cNvPicPr/>
          <p:nvPr/>
        </p:nvPicPr>
        <p:blipFill>
          <a:blip r:embed="rId3" cstate="print"/>
          <a:srcRect/>
          <a:stretch>
            <a:fillRect/>
          </a:stretch>
        </p:blipFill>
        <p:spPr bwMode="auto">
          <a:xfrm>
            <a:off x="5491398" y="1152310"/>
            <a:ext cx="3127861" cy="1657913"/>
          </a:xfrm>
          <a:prstGeom prst="rect">
            <a:avLst/>
          </a:prstGeom>
          <a:noFill/>
          <a:ln w="9525">
            <a:noFill/>
            <a:miter lim="800000"/>
            <a:headEnd/>
            <a:tailEnd/>
          </a:ln>
        </p:spPr>
      </p:pic>
      <p:sp>
        <p:nvSpPr>
          <p:cNvPr id="9" name="Rectangle 8"/>
          <p:cNvSpPr/>
          <p:nvPr/>
        </p:nvSpPr>
        <p:spPr>
          <a:xfrm>
            <a:off x="188142" y="2929969"/>
            <a:ext cx="8830920" cy="3293209"/>
          </a:xfrm>
          <a:prstGeom prst="rect">
            <a:avLst/>
          </a:prstGeom>
        </p:spPr>
        <p:txBody>
          <a:bodyPr wrap="square">
            <a:spAutoFit/>
          </a:bodyPr>
          <a:lstStyle/>
          <a:p>
            <a:r>
              <a:rPr lang="en-US" sz="2000" i="1" dirty="0">
                <a:solidFill>
                  <a:srgbClr val="FF0000"/>
                </a:solidFill>
                <a:latin typeface="+mn-lt"/>
              </a:rPr>
              <a:t>Say this part once:</a:t>
            </a:r>
          </a:p>
          <a:p>
            <a:r>
              <a:rPr lang="en-US" sz="2000" dirty="0">
                <a:latin typeface="+mn-lt"/>
              </a:rPr>
              <a:t>I bear witness • that there is none worthy of worship • except Allah. • He is One • (and) has no partner, • and I bear witness • that Muhammad (peace be upon him) • is His servant • and messenger.</a:t>
            </a:r>
          </a:p>
          <a:p>
            <a:endParaRPr lang="en-US" sz="800" i="1" dirty="0">
              <a:latin typeface="+mn-lt"/>
            </a:endParaRPr>
          </a:p>
          <a:p>
            <a:r>
              <a:rPr lang="en-US" sz="2000" i="1" dirty="0">
                <a:solidFill>
                  <a:srgbClr val="FF0000"/>
                </a:solidFill>
                <a:latin typeface="+mn-lt"/>
              </a:rPr>
              <a:t>Say this part once:</a:t>
            </a:r>
          </a:p>
          <a:p>
            <a:r>
              <a:rPr lang="en-US" sz="2000" dirty="0">
                <a:latin typeface="+mn-lt"/>
              </a:rPr>
              <a:t>I solemnly pledge • that I shall endeavor • throughout my life </a:t>
            </a:r>
            <a:r>
              <a:rPr lang="en-US" sz="2000" i="1" dirty="0">
                <a:latin typeface="+mn-lt"/>
              </a:rPr>
              <a:t>•</a:t>
            </a:r>
            <a:r>
              <a:rPr lang="en-US" sz="2000" dirty="0">
                <a:latin typeface="+mn-lt"/>
              </a:rPr>
              <a:t> for the propagation </a:t>
            </a:r>
            <a:r>
              <a:rPr lang="en-US" sz="2000" i="1" dirty="0">
                <a:latin typeface="+mn-lt"/>
              </a:rPr>
              <a:t>•</a:t>
            </a:r>
            <a:r>
              <a:rPr lang="en-US" sz="2000" dirty="0">
                <a:latin typeface="+mn-lt"/>
              </a:rPr>
              <a:t> and consolidation </a:t>
            </a:r>
            <a:r>
              <a:rPr lang="en-US" sz="2000" i="1" dirty="0">
                <a:latin typeface="+mn-lt"/>
              </a:rPr>
              <a:t>•</a:t>
            </a:r>
            <a:r>
              <a:rPr lang="en-US" sz="2000" dirty="0">
                <a:latin typeface="+mn-lt"/>
              </a:rPr>
              <a:t> of Ahmadiyyat in Islam,</a:t>
            </a:r>
            <a:r>
              <a:rPr lang="en-US" sz="2000" i="1" dirty="0">
                <a:latin typeface="+mn-lt"/>
              </a:rPr>
              <a:t> • </a:t>
            </a:r>
            <a:r>
              <a:rPr lang="en-US" sz="2000" dirty="0">
                <a:latin typeface="+mn-lt"/>
              </a:rPr>
              <a:t>and shall stand guard </a:t>
            </a:r>
            <a:r>
              <a:rPr lang="en-US" sz="2000" i="1" dirty="0">
                <a:latin typeface="+mn-lt"/>
              </a:rPr>
              <a:t>•</a:t>
            </a:r>
            <a:r>
              <a:rPr lang="en-US" sz="2000" dirty="0">
                <a:latin typeface="+mn-lt"/>
              </a:rPr>
              <a:t> in defense of </a:t>
            </a:r>
            <a:r>
              <a:rPr lang="en-US" sz="2000" i="1" dirty="0">
                <a:latin typeface="+mn-lt"/>
              </a:rPr>
              <a:t>•</a:t>
            </a:r>
            <a:r>
              <a:rPr lang="en-US" sz="2000" dirty="0">
                <a:latin typeface="+mn-lt"/>
              </a:rPr>
              <a:t> the institution of Khilafat. </a:t>
            </a:r>
            <a:r>
              <a:rPr lang="en-US" sz="2000" i="1" dirty="0">
                <a:latin typeface="+mn-lt"/>
              </a:rPr>
              <a:t>•</a:t>
            </a:r>
            <a:r>
              <a:rPr lang="en-US" sz="2000" dirty="0">
                <a:latin typeface="+mn-lt"/>
              </a:rPr>
              <a:t> I shall not hesitate </a:t>
            </a:r>
            <a:r>
              <a:rPr lang="en-US" sz="2000" i="1" dirty="0">
                <a:latin typeface="+mn-lt"/>
              </a:rPr>
              <a:t>•</a:t>
            </a:r>
            <a:r>
              <a:rPr lang="en-US" sz="2000" dirty="0">
                <a:latin typeface="+mn-lt"/>
              </a:rPr>
              <a:t> to offer any sacrifice </a:t>
            </a:r>
            <a:r>
              <a:rPr lang="en-US" sz="2000" i="1" dirty="0">
                <a:latin typeface="+mn-lt"/>
              </a:rPr>
              <a:t>•</a:t>
            </a:r>
            <a:r>
              <a:rPr lang="en-US" sz="2000" dirty="0">
                <a:latin typeface="+mn-lt"/>
              </a:rPr>
              <a:t> in this regard.</a:t>
            </a:r>
            <a:r>
              <a:rPr lang="en-US" sz="2000" i="1" dirty="0">
                <a:latin typeface="+mn-lt"/>
              </a:rPr>
              <a:t> </a:t>
            </a:r>
            <a:r>
              <a:rPr lang="en-US" sz="2000" dirty="0">
                <a:latin typeface="+mn-lt"/>
              </a:rPr>
              <a:t>•</a:t>
            </a:r>
            <a:r>
              <a:rPr lang="en-US" sz="2000" i="1" dirty="0">
                <a:latin typeface="+mn-lt"/>
              </a:rPr>
              <a:t> </a:t>
            </a:r>
            <a:r>
              <a:rPr lang="en-US" sz="2000" dirty="0">
                <a:latin typeface="+mn-lt"/>
              </a:rPr>
              <a:t>Moreover, </a:t>
            </a:r>
            <a:r>
              <a:rPr lang="en-US" sz="2000" i="1" dirty="0">
                <a:latin typeface="+mn-lt"/>
              </a:rPr>
              <a:t>•</a:t>
            </a:r>
            <a:r>
              <a:rPr lang="en-US" sz="2000" dirty="0">
                <a:latin typeface="+mn-lt"/>
              </a:rPr>
              <a:t> I shall exhort my children </a:t>
            </a:r>
            <a:r>
              <a:rPr lang="en-US" sz="2000" i="1" dirty="0">
                <a:latin typeface="+mn-lt"/>
              </a:rPr>
              <a:t>•</a:t>
            </a:r>
            <a:r>
              <a:rPr lang="en-US" sz="2000" dirty="0">
                <a:latin typeface="+mn-lt"/>
              </a:rPr>
              <a:t> to always remain dedicated </a:t>
            </a:r>
            <a:r>
              <a:rPr lang="en-US" sz="2000" i="1" dirty="0">
                <a:latin typeface="+mn-lt"/>
              </a:rPr>
              <a:t>•</a:t>
            </a:r>
            <a:r>
              <a:rPr lang="en-US" sz="2000" dirty="0">
                <a:latin typeface="+mn-lt"/>
              </a:rPr>
              <a:t> and devoted </a:t>
            </a:r>
            <a:r>
              <a:rPr lang="en-US" sz="2000" i="1" dirty="0">
                <a:latin typeface="+mn-lt"/>
              </a:rPr>
              <a:t>•</a:t>
            </a:r>
            <a:r>
              <a:rPr lang="en-US" sz="2000" dirty="0">
                <a:latin typeface="+mn-lt"/>
              </a:rPr>
              <a:t> to Khilafat. </a:t>
            </a:r>
            <a:r>
              <a:rPr lang="en-US" sz="2000" i="1" dirty="0">
                <a:latin typeface="+mn-lt"/>
              </a:rPr>
              <a:t>• Insha’allah</a:t>
            </a:r>
            <a:r>
              <a:rPr lang="en-US" sz="2000" dirty="0">
                <a:latin typeface="+mn-lt"/>
              </a:rPr>
              <a:t>.</a:t>
            </a:r>
          </a:p>
        </p:txBody>
      </p:sp>
    </p:spTree>
    <p:extLst>
      <p:ext uri="{BB962C8B-B14F-4D97-AF65-F5344CB8AC3E}">
        <p14:creationId xmlns:p14="http://schemas.microsoft.com/office/powerpoint/2010/main" val="70493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5" name="TextBox 6"/>
          <p:cNvSpPr txBox="1"/>
          <p:nvPr/>
        </p:nvSpPr>
        <p:spPr>
          <a:xfrm>
            <a:off x="4723972" y="370057"/>
            <a:ext cx="3003352"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Did you know?</a:t>
            </a:r>
          </a:p>
        </p:txBody>
      </p:sp>
      <p:sp>
        <p:nvSpPr>
          <p:cNvPr id="6" name="Content Placeholder 4"/>
          <p:cNvSpPr txBox="1">
            <a:spLocks/>
          </p:cNvSpPr>
          <p:nvPr/>
        </p:nvSpPr>
        <p:spPr>
          <a:xfrm>
            <a:off x="457200" y="1401417"/>
            <a:ext cx="830072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514350" indent="-514350">
              <a:buFont typeface="+mj-lt"/>
              <a:buAutoNum type="arabicPeriod"/>
            </a:pPr>
            <a:r>
              <a:rPr lang="en-US" altLang="ja-JP" sz="2800" dirty="0"/>
              <a:t>In what year was the formation of Majlis Ansarullah was announced by Hazrat Khalifatul-Masih II </a:t>
            </a:r>
            <a:r>
              <a:rPr lang="en-US" altLang="ja-JP" sz="1800" dirty="0"/>
              <a:t>(may Allah be pleased with him)</a:t>
            </a:r>
            <a:r>
              <a:rPr lang="en-US" altLang="ja-JP" sz="1400" dirty="0"/>
              <a:t> </a:t>
            </a:r>
            <a:r>
              <a:rPr lang="en-US" altLang="ja-JP" sz="2800" dirty="0"/>
              <a:t>during Friday sermon?</a:t>
            </a:r>
          </a:p>
          <a:p>
            <a:pPr marL="514350" indent="-514350">
              <a:buFont typeface="+mj-lt"/>
              <a:buAutoNum type="arabicPeriod"/>
            </a:pPr>
            <a:r>
              <a:rPr lang="en-US" altLang="ja-JP" sz="2800" dirty="0"/>
              <a:t>Who was the first Sadr Majlis of Majlis Ansarullah? </a:t>
            </a:r>
          </a:p>
          <a:p>
            <a:pPr marL="514350" indent="-514350">
              <a:buFont typeface="+mj-lt"/>
              <a:buAutoNum type="arabicPeriod"/>
            </a:pPr>
            <a:r>
              <a:rPr lang="en-US" altLang="ja-JP" sz="2800" dirty="0"/>
              <a:t>What is the official name of Majlis Ansarullah USA? </a:t>
            </a:r>
          </a:p>
          <a:p>
            <a:pPr marL="514350" indent="-514350">
              <a:buFont typeface="+mj-lt"/>
              <a:buAutoNum type="arabicPeriod"/>
            </a:pPr>
            <a:r>
              <a:rPr lang="en-US" altLang="ja-JP" sz="2800" dirty="0"/>
              <a:t>At what age does one become a member of Majlis Ansarullah?</a:t>
            </a:r>
          </a:p>
          <a:p>
            <a:pPr marL="514350" indent="-514350">
              <a:buFont typeface="+mj-lt"/>
              <a:buAutoNum type="arabicPeriod"/>
            </a:pPr>
            <a:r>
              <a:rPr lang="en-US" altLang="ja-JP" sz="2800" dirty="0"/>
              <a:t>What is the golden age that separates Saff Awwal and Saff Dom? </a:t>
            </a:r>
            <a:r>
              <a:rPr lang="en-US" altLang="ja-JP" sz="2000" dirty="0"/>
              <a:t>(Awwal and Dom mean first and second respectively.)</a:t>
            </a:r>
            <a:endParaRPr lang="ja-JP" altLang="en-US" sz="2000" dirty="0"/>
          </a:p>
          <a:p>
            <a:endParaRPr lang="en-US" altLang="ja-JP" sz="2800" dirty="0"/>
          </a:p>
          <a:p>
            <a:endParaRPr lang="en-US" altLang="ja-JP" sz="2800" dirty="0"/>
          </a:p>
          <a:p>
            <a:endParaRPr lang="en-US" altLang="ja-JP" sz="2800" dirty="0"/>
          </a:p>
          <a:p>
            <a:endParaRPr lang="en-US" altLang="ja-JP" sz="2800" dirty="0"/>
          </a:p>
        </p:txBody>
      </p:sp>
    </p:spTree>
    <p:extLst>
      <p:ext uri="{BB962C8B-B14F-4D97-AF65-F5344CB8AC3E}">
        <p14:creationId xmlns:p14="http://schemas.microsoft.com/office/powerpoint/2010/main" val="356590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5" name="TextBox 6"/>
          <p:cNvSpPr txBox="1"/>
          <p:nvPr/>
        </p:nvSpPr>
        <p:spPr>
          <a:xfrm>
            <a:off x="5177458" y="370057"/>
            <a:ext cx="2051386"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Answers</a:t>
            </a:r>
          </a:p>
        </p:txBody>
      </p:sp>
      <p:sp>
        <p:nvSpPr>
          <p:cNvPr id="7" name="Content Placeholder 2">
            <a:extLst>
              <a:ext uri="{FF2B5EF4-FFF2-40B4-BE49-F238E27FC236}">
                <a16:creationId xmlns:a16="http://schemas.microsoft.com/office/drawing/2014/main" id="{813020B3-877D-234B-AA1A-A4B5406DC14F}"/>
              </a:ext>
            </a:extLst>
          </p:cNvPr>
          <p:cNvSpPr txBox="1">
            <a:spLocks/>
          </p:cNvSpPr>
          <p:nvPr/>
        </p:nvSpPr>
        <p:spPr>
          <a:xfrm>
            <a:off x="457200" y="1426093"/>
            <a:ext cx="82296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514350" indent="-514350">
              <a:buFont typeface="+mj-lt"/>
              <a:buAutoNum type="arabicPeriod"/>
            </a:pPr>
            <a:r>
              <a:rPr lang="en-US" sz="2800" dirty="0"/>
              <a:t>The Friday sermon was given on July 20, 1940.</a:t>
            </a:r>
          </a:p>
          <a:p>
            <a:pPr marL="514350" indent="-514350">
              <a:buFont typeface="+mj-lt"/>
              <a:buAutoNum type="arabicPeriod"/>
            </a:pPr>
            <a:r>
              <a:rPr lang="en-US" sz="2800" dirty="0"/>
              <a:t>The first Sadr was Maulana Sher Ali Sahib. </a:t>
            </a:r>
            <a:r>
              <a:rPr lang="en-US" altLang="ja-JP" sz="2800" dirty="0"/>
              <a:t>He was appointed by Hazrat Khalifatul-Masih II </a:t>
            </a:r>
            <a:r>
              <a:rPr lang="en-US" altLang="ja-JP" sz="1800" dirty="0"/>
              <a:t>(may Allah be pleased with him).</a:t>
            </a:r>
          </a:p>
          <a:p>
            <a:pPr marL="514350" indent="-514350">
              <a:buFont typeface="+mj-lt"/>
              <a:buAutoNum type="arabicPeriod"/>
            </a:pPr>
            <a:r>
              <a:rPr lang="en-US" sz="2800" dirty="0"/>
              <a:t>The official name is </a:t>
            </a:r>
            <a:r>
              <a:rPr lang="en-US" altLang="ja-JP" sz="2800" dirty="0"/>
              <a:t>“Majlis Ansarullah Silsila Aliya Ahmadiyya USA.”</a:t>
            </a:r>
          </a:p>
          <a:p>
            <a:pPr marL="514350" indent="-514350">
              <a:buFont typeface="+mj-lt"/>
              <a:buAutoNum type="arabicPeriod"/>
            </a:pPr>
            <a:r>
              <a:rPr lang="en-US" altLang="ja-JP" sz="2800" dirty="0"/>
              <a:t>Every male Ahmadi above 40 is a member of the Majlis.</a:t>
            </a:r>
          </a:p>
          <a:p>
            <a:pPr marL="514350" indent="-514350">
              <a:buFont typeface="+mj-lt"/>
              <a:buAutoNum type="arabicPeriod"/>
            </a:pPr>
            <a:r>
              <a:rPr lang="en-US" altLang="ja-JP" sz="2800" dirty="0"/>
              <a:t>Divided into Saff Awwal (over age 55) and Saff Dom (40-55). </a:t>
            </a:r>
          </a:p>
          <a:p>
            <a:endParaRPr lang="en-US" sz="2800" dirty="0"/>
          </a:p>
          <a:p>
            <a:endParaRPr lang="en-US" sz="2800" dirty="0"/>
          </a:p>
        </p:txBody>
      </p:sp>
    </p:spTree>
    <p:extLst>
      <p:ext uri="{BB962C8B-B14F-4D97-AF65-F5344CB8AC3E}">
        <p14:creationId xmlns:p14="http://schemas.microsoft.com/office/powerpoint/2010/main" val="187113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6188" cy="6844642"/>
          </a:xfrm>
        </p:spPr>
      </p:pic>
      <p:sp>
        <p:nvSpPr>
          <p:cNvPr id="4" name="Title 3"/>
          <p:cNvSpPr>
            <a:spLocks noGrp="1"/>
          </p:cNvSpPr>
          <p:nvPr>
            <p:ph type="title"/>
          </p:nvPr>
        </p:nvSpPr>
        <p:spPr>
          <a:xfrm>
            <a:off x="315686" y="1395866"/>
            <a:ext cx="8229600" cy="4384448"/>
          </a:xfrm>
        </p:spPr>
        <p:txBody>
          <a:bodyPr>
            <a:noAutofit/>
          </a:bodyPr>
          <a:lstStyle/>
          <a:p>
            <a:r>
              <a:rPr lang="en-US" altLang="ja-JP" b="1" dirty="0">
                <a:latin typeface="+mn-lt"/>
              </a:rPr>
              <a:t>Avoiding shirk </a:t>
            </a:r>
            <a:r>
              <a:rPr lang="en-US" altLang="ja-JP" sz="3600" b="1" dirty="0">
                <a:latin typeface="+mn-lt"/>
              </a:rPr>
              <a:t>(associating partners with Allah)</a:t>
            </a:r>
            <a:r>
              <a:rPr lang="en-US" altLang="ja-JP" b="1" dirty="0">
                <a:latin typeface="+mn-lt"/>
              </a:rPr>
              <a:t> both obvious and hidden</a:t>
            </a:r>
            <a:br>
              <a:rPr lang="en-US" altLang="ja-JP" b="1" dirty="0">
                <a:latin typeface="+mn-lt"/>
              </a:rPr>
            </a:br>
            <a:r>
              <a:rPr lang="en-US" sz="3200" b="1" dirty="0">
                <a:solidFill>
                  <a:srgbClr val="000000"/>
                </a:solidFill>
                <a:latin typeface="+mn-lt"/>
              </a:rPr>
              <a:t>Friday Sermon, November 2, 2018</a:t>
            </a:r>
            <a:br>
              <a:rPr lang="en-US" sz="3200" b="1" dirty="0">
                <a:latin typeface="+mn-lt"/>
              </a:rPr>
            </a:br>
            <a:endParaRPr kumimoji="1" lang="ja-JP" altLang="en-US" sz="3200" b="1" dirty="0">
              <a:latin typeface="+mn-lt"/>
            </a:endParaRPr>
          </a:p>
        </p:txBody>
      </p:sp>
      <p:sp>
        <p:nvSpPr>
          <p:cNvPr id="3" name="TextBox 2"/>
          <p:cNvSpPr txBox="1"/>
          <p:nvPr/>
        </p:nvSpPr>
        <p:spPr>
          <a:xfrm>
            <a:off x="4559481" y="356464"/>
            <a:ext cx="2596784" cy="584776"/>
          </a:xfrm>
          <a:prstGeom prst="rect">
            <a:avLst/>
          </a:prstGeom>
          <a:noFill/>
        </p:spPr>
        <p:txBody>
          <a:bodyPr wrap="none" rtlCol="0">
            <a:spAutoFit/>
          </a:bodyPr>
          <a:lstStyle/>
          <a:p>
            <a:r>
              <a:rPr kumimoji="1" lang="en-US" altLang="ja-JP" sz="3200" dirty="0">
                <a:ln w="18415" cmpd="sng">
                  <a:solidFill>
                    <a:srgbClr val="FFFFFF"/>
                  </a:solidFill>
                  <a:prstDash val="solid"/>
                </a:ln>
                <a:solidFill>
                  <a:srgbClr val="FFFFFF"/>
                </a:solidFill>
                <a:effectLst>
                  <a:outerShdw blurRad="63500" dir="3600000" algn="tl" rotWithShape="0">
                    <a:srgbClr val="000000">
                      <a:alpha val="70000"/>
                    </a:srgbClr>
                  </a:outerShdw>
                </a:effectLst>
              </a:rPr>
              <a:t>Friday Sermon</a:t>
            </a:r>
            <a:endParaRPr kumimoji="1" lang="ja-JP"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0298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4" name="Title 3"/>
          <p:cNvSpPr>
            <a:spLocks noGrp="1"/>
          </p:cNvSpPr>
          <p:nvPr>
            <p:ph type="title"/>
          </p:nvPr>
        </p:nvSpPr>
        <p:spPr>
          <a:xfrm>
            <a:off x="174168" y="1355681"/>
            <a:ext cx="8952020" cy="4626422"/>
          </a:xfrm>
        </p:spPr>
        <p:txBody>
          <a:bodyPr anchor="t">
            <a:normAutofit fontScale="90000"/>
          </a:bodyPr>
          <a:lstStyle/>
          <a:p>
            <a:pPr algn="l">
              <a:spcBef>
                <a:spcPts val="0"/>
              </a:spcBef>
              <a:defRPr/>
            </a:pPr>
            <a:r>
              <a:rPr lang="en-US" sz="2200" dirty="0">
                <a:latin typeface="+mn-lt"/>
                <a:cs typeface="Arial" panose="020B0604020202020204" pitchFamily="34" charset="0"/>
              </a:rPr>
              <a:t>1.	Being an Ahmadi by birth or accepting Ahmadiyyat by taking Bai’at does not suffice for one to become a true Ahmadi. Concerted effort is mandatory to follow all the practices expected of an Ahmadi. </a:t>
            </a:r>
            <a:br>
              <a:rPr lang="en-US" sz="2200" dirty="0">
                <a:latin typeface="+mn-lt"/>
                <a:cs typeface="Arial" panose="020B0604020202020204" pitchFamily="34" charset="0"/>
              </a:rPr>
            </a:br>
            <a:r>
              <a:rPr lang="en-US" sz="2200" dirty="0">
                <a:latin typeface="+mn-lt"/>
                <a:cs typeface="Arial" panose="020B0604020202020204" pitchFamily="34" charset="0"/>
              </a:rPr>
              <a:t>2.	For spiritual progress one has to forsake one’s ego and selfishness. A Bai’at, tainted with conceit, is of no use at all. </a:t>
            </a:r>
            <a:br>
              <a:rPr lang="en-US" sz="2200" dirty="0">
                <a:latin typeface="+mn-lt"/>
                <a:cs typeface="Arial" panose="020B0604020202020204" pitchFamily="34" charset="0"/>
              </a:rPr>
            </a:br>
            <a:r>
              <a:rPr lang="en-US" sz="2200" dirty="0">
                <a:latin typeface="+mn-lt"/>
                <a:cs typeface="Arial" panose="020B0604020202020204" pitchFamily="34" charset="0"/>
              </a:rPr>
              <a:t>3.	The companions of the Holy Prophet </a:t>
            </a:r>
            <a:r>
              <a:rPr lang="en-US" sz="1800" dirty="0">
                <a:latin typeface="+mn-lt"/>
                <a:cs typeface="Arial" panose="020B0604020202020204" pitchFamily="34" charset="0"/>
              </a:rPr>
              <a:t>(peace and blessings of Allah be on him) </a:t>
            </a:r>
            <a:r>
              <a:rPr lang="en-US" sz="2200" dirty="0">
                <a:latin typeface="+mn-lt"/>
                <a:cs typeface="Arial" panose="020B0604020202020204" pitchFamily="34" charset="0"/>
              </a:rPr>
              <a:t>overcame years of animosity for the sake of their faith. By doing that they forsake all forms of overt and covert Shirk. </a:t>
            </a:r>
            <a:br>
              <a:rPr lang="en-US" sz="2200" dirty="0">
                <a:latin typeface="+mn-lt"/>
                <a:cs typeface="Arial" panose="020B0604020202020204" pitchFamily="34" charset="0"/>
              </a:rPr>
            </a:br>
            <a:r>
              <a:rPr lang="en-US" sz="2200" dirty="0">
                <a:latin typeface="+mn-lt"/>
                <a:cs typeface="Arial" panose="020B0604020202020204" pitchFamily="34" charset="0"/>
              </a:rPr>
              <a:t>4.	Revering and worshipping worldly resources are a form of Shirk. The worldly benefit, for which a person neglects and discards the commandments of faith and God Almighty, becomes his worldly god. </a:t>
            </a:r>
            <a:br>
              <a:rPr lang="en-US" sz="2200" dirty="0">
                <a:latin typeface="+mn-lt"/>
                <a:cs typeface="Arial" panose="020B0604020202020204" pitchFamily="34" charset="0"/>
              </a:rPr>
            </a:br>
            <a:r>
              <a:rPr lang="en-US" sz="2200" dirty="0">
                <a:latin typeface="+mn-lt"/>
                <a:cs typeface="Arial" panose="020B0604020202020204" pitchFamily="34" charset="0"/>
              </a:rPr>
              <a:t>5.	By discarding a religious command to fulfil a worldly desire one becomes guilty of Shirk. </a:t>
            </a:r>
            <a:br>
              <a:rPr lang="en-US" sz="2200" dirty="0">
                <a:latin typeface="+mn-lt"/>
                <a:cs typeface="Arial" panose="020B0604020202020204" pitchFamily="34" charset="0"/>
              </a:rPr>
            </a:br>
            <a:r>
              <a:rPr lang="en-US" sz="2200" dirty="0">
                <a:latin typeface="+mn-lt"/>
                <a:cs typeface="Arial" panose="020B0604020202020204" pitchFamily="34" charset="0"/>
              </a:rPr>
              <a:t>6.	Falsehood is an idol and by adopting falsehood a person removes his faith in God. Hence, by telling lies, one also loses God.</a:t>
            </a:r>
            <a:br>
              <a:rPr lang="en-US" sz="2200" dirty="0">
                <a:latin typeface="+mn-lt"/>
                <a:cs typeface="Arial" panose="020B0604020202020204" pitchFamily="34" charset="0"/>
              </a:rPr>
            </a:br>
            <a:br>
              <a:rPr lang="en-US" sz="2200" dirty="0">
                <a:latin typeface="+mn-lt"/>
                <a:cs typeface="Arial" panose="020B0604020202020204" pitchFamily="34" charset="0"/>
              </a:rPr>
            </a:br>
            <a:br>
              <a:rPr lang="en-GB" sz="2000" dirty="0">
                <a:latin typeface="+mn-lt"/>
                <a:ea typeface="Calibri" panose="020F0502020204030204" pitchFamily="34" charset="0"/>
                <a:cs typeface="Arial" panose="020B0604020202020204" pitchFamily="34" charset="0"/>
              </a:rPr>
            </a:br>
            <a:br>
              <a:rPr lang="en-GB" sz="2000" dirty="0">
                <a:latin typeface="+mn-lt"/>
              </a:rPr>
            </a:br>
            <a:br>
              <a:rPr lang="en-GB" sz="2000" dirty="0">
                <a:latin typeface="+mn-lt"/>
              </a:rPr>
            </a:br>
            <a:br>
              <a:rPr lang="en-US" sz="2000" dirty="0">
                <a:latin typeface="+mn-lt"/>
                <a:cs typeface="Arial" panose="020B0604020202020204" pitchFamily="34" charset="0"/>
              </a:rPr>
            </a:br>
            <a:br>
              <a:rPr lang="en-US" sz="2000" dirty="0">
                <a:latin typeface="+mn-lt"/>
              </a:rPr>
            </a:br>
            <a:endParaRPr lang="en-US" sz="2000" dirty="0">
              <a:latin typeface="+mn-lt"/>
              <a:cs typeface="Arial" panose="020B0604020202020204" pitchFamily="34" charset="0"/>
            </a:endParaRPr>
          </a:p>
        </p:txBody>
      </p:sp>
      <p:sp>
        <p:nvSpPr>
          <p:cNvPr id="5" name="TextBox 6"/>
          <p:cNvSpPr txBox="1"/>
          <p:nvPr/>
        </p:nvSpPr>
        <p:spPr>
          <a:xfrm>
            <a:off x="3976755" y="402715"/>
            <a:ext cx="418115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Synopsis of the Sermon</a:t>
            </a:r>
          </a:p>
        </p:txBody>
      </p:sp>
    </p:spTree>
    <p:extLst>
      <p:ext uri="{BB962C8B-B14F-4D97-AF65-F5344CB8AC3E}">
        <p14:creationId xmlns:p14="http://schemas.microsoft.com/office/powerpoint/2010/main" val="162410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2" y="0"/>
            <a:ext cx="9126188" cy="6844642"/>
          </a:xfrm>
        </p:spPr>
      </p:pic>
      <p:sp>
        <p:nvSpPr>
          <p:cNvPr id="5" name="TextBox 6"/>
          <p:cNvSpPr txBox="1"/>
          <p:nvPr/>
        </p:nvSpPr>
        <p:spPr>
          <a:xfrm>
            <a:off x="3745170" y="370057"/>
            <a:ext cx="556655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solidFill>
                  <a:schemeClr val="bg1"/>
                </a:solidFill>
              </a:rPr>
              <a:t>Open Discussion Question</a:t>
            </a:r>
          </a:p>
        </p:txBody>
      </p:sp>
      <p:sp>
        <p:nvSpPr>
          <p:cNvPr id="6" name="Title 1"/>
          <p:cNvSpPr txBox="1">
            <a:spLocks/>
          </p:cNvSpPr>
          <p:nvPr/>
        </p:nvSpPr>
        <p:spPr>
          <a:xfrm>
            <a:off x="734249" y="2573384"/>
            <a:ext cx="7886700" cy="857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sz="3600" b="1" dirty="0">
                <a:solidFill>
                  <a:srgbClr val="000000"/>
                </a:solidFill>
                <a:latin typeface="+mn-lt"/>
              </a:rPr>
              <a:t>As a Nasir, which aspect of this Friday sermon, can I benefit the most from?</a:t>
            </a:r>
          </a:p>
        </p:txBody>
      </p:sp>
      <p:sp>
        <p:nvSpPr>
          <p:cNvPr id="7" name="TextBox 6"/>
          <p:cNvSpPr txBox="1"/>
          <p:nvPr/>
        </p:nvSpPr>
        <p:spPr>
          <a:xfrm>
            <a:off x="1908410" y="4170322"/>
            <a:ext cx="4734110" cy="707886"/>
          </a:xfrm>
          <a:prstGeom prst="rect">
            <a:avLst/>
          </a:prstGeom>
          <a:noFill/>
        </p:spPr>
        <p:txBody>
          <a:bodyPr wrap="square" rtlCol="0">
            <a:spAutoFit/>
          </a:bodyPr>
          <a:lstStyle/>
          <a:p>
            <a:pPr algn="ctr"/>
            <a:r>
              <a:rPr lang="en-US" sz="4000" dirty="0">
                <a:solidFill>
                  <a:srgbClr val="FF0000"/>
                </a:solidFill>
              </a:rPr>
              <a:t>Share your thoughts!</a:t>
            </a:r>
          </a:p>
        </p:txBody>
      </p:sp>
    </p:spTree>
    <p:extLst>
      <p:ext uri="{BB962C8B-B14F-4D97-AF65-F5344CB8AC3E}">
        <p14:creationId xmlns:p14="http://schemas.microsoft.com/office/powerpoint/2010/main" val="364904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17400</TotalTime>
  <Words>1314</Words>
  <Application>Microsoft Office PowerPoint</Application>
  <PresentationFormat>On-screen Show (4:3)</PresentationFormat>
  <Paragraphs>119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AGENDA</vt:lpstr>
      <vt:lpstr>  Recitation of Holy Qur'an  </vt:lpstr>
      <vt:lpstr>     </vt:lpstr>
      <vt:lpstr>PowerPoint Presentation</vt:lpstr>
      <vt:lpstr>PowerPoint Presentation</vt:lpstr>
      <vt:lpstr>Avoiding shirk (associating partners with Allah) both obvious and hidden Friday Sermon, November 2, 2018 </vt:lpstr>
      <vt:lpstr>1. Being an Ahmadi by birth or accepting Ahmadiyyat by taking Bai’at does not suffice for one to become a true Ahmadi. Concerted effort is mandatory to follow all the practices expected of an Ahmadi.  2. For spiritual progress one has to forsake one’s ego and selfishness. A Bai’at, tainted with conceit, is of no use at all.  3. The companions of the Holy Prophet (peace and blessings of Allah be on him) overcame years of animosity for the sake of their faith. By doing that they forsake all forms of overt and covert Shirk.  4. Revering and worshipping worldly resources are a form of Shirk. The worldly benefit, for which a person neglects and discards the commandments of faith and God Almighty, becomes his worldly god.  5. By discarding a religious command to fulfil a worldly desire one becomes guilty of Shirk.  6. Falsehood is an idol and by adopting falsehood a person removes his faith in God. Hence, by telling lies, one also loses God.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Walking with a Purpose </vt:lpstr>
      <vt:lpstr>PowerPoint Presentation</vt:lpstr>
    </vt:vector>
  </TitlesOfParts>
  <Company>mq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Mansoor Qureshi</dc:creator>
  <cp:lastModifiedBy>Rafi Malik</cp:lastModifiedBy>
  <cp:revision>97</cp:revision>
  <dcterms:created xsi:type="dcterms:W3CDTF">2018-11-15T03:18:08Z</dcterms:created>
  <dcterms:modified xsi:type="dcterms:W3CDTF">2019-02-16T01:20:15Z</dcterms:modified>
</cp:coreProperties>
</file>