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9" r:id="rId3"/>
    <p:sldId id="260" r:id="rId4"/>
    <p:sldId id="261" r:id="rId5"/>
    <p:sldId id="275" r:id="rId6"/>
    <p:sldId id="276" r:id="rId7"/>
    <p:sldId id="280" r:id="rId8"/>
    <p:sldId id="277" r:id="rId9"/>
    <p:sldId id="262" r:id="rId10"/>
    <p:sldId id="263" r:id="rId11"/>
    <p:sldId id="264" r:id="rId12"/>
    <p:sldId id="265" r:id="rId13"/>
    <p:sldId id="266" r:id="rId14"/>
    <p:sldId id="267" r:id="rId15"/>
    <p:sldId id="268" r:id="rId16"/>
    <p:sldId id="270" r:id="rId17"/>
    <p:sldId id="271" r:id="rId18"/>
    <p:sldId id="272" r:id="rId19"/>
    <p:sldId id="273" r:id="rId20"/>
    <p:sldId id="281" r:id="rId21"/>
    <p:sldId id="274" r:id="rId22"/>
    <p:sldId id="278" r:id="rId23"/>
    <p:sldId id="282"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6" autoAdjust="0"/>
  </p:normalViewPr>
  <p:slideViewPr>
    <p:cSldViewPr snapToGrid="0" snapToObjects="1">
      <p:cViewPr varScale="1">
        <p:scale>
          <a:sx n="105" d="100"/>
          <a:sy n="105" d="100"/>
        </p:scale>
        <p:origin x="340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7B020-5FB9-AB42-AD76-5C505709097D}"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1FC96-399F-5A4D-95C4-C00A880B13C2}" type="slidenum">
              <a:rPr lang="en-US" smtClean="0"/>
              <a:t>‹#›</a:t>
            </a:fld>
            <a:endParaRPr lang="en-US"/>
          </a:p>
        </p:txBody>
      </p:sp>
    </p:spTree>
    <p:extLst>
      <p:ext uri="{BB962C8B-B14F-4D97-AF65-F5344CB8AC3E}">
        <p14:creationId xmlns:p14="http://schemas.microsoft.com/office/powerpoint/2010/main" val="31604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Changed date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800EB-C2B1-4728-B32A-FFD69E60619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04816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9753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932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68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2449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44591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0369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D5600-623F-2D42-9CAD-95B6B270E3DA}"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408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D5600-623F-2D42-9CAD-95B6B270E3DA}"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3402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D5600-623F-2D42-9CAD-95B6B270E3DA}"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36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40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5003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D5600-623F-2D42-9CAD-95B6B270E3DA}"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03DD-26C6-634D-8606-ECE65BE9B2E7}" type="slidenum">
              <a:rPr lang="en-US" smtClean="0"/>
              <a:t>‹#›</a:t>
            </a:fld>
            <a:endParaRPr lang="en-US"/>
          </a:p>
        </p:txBody>
      </p:sp>
    </p:spTree>
    <p:extLst>
      <p:ext uri="{BB962C8B-B14F-4D97-AF65-F5344CB8AC3E}">
        <p14:creationId xmlns:p14="http://schemas.microsoft.com/office/powerpoint/2010/main" val="309195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1109663"/>
            <a:ext cx="7772400" cy="2387600"/>
          </a:xfrm>
        </p:spPr>
        <p:txBody>
          <a:bodyPr/>
          <a:lstStyle/>
          <a:p>
            <a:pPr eaLnBrk="1" hangingPunct="1"/>
            <a:r>
              <a:rPr lang="en-US" b="1" dirty="0"/>
              <a:t>Majlis Ansarullah</a:t>
            </a:r>
            <a:br>
              <a:rPr lang="en-US" b="1" dirty="0"/>
            </a:br>
            <a:r>
              <a:rPr lang="en-US" b="1" dirty="0"/>
              <a:t>Monthly Meeting</a:t>
            </a:r>
          </a:p>
        </p:txBody>
      </p:sp>
      <p:sp>
        <p:nvSpPr>
          <p:cNvPr id="20482" name="Subtitle 2"/>
          <p:cNvSpPr>
            <a:spLocks noGrp="1"/>
          </p:cNvSpPr>
          <p:nvPr>
            <p:ph type="subTitle" idx="1"/>
          </p:nvPr>
        </p:nvSpPr>
        <p:spPr/>
        <p:txBody>
          <a:bodyPr/>
          <a:lstStyle/>
          <a:p>
            <a:pPr eaLnBrk="1" hangingPunct="1"/>
            <a:r>
              <a:rPr lang="en-US" b="1" dirty="0"/>
              <a:t>February 2019</a:t>
            </a:r>
          </a:p>
        </p:txBody>
      </p:sp>
      <p:sp>
        <p:nvSpPr>
          <p:cNvPr id="20483" name="TextBox 3"/>
          <p:cNvSpPr txBox="1">
            <a:spLocks noChangeArrowheads="1"/>
          </p:cNvSpPr>
          <p:nvPr/>
        </p:nvSpPr>
        <p:spPr bwMode="auto">
          <a:xfrm>
            <a:off x="3622675" y="5716588"/>
            <a:ext cx="5521325" cy="461962"/>
          </a:xfrm>
          <a:prstGeom prst="rect">
            <a:avLst/>
          </a:prstGeom>
          <a:noFill/>
          <a:ln w="9525">
            <a:noFill/>
            <a:miter lim="800000"/>
            <a:headEnd/>
            <a:tailEnd/>
          </a:ln>
        </p:spPr>
        <p:txBody>
          <a:bodyPr>
            <a:spAutoFit/>
          </a:bodyPr>
          <a:lstStyle/>
          <a:p>
            <a:pPr algn="r"/>
            <a:r>
              <a:rPr lang="en-US" sz="1200">
                <a:latin typeface="Calibri" pitchFamily="34" charset="0"/>
              </a:rPr>
              <a:t>This slide deck contains images licensed for the purpose of this presentation only.  </a:t>
            </a:r>
          </a:p>
          <a:p>
            <a:pPr algn="r"/>
            <a:r>
              <a:rPr lang="en-US" sz="1200">
                <a:latin typeface="Calibri" pitchFamily="34" charset="0"/>
              </a:rPr>
              <a:t>No one is permitted to use the images for any other use, without prior permission.</a:t>
            </a:r>
          </a:p>
        </p:txBody>
      </p:sp>
    </p:spTree>
    <p:extLst>
      <p:ext uri="{BB962C8B-B14F-4D97-AF65-F5344CB8AC3E}">
        <p14:creationId xmlns:p14="http://schemas.microsoft.com/office/powerpoint/2010/main" val="22868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142" y="1344403"/>
            <a:ext cx="8063613" cy="4626422"/>
          </a:xfrm>
        </p:spPr>
        <p:txBody>
          <a:bodyPr anchor="t">
            <a:noAutofit/>
          </a:bodyPr>
          <a:lstStyle/>
          <a:p>
            <a:pPr algn="l">
              <a:spcBef>
                <a:spcPts val="0"/>
              </a:spcBef>
              <a:defRPr/>
            </a:pPr>
            <a:r>
              <a:rPr lang="en-US" sz="1800" dirty="0">
                <a:latin typeface="+mn-lt"/>
                <a:cs typeface="Arial" panose="020B0604020202020204" pitchFamily="34" charset="0"/>
              </a:rPr>
              <a:t>1.	Allah the Almighty has emphasized on regularity in Salat, timely observance of 	all the Prayers in congregation. Ansarullah should pay the most attention 	towards this.</a:t>
            </a:r>
            <a:br>
              <a:rPr lang="en-US" sz="1800" dirty="0">
                <a:latin typeface="+mn-lt"/>
                <a:cs typeface="Arial" panose="020B0604020202020204" pitchFamily="34" charset="0"/>
              </a:rPr>
            </a:br>
            <a:r>
              <a:rPr lang="en-US" sz="1800" dirty="0">
                <a:latin typeface="+mn-lt"/>
                <a:cs typeface="Arial" panose="020B0604020202020204" pitchFamily="34" charset="0"/>
              </a:rPr>
              <a:t>2.	The verse just recited </a:t>
            </a:r>
            <a:r>
              <a:rPr lang="en-US" sz="1400" dirty="0">
                <a:latin typeface="+mn-lt"/>
                <a:cs typeface="Arial" panose="020B0604020202020204" pitchFamily="34" charset="0"/>
              </a:rPr>
              <a:t>[51:57] </a:t>
            </a:r>
            <a:r>
              <a:rPr lang="en-US" sz="1800" dirty="0">
                <a:latin typeface="+mn-lt"/>
                <a:cs typeface="Arial" panose="020B0604020202020204" pitchFamily="34" charset="0"/>
              </a:rPr>
              <a:t>necessitates that the highest and utmost form of 	pleasure and enjoyment should be found in worship.</a:t>
            </a:r>
            <a:br>
              <a:rPr lang="en-US" sz="1800" dirty="0">
                <a:latin typeface="+mn-lt"/>
                <a:cs typeface="Arial" panose="020B0604020202020204" pitchFamily="34" charset="0"/>
              </a:rPr>
            </a:br>
            <a:r>
              <a:rPr lang="en-US" sz="1800" dirty="0">
                <a:latin typeface="+mn-lt"/>
                <a:cs typeface="Arial" panose="020B0604020202020204" pitchFamily="34" charset="0"/>
              </a:rPr>
              <a:t>3.	People are heedless and slack in Prayers as they are unaware of the delight and 	pleasure which Allah the Exalted has placed therein. One who finds no delight 	in Prayers is considered ill.</a:t>
            </a:r>
            <a:br>
              <a:rPr lang="en-US" sz="1800" dirty="0">
                <a:latin typeface="+mn-lt"/>
                <a:cs typeface="Arial" panose="020B0604020202020204" pitchFamily="34" charset="0"/>
              </a:rPr>
            </a:br>
            <a:r>
              <a:rPr lang="en-US" sz="1800" dirty="0">
                <a:latin typeface="+mn-lt"/>
                <a:cs typeface="Arial" panose="020B0604020202020204" pitchFamily="34" charset="0"/>
              </a:rPr>
              <a:t>4.	Pleasure from Salat is attained by being steadfast and regular in Prayers and 	continue to Pray until one experiences a delight.</a:t>
            </a:r>
            <a:br>
              <a:rPr lang="en-US" sz="1800" dirty="0">
                <a:latin typeface="+mn-lt"/>
                <a:cs typeface="Arial" panose="020B0604020202020204" pitchFamily="34" charset="0"/>
              </a:rPr>
            </a:br>
            <a:r>
              <a:rPr lang="en-US" sz="1800" dirty="0">
                <a:latin typeface="+mn-lt"/>
                <a:cs typeface="Arial" panose="020B0604020202020204" pitchFamily="34" charset="0"/>
              </a:rPr>
              <a:t>5.	Recitation of the Holy Qur'an in Salat must be done with utmost attention 	and ponder over its meaning carefully. And adhere to whatever it states.  </a:t>
            </a:r>
            <a:br>
              <a:rPr lang="en-US" sz="1800" dirty="0">
                <a:latin typeface="+mn-lt"/>
                <a:cs typeface="Arial" panose="020B0604020202020204" pitchFamily="34" charset="0"/>
              </a:rPr>
            </a:br>
            <a:r>
              <a:rPr lang="en-US" sz="1800" dirty="0">
                <a:latin typeface="+mn-lt"/>
                <a:cs typeface="Arial" panose="020B0604020202020204" pitchFamily="34" charset="0"/>
              </a:rPr>
              <a:t>6.	Pleasure can be derived if Salat is observed with complete attentiveness and 	supplicated with concentration and repentance.</a:t>
            </a:r>
            <a:br>
              <a:rPr lang="en-US" sz="1800" dirty="0">
                <a:latin typeface="+mn-lt"/>
                <a:cs typeface="Arial" panose="020B0604020202020204" pitchFamily="34" charset="0"/>
              </a:rPr>
            </a:br>
            <a:r>
              <a:rPr lang="en-US" sz="1800" dirty="0">
                <a:latin typeface="+mn-lt"/>
                <a:cs typeface="Arial" panose="020B0604020202020204" pitchFamily="34" charset="0"/>
              </a:rPr>
              <a:t>7.	Supplicate to God in seclusion so that God Almighty protects our faith and 	becomes pleased with us.</a:t>
            </a:r>
            <a:br>
              <a:rPr lang="en-US" sz="1800" dirty="0">
                <a:latin typeface="+mn-lt"/>
                <a:cs typeface="Arial" panose="020B0604020202020204" pitchFamily="34" charset="0"/>
              </a:rPr>
            </a:br>
            <a:br>
              <a:rPr lang="en-US" sz="1800" dirty="0">
                <a:latin typeface="+mn-lt"/>
                <a:cs typeface="Arial" panose="020B0604020202020204" pitchFamily="34" charset="0"/>
              </a:rPr>
            </a:br>
            <a:br>
              <a:rPr lang="en-GB" sz="1600" dirty="0">
                <a:latin typeface="+mn-lt"/>
                <a:ea typeface="Calibri" panose="020F0502020204030204" pitchFamily="34" charset="0"/>
                <a:cs typeface="Arial" panose="020B0604020202020204" pitchFamily="34" charset="0"/>
              </a:rPr>
            </a:br>
            <a:br>
              <a:rPr lang="en-GB" sz="1600" dirty="0">
                <a:latin typeface="+mn-lt"/>
              </a:rPr>
            </a:br>
            <a:br>
              <a:rPr lang="en-GB" sz="1600" dirty="0">
                <a:latin typeface="+mn-lt"/>
              </a:rPr>
            </a:br>
            <a:br>
              <a:rPr lang="en-US" sz="1600" dirty="0">
                <a:latin typeface="+mn-lt"/>
                <a:cs typeface="Arial" panose="020B0604020202020204" pitchFamily="34" charset="0"/>
              </a:rPr>
            </a:br>
            <a:br>
              <a:rPr lang="en-US" sz="1600" dirty="0">
                <a:latin typeface="+mn-lt"/>
              </a:rPr>
            </a:br>
            <a:endParaRPr lang="en-US" sz="1600" dirty="0">
              <a:latin typeface="+mn-lt"/>
              <a:cs typeface="Arial" panose="020B0604020202020204" pitchFamily="34" charset="0"/>
            </a:endParaRPr>
          </a:p>
        </p:txBody>
      </p:sp>
      <p:sp>
        <p:nvSpPr>
          <p:cNvPr id="5" name="TextBox 6"/>
          <p:cNvSpPr txBox="1"/>
          <p:nvPr/>
        </p:nvSpPr>
        <p:spPr>
          <a:xfrm>
            <a:off x="4096559"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Tree>
    <p:extLst>
      <p:ext uri="{BB962C8B-B14F-4D97-AF65-F5344CB8AC3E}">
        <p14:creationId xmlns:p14="http://schemas.microsoft.com/office/powerpoint/2010/main" val="66802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59242" y="370057"/>
            <a:ext cx="5134667"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966534"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1</a:t>
            </a:r>
          </a:p>
        </p:txBody>
      </p:sp>
      <p:sp>
        <p:nvSpPr>
          <p:cNvPr id="6" name="Content Placeholder 4"/>
          <p:cNvSpPr txBox="1">
            <a:spLocks/>
          </p:cNvSpPr>
          <p:nvPr/>
        </p:nvSpPr>
        <p:spPr>
          <a:xfrm>
            <a:off x="361950" y="1483783"/>
            <a:ext cx="4199467"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a:t>A Nasir offers Salat on a regular basis; however, it feels like a mere routine. He feels that he can never maintain focus during Salat and has become very disappointed. One day he shared this with you. </a:t>
            </a:r>
          </a:p>
        </p:txBody>
      </p:sp>
      <p:pic>
        <p:nvPicPr>
          <p:cNvPr id="2" name="Picture 1" descr="families-teacher_parent_conference-parent_s_night-parents_night-attention_span-focus-jsh121229_low.jpeg.pdf"/>
          <p:cNvPicPr>
            <a:picLocks noChangeAspect="1"/>
          </p:cNvPicPr>
          <p:nvPr/>
        </p:nvPicPr>
        <p:blipFill rotWithShape="1">
          <a:blip r:embed="rId2">
            <a:extLst>
              <a:ext uri="{28A0092B-C50C-407E-A947-70E740481C1C}">
                <a14:useLocalDpi xmlns:a14="http://schemas.microsoft.com/office/drawing/2010/main" val="0"/>
              </a:ext>
            </a:extLst>
          </a:blip>
          <a:srcRect l="27431" t="26767" r="29355" b="28872"/>
          <a:stretch/>
        </p:blipFill>
        <p:spPr>
          <a:xfrm>
            <a:off x="4966534" y="1070246"/>
            <a:ext cx="3875714" cy="5092809"/>
          </a:xfrm>
          <a:prstGeom prst="rect">
            <a:avLst/>
          </a:prstGeom>
        </p:spPr>
      </p:pic>
    </p:spTree>
    <p:extLst>
      <p:ext uri="{BB962C8B-B14F-4D97-AF65-F5344CB8AC3E}">
        <p14:creationId xmlns:p14="http://schemas.microsoft.com/office/powerpoint/2010/main" val="63100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538622"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3" name="Rectangle 2"/>
          <p:cNvSpPr/>
          <p:nvPr/>
        </p:nvSpPr>
        <p:spPr>
          <a:xfrm>
            <a:off x="433916" y="1619249"/>
            <a:ext cx="7620000" cy="3970318"/>
          </a:xfrm>
          <a:prstGeom prst="rect">
            <a:avLst/>
          </a:prstGeom>
        </p:spPr>
        <p:txBody>
          <a:bodyPr wrap="square">
            <a:spAutoFit/>
          </a:bodyPr>
          <a:lstStyle/>
          <a:p>
            <a:pPr marL="971550" lvl="1" indent="-514350">
              <a:buFont typeface="+mj-lt"/>
              <a:buAutoNum type="arabicPeriod"/>
            </a:pPr>
            <a:r>
              <a:rPr lang="en-US" altLang="ja-JP" sz="2800" dirty="0"/>
              <a:t>This is very unusual and he should worry about his faith and say Istighfar.</a:t>
            </a:r>
          </a:p>
          <a:p>
            <a:pPr marL="971550" lvl="1" indent="-514350">
              <a:buFont typeface="+mj-lt"/>
              <a:buAutoNum type="arabicPeriod"/>
            </a:pPr>
            <a:r>
              <a:rPr lang="en-US" altLang="ja-JP" sz="2800" dirty="0"/>
              <a:t>This is very common and there is no need to worry as long as he can complete the count.</a:t>
            </a:r>
          </a:p>
          <a:p>
            <a:pPr marL="971550" lvl="1" indent="-514350">
              <a:buFont typeface="+mj-lt"/>
              <a:buAutoNum type="arabicPeriod"/>
            </a:pPr>
            <a:r>
              <a:rPr lang="en-US" altLang="ja-JP" sz="2800" dirty="0"/>
              <a:t>He should try to mix in yoga in his daily routine as it improves focus.</a:t>
            </a:r>
          </a:p>
          <a:p>
            <a:pPr marL="971550" lvl="1" indent="-514350">
              <a:buFont typeface="+mj-lt"/>
              <a:buAutoNum type="arabicPeriod"/>
            </a:pPr>
            <a:r>
              <a:rPr lang="en-US" altLang="ja-JP" sz="2800" dirty="0"/>
              <a:t>This is not uncommon and he should try to improve focus in Salat by various ways.</a:t>
            </a:r>
          </a:p>
          <a:p>
            <a:pPr marL="971550" lvl="1" indent="-514350">
              <a:buFont typeface="+mj-lt"/>
              <a:buAutoNum type="arabicPeriod"/>
            </a:pPr>
            <a:r>
              <a:rPr lang="en-US" altLang="ja-JP" sz="2800" dirty="0"/>
              <a:t>Any other response?</a:t>
            </a:r>
          </a:p>
        </p:txBody>
      </p:sp>
    </p:spTree>
    <p:extLst>
      <p:ext uri="{BB962C8B-B14F-4D97-AF65-F5344CB8AC3E}">
        <p14:creationId xmlns:p14="http://schemas.microsoft.com/office/powerpoint/2010/main" val="152024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38408" y="402715"/>
            <a:ext cx="6057620"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00" b="1" dirty="0">
                <a:solidFill>
                  <a:schemeClr val="bg1"/>
                </a:solidFill>
              </a:rPr>
              <a:t>How would your response change if?</a:t>
            </a:r>
          </a:p>
        </p:txBody>
      </p:sp>
      <p:sp>
        <p:nvSpPr>
          <p:cNvPr id="8" name="Content Placeholder 2">
            <a:extLst>
              <a:ext uri="{FF2B5EF4-FFF2-40B4-BE49-F238E27FC236}">
                <a16:creationId xmlns:a16="http://schemas.microsoft.com/office/drawing/2014/main" id="{88BF1315-3E51-BE49-BC4F-DDD63B3F10A7}"/>
              </a:ext>
            </a:extLst>
          </p:cNvPr>
          <p:cNvSpPr txBox="1">
            <a:spLocks/>
          </p:cNvSpPr>
          <p:nvPr/>
        </p:nvSpPr>
        <p:spPr>
          <a:xfrm>
            <a:off x="457200" y="1208616"/>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dirty="0"/>
              <a:t>(Consider each separately.)</a:t>
            </a:r>
          </a:p>
          <a:p>
            <a:pPr marL="0" indent="0">
              <a:buNone/>
            </a:pPr>
            <a:endParaRPr lang="en-US" dirty="0"/>
          </a:p>
          <a:p>
            <a:pPr marL="0" indent="0">
              <a:buFont typeface="Arial"/>
              <a:buNone/>
            </a:pPr>
            <a:r>
              <a:rPr lang="en-US" dirty="0"/>
              <a:t>... This is a brother who has not been attending 	Jama’at activities.</a:t>
            </a:r>
          </a:p>
          <a:p>
            <a:pPr marL="0" indent="0">
              <a:buFont typeface="Arial"/>
              <a:buNone/>
            </a:pPr>
            <a:r>
              <a:rPr lang="en-US" dirty="0"/>
              <a:t>… This brother and you are best friends.</a:t>
            </a:r>
          </a:p>
          <a:p>
            <a:pPr marL="0" indent="0">
              <a:buFont typeface="Arial"/>
              <a:buNone/>
            </a:pPr>
            <a:r>
              <a:rPr lang="en-US" dirty="0"/>
              <a:t>… The standard of your own Salat is weak.</a:t>
            </a:r>
          </a:p>
          <a:p>
            <a:pPr marL="0" indent="0">
              <a:buFont typeface="Arial"/>
              <a:buNone/>
            </a:pPr>
            <a:r>
              <a:rPr lang="en-US" dirty="0"/>
              <a:t>… This brother is a new convert.</a:t>
            </a:r>
          </a:p>
        </p:txBody>
      </p:sp>
    </p:spTree>
    <p:extLst>
      <p:ext uri="{BB962C8B-B14F-4D97-AF65-F5344CB8AC3E}">
        <p14:creationId xmlns:p14="http://schemas.microsoft.com/office/powerpoint/2010/main" val="231815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53143" y="445597"/>
            <a:ext cx="4634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Guidance from Friday Sermon</a:t>
            </a:r>
          </a:p>
        </p:txBody>
      </p:sp>
      <p:sp>
        <p:nvSpPr>
          <p:cNvPr id="3" name="Rectangle 2"/>
          <p:cNvSpPr/>
          <p:nvPr/>
        </p:nvSpPr>
        <p:spPr>
          <a:xfrm>
            <a:off x="1132417" y="3660064"/>
            <a:ext cx="6434666" cy="2246769"/>
          </a:xfrm>
          <a:prstGeom prst="rect">
            <a:avLst/>
          </a:prstGeom>
        </p:spPr>
        <p:txBody>
          <a:bodyPr wrap="square">
            <a:spAutoFit/>
          </a:bodyPr>
          <a:lstStyle/>
          <a:p>
            <a:r>
              <a:rPr lang="en-US" altLang="ja-JP" sz="2000" dirty="0"/>
              <a:t>Then with regards to one developing distracting thoughts in Prayers, as one occasionally develops other inclinations during Prayer, the Promised Messiah </a:t>
            </a:r>
            <a:r>
              <a:rPr lang="en-US" altLang="ja-JP" dirty="0"/>
              <a:t>(peace be on him) </a:t>
            </a:r>
            <a:r>
              <a:rPr lang="en-US" altLang="ja-JP" sz="2000" dirty="0"/>
              <a:t>states: “Those people who do not focus their attention completely on God Almighty in Prayers are the ones who develop many other thoughts. Observe how when criminal stands before a judge, does he develop any other thoughts in his mind?”</a:t>
            </a:r>
          </a:p>
        </p:txBody>
      </p:sp>
      <p:sp>
        <p:nvSpPr>
          <p:cNvPr id="4" name="Rectangle 3"/>
          <p:cNvSpPr/>
          <p:nvPr/>
        </p:nvSpPr>
        <p:spPr>
          <a:xfrm>
            <a:off x="1132417" y="1197882"/>
            <a:ext cx="6201834" cy="2554545"/>
          </a:xfrm>
          <a:prstGeom prst="rect">
            <a:avLst/>
          </a:prstGeom>
        </p:spPr>
        <p:txBody>
          <a:bodyPr wrap="square">
            <a:spAutoFit/>
          </a:bodyPr>
          <a:lstStyle/>
          <a:p>
            <a:r>
              <a:rPr lang="en-US" altLang="ja-JP" sz="2000" dirty="0"/>
              <a:t>Furthermore, mentioning the reason and solution for why a person does not experience delight in Prayers, the Promised Messiah </a:t>
            </a:r>
            <a:r>
              <a:rPr lang="en-US" altLang="ja-JP" dirty="0"/>
              <a:t>(peace be on him) </a:t>
            </a:r>
            <a:r>
              <a:rPr lang="en-US" altLang="ja-JP" sz="2000" dirty="0"/>
              <a:t>says: “I observe that people are heedless and slack in Prayers as they are unaware of the delight and pleasure which Allah the Exalted has placed therein... Upon this, the question arises why they are unaware of this pleasure and have neither experienced it.”</a:t>
            </a:r>
            <a:endParaRPr lang="ja-JP" altLang="en-US" sz="2000" dirty="0"/>
          </a:p>
        </p:txBody>
      </p:sp>
    </p:spTree>
    <p:extLst>
      <p:ext uri="{BB962C8B-B14F-4D97-AF65-F5344CB8AC3E}">
        <p14:creationId xmlns:p14="http://schemas.microsoft.com/office/powerpoint/2010/main" val="294207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238750"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2</a:t>
            </a:r>
          </a:p>
        </p:txBody>
      </p:sp>
      <p:sp>
        <p:nvSpPr>
          <p:cNvPr id="7" name="Content Placeholder 4"/>
          <p:cNvSpPr txBox="1">
            <a:spLocks/>
          </p:cNvSpPr>
          <p:nvPr/>
        </p:nvSpPr>
        <p:spPr>
          <a:xfrm>
            <a:off x="318654" y="1713111"/>
            <a:ext cx="4781550" cy="46333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a:t>A Nasir who was jobless for a while finally found a job. While discussing the schedule and pay, he thought about bringing the topic of Jumu’ah break.</a:t>
            </a:r>
          </a:p>
        </p:txBody>
      </p:sp>
      <p:pic>
        <p:nvPicPr>
          <p:cNvPr id="3" name="Picture 2" descr="business-commerce-career-career_path-new_job-first_day-firing_offence-kscn4096_low.pdf"/>
          <p:cNvPicPr>
            <a:picLocks noChangeAspect="1"/>
          </p:cNvPicPr>
          <p:nvPr/>
        </p:nvPicPr>
        <p:blipFill rotWithShape="1">
          <a:blip r:embed="rId2">
            <a:extLst>
              <a:ext uri="{28A0092B-C50C-407E-A947-70E740481C1C}">
                <a14:useLocalDpi xmlns:a14="http://schemas.microsoft.com/office/drawing/2010/main" val="0"/>
              </a:ext>
            </a:extLst>
          </a:blip>
          <a:srcRect l="28170" t="30413" r="29727" b="32713"/>
          <a:stretch/>
        </p:blipFill>
        <p:spPr>
          <a:xfrm>
            <a:off x="5100204" y="987490"/>
            <a:ext cx="3961500" cy="4983541"/>
          </a:xfrm>
          <a:prstGeom prst="rect">
            <a:avLst/>
          </a:prstGeom>
        </p:spPr>
      </p:pic>
    </p:spTree>
    <p:extLst>
      <p:ext uri="{BB962C8B-B14F-4D97-AF65-F5344CB8AC3E}">
        <p14:creationId xmlns:p14="http://schemas.microsoft.com/office/powerpoint/2010/main" val="231815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82725" y="435013"/>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3" name="Rectangle 2"/>
          <p:cNvSpPr/>
          <p:nvPr/>
        </p:nvSpPr>
        <p:spPr>
          <a:xfrm>
            <a:off x="624417" y="1513417"/>
            <a:ext cx="7101416" cy="4401205"/>
          </a:xfrm>
          <a:prstGeom prst="rect">
            <a:avLst/>
          </a:prstGeom>
        </p:spPr>
        <p:txBody>
          <a:bodyPr wrap="square">
            <a:spAutoFit/>
          </a:bodyPr>
          <a:lstStyle/>
          <a:p>
            <a:pPr marL="971550" lvl="1" indent="-514350">
              <a:buFont typeface="+mj-lt"/>
              <a:buAutoNum type="arabicPeriod"/>
            </a:pPr>
            <a:r>
              <a:rPr lang="en-US" altLang="ja-JP" sz="2800" dirty="0"/>
              <a:t>The Nasir should wait a few months before bringing up this topic as by that time his position will be solidified.</a:t>
            </a:r>
          </a:p>
          <a:p>
            <a:pPr marL="971550" lvl="1" indent="-514350">
              <a:buFont typeface="+mj-lt"/>
              <a:buAutoNum type="arabicPeriod"/>
            </a:pPr>
            <a:r>
              <a:rPr lang="en-US" altLang="ja-JP" sz="2800" dirty="0"/>
              <a:t>Say it upfront that unless he gets all Fridays off, he will quit.</a:t>
            </a:r>
          </a:p>
          <a:p>
            <a:pPr marL="971550" lvl="1" indent="-514350">
              <a:buFont typeface="+mj-lt"/>
              <a:buAutoNum type="arabicPeriod"/>
            </a:pPr>
            <a:r>
              <a:rPr lang="en-US" altLang="ja-JP" sz="2800" dirty="0"/>
              <a:t>Bring up the topic and provide various options including offering at least two Jumu’ah </a:t>
            </a:r>
            <a:r>
              <a:rPr lang="en-US" altLang="ja-JP" sz="2800" dirty="0" err="1"/>
              <a:t>Salats</a:t>
            </a:r>
            <a:r>
              <a:rPr lang="en-US" altLang="ja-JP" sz="2800" dirty="0"/>
              <a:t> a month and making up the time.</a:t>
            </a:r>
          </a:p>
          <a:p>
            <a:pPr marL="971550" lvl="1" indent="-514350">
              <a:buFont typeface="+mj-lt"/>
              <a:buAutoNum type="arabicPeriod"/>
            </a:pPr>
            <a:r>
              <a:rPr lang="en-US" altLang="ja-JP" sz="2800" dirty="0"/>
              <a:t>Any other response?</a:t>
            </a:r>
          </a:p>
        </p:txBody>
      </p:sp>
    </p:spTree>
    <p:extLst>
      <p:ext uri="{BB962C8B-B14F-4D97-AF65-F5344CB8AC3E}">
        <p14:creationId xmlns:p14="http://schemas.microsoft.com/office/powerpoint/2010/main" val="273438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63070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chemeClr val="bg1"/>
                </a:solidFill>
              </a:rPr>
              <a:t>How would your advise change if?</a:t>
            </a:r>
          </a:p>
        </p:txBody>
      </p:sp>
      <p:sp>
        <p:nvSpPr>
          <p:cNvPr id="7" name="Content Placeholder 2">
            <a:extLst>
              <a:ext uri="{FF2B5EF4-FFF2-40B4-BE49-F238E27FC236}">
                <a16:creationId xmlns:a16="http://schemas.microsoft.com/office/drawing/2014/main" id="{A5CA66F9-44DE-E546-893E-4ED1CCD7FA4D}"/>
              </a:ext>
            </a:extLst>
          </p:cNvPr>
          <p:cNvSpPr txBox="1">
            <a:spLocks/>
          </p:cNvSpPr>
          <p:nvPr/>
        </p:nvSpPr>
        <p:spPr>
          <a:xfrm>
            <a:off x="457200" y="1531089"/>
            <a:ext cx="8229600" cy="49298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dirty="0"/>
              <a:t>(Consider each separately.)</a:t>
            </a:r>
          </a:p>
          <a:p>
            <a:pPr marL="0" indent="0">
              <a:buNone/>
            </a:pPr>
            <a:endParaRPr lang="en-US" dirty="0"/>
          </a:p>
          <a:p>
            <a:pPr marL="0" indent="0">
              <a:buNone/>
            </a:pPr>
            <a:r>
              <a:rPr lang="en-US" dirty="0"/>
              <a:t>… The nearest Jumu’ah center is an hour away.</a:t>
            </a:r>
          </a:p>
          <a:p>
            <a:pPr marL="0" indent="0">
              <a:buNone/>
            </a:pPr>
            <a:r>
              <a:rPr lang="en-US" dirty="0"/>
              <a:t>… The Nasir regularly offers other Salat at the 	mosque.</a:t>
            </a:r>
          </a:p>
          <a:p>
            <a:pPr marL="0" indent="0">
              <a:buNone/>
            </a:pPr>
            <a:r>
              <a:rPr lang="en-US" dirty="0"/>
              <a:t>… The brother can still listen to Huzoor’s </a:t>
            </a:r>
            <a:r>
              <a:rPr lang="en-US" sz="2000" dirty="0"/>
              <a:t>(may 	Allah be his helper)</a:t>
            </a:r>
            <a:r>
              <a:rPr lang="en-US" dirty="0"/>
              <a:t> sermon live on MTA.</a:t>
            </a:r>
          </a:p>
        </p:txBody>
      </p:sp>
    </p:spTree>
    <p:extLst>
      <p:ext uri="{BB962C8B-B14F-4D97-AF65-F5344CB8AC3E}">
        <p14:creationId xmlns:p14="http://schemas.microsoft.com/office/powerpoint/2010/main" val="231815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3" name="Rectangle 2"/>
          <p:cNvSpPr/>
          <p:nvPr/>
        </p:nvSpPr>
        <p:spPr>
          <a:xfrm>
            <a:off x="941917" y="1598083"/>
            <a:ext cx="7239000" cy="3785652"/>
          </a:xfrm>
          <a:prstGeom prst="rect">
            <a:avLst/>
          </a:prstGeom>
        </p:spPr>
        <p:txBody>
          <a:bodyPr wrap="square">
            <a:spAutoFit/>
          </a:bodyPr>
          <a:lstStyle/>
          <a:p>
            <a:r>
              <a:rPr lang="en-US" altLang="ja-JP" sz="2400" dirty="0"/>
              <a:t>Then whilst elaborating on the point that a true dignified believer never prostrates to anyone but Allah the Almighty—as one should—and also refrains from making anyone other than Allah the focal point of our attention, the Promised Messiah </a:t>
            </a:r>
            <a:r>
              <a:rPr lang="en-US" altLang="ja-JP" dirty="0"/>
              <a:t>(peace be on him) </a:t>
            </a:r>
            <a:r>
              <a:rPr lang="en-US" altLang="ja-JP" sz="2400" dirty="0"/>
              <a:t>states: “Another aspect that I wish to elaborate is that Salat—the likes </a:t>
            </a:r>
            <a:r>
              <a:rPr lang="en-US" altLang="ja-JP" sz="2400"/>
              <a:t>of which </a:t>
            </a:r>
            <a:r>
              <a:rPr lang="en-US" altLang="ja-JP" sz="2400" dirty="0"/>
              <a:t>can be truly deemed to be Salat—can only be attained through prayer. To pray to anyone other than God is completely against the honor of a dignified believer because this honor of Prayer is only for God.</a:t>
            </a:r>
            <a:endParaRPr lang="ja-JP" altLang="en-US" sz="2400" dirty="0"/>
          </a:p>
        </p:txBody>
      </p:sp>
    </p:spTree>
    <p:extLst>
      <p:ext uri="{BB962C8B-B14F-4D97-AF65-F5344CB8AC3E}">
        <p14:creationId xmlns:p14="http://schemas.microsoft.com/office/powerpoint/2010/main" val="224193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10" name="Content Placeholder 2"/>
          <p:cNvSpPr txBox="1">
            <a:spLocks/>
          </p:cNvSpPr>
          <p:nvPr/>
        </p:nvSpPr>
        <p:spPr>
          <a:xfrm>
            <a:off x="389609" y="1697129"/>
            <a:ext cx="8480074" cy="435133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dirty="0"/>
              <a:t>Recitation of the Holy Qur'an (Verses 29:70, 51:56-57)		</a:t>
            </a:r>
          </a:p>
          <a:p>
            <a:r>
              <a:rPr lang="en-US" dirty="0"/>
              <a:t>Pledge</a:t>
            </a:r>
          </a:p>
          <a:p>
            <a:r>
              <a:rPr lang="en-US" altLang="ja-JP" dirty="0"/>
              <a:t>Did you know?</a:t>
            </a:r>
            <a:endParaRPr lang="en-US" dirty="0"/>
          </a:p>
          <a:p>
            <a:r>
              <a:rPr lang="en-US" dirty="0"/>
              <a:t>Sermon of the month: Salat - The path to success and salvation (September 29, 2017)</a:t>
            </a:r>
          </a:p>
          <a:p>
            <a:r>
              <a:rPr lang="en-US" dirty="0"/>
              <a:t>Health Tip</a:t>
            </a:r>
          </a:p>
          <a:p>
            <a:r>
              <a:rPr lang="en-US" dirty="0"/>
              <a:t>Reminders/announcements			</a:t>
            </a:r>
          </a:p>
          <a:p>
            <a:r>
              <a:rPr lang="en-US" dirty="0"/>
              <a:t>Du'a</a:t>
            </a:r>
          </a:p>
          <a:p>
            <a:pPr marL="0" indent="0">
              <a:buFont typeface="Arial"/>
              <a:buNone/>
            </a:pPr>
            <a:r>
              <a:rPr lang="en-US" dirty="0"/>
              <a:t>								</a:t>
            </a:r>
          </a:p>
        </p:txBody>
      </p:sp>
    </p:spTree>
    <p:extLst>
      <p:ext uri="{BB962C8B-B14F-4D97-AF65-F5344CB8AC3E}">
        <p14:creationId xmlns:p14="http://schemas.microsoft.com/office/powerpoint/2010/main" val="68588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3330433" y="406009"/>
            <a:ext cx="5954875"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What to discuss with your family?</a:t>
            </a:r>
          </a:p>
        </p:txBody>
      </p:sp>
      <p:sp>
        <p:nvSpPr>
          <p:cNvPr id="6" name="TextBox 3"/>
          <p:cNvSpPr txBox="1">
            <a:spLocks noChangeArrowheads="1"/>
          </p:cNvSpPr>
          <p:nvPr/>
        </p:nvSpPr>
        <p:spPr bwMode="auto">
          <a:xfrm>
            <a:off x="233363" y="1771164"/>
            <a:ext cx="8508301" cy="3600986"/>
          </a:xfrm>
          <a:prstGeom prst="rect">
            <a:avLst/>
          </a:prstGeom>
          <a:noFill/>
          <a:ln w="9525">
            <a:noFill/>
            <a:miter lim="800000"/>
            <a:headEnd/>
            <a:tailEnd/>
          </a:ln>
        </p:spPr>
        <p:txBody>
          <a:bodyPr wrap="square">
            <a:spAutoFit/>
          </a:bodyPr>
          <a:lstStyle/>
          <a:p>
            <a:r>
              <a:rPr lang="en-US" sz="2400" dirty="0">
                <a:latin typeface="Calibri" pitchFamily="34" charset="0"/>
              </a:rPr>
              <a:t>Pick one of the following topics from this Friday sermon to discuss with children/family during casual discussion:</a:t>
            </a:r>
          </a:p>
          <a:p>
            <a:endParaRPr lang="en-US" sz="2400" dirty="0">
              <a:latin typeface="Calibri" pitchFamily="34" charset="0"/>
            </a:endParaRPr>
          </a:p>
          <a:p>
            <a:pPr marL="342900" indent="-342900">
              <a:buFont typeface="Arial"/>
              <a:buChar char="•"/>
            </a:pPr>
            <a:r>
              <a:rPr lang="en-US" altLang="ja-JP" sz="2400" dirty="0">
                <a:solidFill>
                  <a:srgbClr val="000000"/>
                </a:solidFill>
              </a:rPr>
              <a:t>Discuss with your family, the ways to improve Salat at home with emphasis on offering Salat in congregation at the mosque.</a:t>
            </a:r>
          </a:p>
          <a:p>
            <a:pPr marL="342900" indent="-342900">
              <a:buFont typeface="Arial"/>
              <a:buChar char="•"/>
            </a:pPr>
            <a:r>
              <a:rPr lang="en-US" altLang="ja-JP" sz="2400" dirty="0">
                <a:solidFill>
                  <a:srgbClr val="000000"/>
                </a:solidFill>
              </a:rPr>
              <a:t>Discuss ways to derive pleasure in Salat and build a living connection with Allah the Almighty.</a:t>
            </a:r>
          </a:p>
          <a:p>
            <a:pPr marL="342900" indent="-342900">
              <a:buFont typeface="Arial"/>
              <a:buChar char="•"/>
            </a:pPr>
            <a:r>
              <a:rPr lang="en-US" altLang="ja-JP" sz="2400" dirty="0">
                <a:solidFill>
                  <a:srgbClr val="000000"/>
                </a:solidFill>
              </a:rPr>
              <a:t>Discuss how Salat can </a:t>
            </a:r>
            <a:r>
              <a:rPr lang="en-US" altLang="ja-JP" sz="2400">
                <a:solidFill>
                  <a:srgbClr val="000000"/>
                </a:solidFill>
              </a:rPr>
              <a:t>protect from indecency</a:t>
            </a:r>
            <a:r>
              <a:rPr lang="en-US" altLang="ja-JP" sz="2400" dirty="0">
                <a:solidFill>
                  <a:srgbClr val="000000"/>
                </a:solidFill>
              </a:rPr>
              <a:t>.</a:t>
            </a:r>
          </a:p>
          <a:p>
            <a:r>
              <a:rPr lang="en-US" sz="2400" dirty="0">
                <a:latin typeface="Calibri" pitchFamily="34" charset="0"/>
              </a:rPr>
              <a:t>	</a:t>
            </a:r>
          </a:p>
          <a:p>
            <a:endParaRPr lang="en-US" sz="1200" dirty="0">
              <a:latin typeface="Calibri" pitchFamily="34" charset="0"/>
            </a:endParaRPr>
          </a:p>
        </p:txBody>
      </p:sp>
      <p:sp>
        <p:nvSpPr>
          <p:cNvPr id="7" name="TextBox 6"/>
          <p:cNvSpPr txBox="1">
            <a:spLocks noChangeArrowheads="1"/>
          </p:cNvSpPr>
          <p:nvPr/>
        </p:nvSpPr>
        <p:spPr bwMode="auto">
          <a:xfrm>
            <a:off x="621475" y="5158925"/>
            <a:ext cx="7727950" cy="708025"/>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Huzoor’s (aba) sermon to make a point.</a:t>
            </a:r>
          </a:p>
        </p:txBody>
      </p:sp>
    </p:spTree>
    <p:extLst>
      <p:ext uri="{BB962C8B-B14F-4D97-AF65-F5344CB8AC3E}">
        <p14:creationId xmlns:p14="http://schemas.microsoft.com/office/powerpoint/2010/main" val="349669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07338" y="1447317"/>
            <a:ext cx="8344436" cy="3827416"/>
          </a:xfrm>
          <a:prstGeom prst="rect">
            <a:avLst/>
          </a:prstGeom>
        </p:spPr>
        <p:txBody>
          <a:bodyPr vert="horz" lIns="91440" tIns="45720" rIns="91440" bIns="45720" rtlCol="0" anchor="t">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400" dirty="0">
                <a:solidFill>
                  <a:srgbClr val="000000"/>
                </a:solidFill>
                <a:latin typeface="+mn-lt"/>
              </a:rPr>
              <a:t>To-do list:</a:t>
            </a:r>
          </a:p>
          <a:p>
            <a:pPr algn="l"/>
            <a:endParaRPr lang="en-US" sz="2400" dirty="0">
              <a:solidFill>
                <a:srgbClr val="000000"/>
              </a:solidFill>
              <a:latin typeface="+mn-lt"/>
            </a:endParaRPr>
          </a:p>
          <a:p>
            <a:pPr marL="342900" indent="-342900" algn="l">
              <a:buFont typeface="Arial"/>
              <a:buChar char="•"/>
            </a:pPr>
            <a:r>
              <a:rPr lang="en-US" sz="2400" dirty="0">
                <a:solidFill>
                  <a:srgbClr val="000000"/>
                </a:solidFill>
                <a:latin typeface="+mn-lt"/>
              </a:rPr>
              <a:t>I will try to improve all aspects of my Salat and lead by example for my family, Insha'allah.</a:t>
            </a:r>
          </a:p>
          <a:p>
            <a:pPr marL="342900" indent="-342900" algn="l">
              <a:buFont typeface="Arial"/>
              <a:buChar char="•"/>
            </a:pPr>
            <a:endParaRPr lang="en-US" sz="2400" dirty="0">
              <a:solidFill>
                <a:srgbClr val="000000"/>
              </a:solidFill>
              <a:latin typeface="+mn-lt"/>
            </a:endParaRPr>
          </a:p>
          <a:p>
            <a:pPr marL="342900" indent="-342900" algn="l">
              <a:buFont typeface="Arial"/>
              <a:buChar char="•"/>
            </a:pPr>
            <a:r>
              <a:rPr lang="en-US" sz="2400" dirty="0">
                <a:solidFill>
                  <a:srgbClr val="000000"/>
                </a:solidFill>
                <a:latin typeface="+mn-lt"/>
              </a:rPr>
              <a:t>I will memorize the translation of the Arabic prayers and concentrate on them during Salat.</a:t>
            </a:r>
          </a:p>
          <a:p>
            <a:pPr algn="l"/>
            <a:endParaRPr lang="en-US" sz="2400" dirty="0">
              <a:solidFill>
                <a:srgbClr val="000000"/>
              </a:solidFill>
              <a:latin typeface="+mn-lt"/>
            </a:endParaRPr>
          </a:p>
          <a:p>
            <a:pPr marL="342900" indent="-342900" algn="l">
              <a:buFont typeface="Arial"/>
              <a:buChar char="•"/>
            </a:pPr>
            <a:r>
              <a:rPr lang="en-US" sz="2400" dirty="0">
                <a:solidFill>
                  <a:srgbClr val="000000"/>
                </a:solidFill>
                <a:latin typeface="+mn-lt"/>
              </a:rPr>
              <a:t>I will augment my obligatory Salat with </a:t>
            </a:r>
            <a:r>
              <a:rPr lang="en-US" sz="2400" dirty="0" err="1">
                <a:solidFill>
                  <a:srgbClr val="000000"/>
                </a:solidFill>
                <a:latin typeface="+mn-lt"/>
              </a:rPr>
              <a:t>Nawafil</a:t>
            </a:r>
            <a:r>
              <a:rPr lang="en-US" sz="2400" dirty="0">
                <a:solidFill>
                  <a:srgbClr val="000000"/>
                </a:solidFill>
                <a:latin typeface="+mn-lt"/>
              </a:rPr>
              <a:t> (supererogatory Prayers).</a:t>
            </a:r>
          </a:p>
          <a:p>
            <a:pPr algn="l"/>
            <a:endParaRPr lang="en-US" sz="2400" dirty="0">
              <a:solidFill>
                <a:srgbClr val="000000"/>
              </a:solidFill>
              <a:latin typeface="+mn-lt"/>
            </a:endParaRPr>
          </a:p>
          <a:p>
            <a:pPr algn="l"/>
            <a:r>
              <a:rPr lang="en-US" sz="2400" dirty="0">
                <a:solidFill>
                  <a:srgbClr val="000000"/>
                </a:solidFill>
                <a:latin typeface="+mn-lt"/>
              </a:rPr>
              <a:t>	</a:t>
            </a:r>
          </a:p>
          <a:p>
            <a:pPr algn="l"/>
            <a:r>
              <a:rPr lang="en-US" sz="2400" dirty="0">
                <a:solidFill>
                  <a:srgbClr val="000000"/>
                </a:solidFill>
                <a:latin typeface="+mn-lt"/>
              </a:rPr>
              <a:t>	</a:t>
            </a:r>
          </a:p>
          <a:p>
            <a:pPr algn="l"/>
            <a:r>
              <a:rPr lang="en-US" sz="2400" dirty="0">
                <a:solidFill>
                  <a:srgbClr val="000000"/>
                </a:solidFill>
                <a:latin typeface="+mn-lt"/>
              </a:rPr>
              <a:t>	</a:t>
            </a:r>
          </a:p>
        </p:txBody>
      </p:sp>
      <p:sp>
        <p:nvSpPr>
          <p:cNvPr id="8" name="TextBox 7"/>
          <p:cNvSpPr txBox="1"/>
          <p:nvPr/>
        </p:nvSpPr>
        <p:spPr>
          <a:xfrm>
            <a:off x="5453626" y="386807"/>
            <a:ext cx="1742384" cy="584776"/>
          </a:xfrm>
          <a:prstGeom prst="rect">
            <a:avLst/>
          </a:prstGeom>
          <a:noFill/>
        </p:spPr>
        <p:txBody>
          <a:bodyPr wrap="none" rtlCol="0">
            <a:spAutoFit/>
          </a:bodyPr>
          <a:lstStyle/>
          <a:p>
            <a:r>
              <a:rPr lang="en-US" sz="3200" b="1" dirty="0">
                <a:solidFill>
                  <a:schemeClr val="bg1"/>
                </a:solidFill>
              </a:rPr>
              <a:t>To-do list</a:t>
            </a:r>
          </a:p>
        </p:txBody>
      </p:sp>
    </p:spTree>
    <p:extLst>
      <p:ext uri="{BB962C8B-B14F-4D97-AF65-F5344CB8AC3E}">
        <p14:creationId xmlns:p14="http://schemas.microsoft.com/office/powerpoint/2010/main" val="339678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9652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7" name="Bike riding is easy on Joints compared to jogging. It is particularly beneficial for those with joint pain and stiffness of arthritis…"/>
          <p:cNvSpPr txBox="1">
            <a:spLocks/>
          </p:cNvSpPr>
          <p:nvPr/>
        </p:nvSpPr>
        <p:spPr>
          <a:xfrm>
            <a:off x="115455" y="1750928"/>
            <a:ext cx="8860553" cy="462623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185329" indent="-185329" defTabSz="318242">
              <a:spcBef>
                <a:spcPts val="0"/>
              </a:spcBef>
              <a:buSzPct val="30000"/>
              <a:buFont typeface="Arial"/>
              <a:buBlip>
                <a:blip r:embed="rId2"/>
              </a:buBlip>
              <a:defRPr sz="2138">
                <a:solidFill>
                  <a:srgbClr val="000000"/>
                </a:solidFill>
                <a:latin typeface="Arial"/>
                <a:ea typeface="Arial"/>
                <a:cs typeface="Arial"/>
                <a:sym typeface="Arial"/>
              </a:defRPr>
            </a:pPr>
            <a:r>
              <a:rPr lang="en-US" sz="2138" b="1" i="1" dirty="0">
                <a:solidFill>
                  <a:srgbClr val="0433FF"/>
                </a:solidFill>
                <a:latin typeface="Arial"/>
                <a:ea typeface="Arial"/>
                <a:cs typeface="Arial"/>
                <a:sym typeface="Arial"/>
              </a:rPr>
              <a:t>Bike riding is easy on Joints</a:t>
            </a:r>
            <a:r>
              <a:rPr lang="en-US" sz="2138" b="1" dirty="0">
                <a:solidFill>
                  <a:srgbClr val="000000"/>
                </a:solidFill>
                <a:latin typeface="Arial"/>
                <a:ea typeface="Arial"/>
                <a:cs typeface="Arial"/>
                <a:sym typeface="Arial"/>
              </a:rPr>
              <a:t> compared to jogging. It is particularly beneficial for those with joint pain and stiffness of arthritis.</a:t>
            </a:r>
            <a:br>
              <a:rPr lang="en-US" sz="2138" b="1" dirty="0">
                <a:solidFill>
                  <a:srgbClr val="000000"/>
                </a:solidFill>
                <a:latin typeface="Arial"/>
                <a:ea typeface="Arial"/>
                <a:cs typeface="Arial"/>
                <a:sym typeface="Arial"/>
              </a:rPr>
            </a:br>
            <a:endParaRPr lang="en-US" sz="2138" b="1" dirty="0">
              <a:solidFill>
                <a:srgbClr val="000000"/>
              </a:solidFill>
              <a:latin typeface="Arial"/>
              <a:ea typeface="Arial"/>
              <a:cs typeface="Arial"/>
              <a:sym typeface="Arial"/>
            </a:endParaRPr>
          </a:p>
          <a:p>
            <a:pPr marL="185329" indent="-185329" defTabSz="318242">
              <a:spcBef>
                <a:spcPts val="0"/>
              </a:spcBef>
              <a:buSzPct val="30000"/>
              <a:buFont typeface="Arial"/>
              <a:buBlip>
                <a:blip r:embed="rId2"/>
              </a:buBlip>
              <a:defRPr sz="2138">
                <a:solidFill>
                  <a:srgbClr val="000000"/>
                </a:solidFill>
                <a:latin typeface="Arial"/>
                <a:ea typeface="Arial"/>
                <a:cs typeface="Arial"/>
                <a:sym typeface="Arial"/>
              </a:defRPr>
            </a:pPr>
            <a:r>
              <a:rPr lang="en-US" sz="2138" b="1" i="1" dirty="0">
                <a:solidFill>
                  <a:srgbClr val="0433FF"/>
                </a:solidFill>
                <a:latin typeface="Arial"/>
                <a:ea typeface="Arial"/>
                <a:cs typeface="Arial"/>
                <a:sym typeface="Arial"/>
              </a:rPr>
              <a:t>Great Aerobic Work out</a:t>
            </a:r>
            <a:r>
              <a:rPr lang="en-US" sz="2138" b="1" dirty="0">
                <a:solidFill>
                  <a:srgbClr val="0433FF"/>
                </a:solidFill>
                <a:latin typeface="Arial"/>
                <a:ea typeface="Arial"/>
                <a:cs typeface="Arial"/>
                <a:sym typeface="Arial"/>
              </a:rPr>
              <a:t> </a:t>
            </a:r>
            <a:r>
              <a:rPr lang="en-US" sz="2138" b="1" dirty="0">
                <a:solidFill>
                  <a:srgbClr val="000000"/>
                </a:solidFill>
                <a:latin typeface="Arial"/>
                <a:ea typeface="Arial"/>
                <a:cs typeface="Arial"/>
                <a:sym typeface="Arial"/>
              </a:rPr>
              <a:t>which is good for your heart, circulation and brain. Aerobic work out releases endorphins - Chemicals that make you feel good.</a:t>
            </a:r>
            <a:br>
              <a:rPr lang="en-US" sz="2138" b="1" dirty="0">
                <a:solidFill>
                  <a:srgbClr val="000000"/>
                </a:solidFill>
                <a:latin typeface="Arial"/>
                <a:ea typeface="Arial"/>
                <a:cs typeface="Arial"/>
                <a:sym typeface="Arial"/>
              </a:rPr>
            </a:br>
            <a:endParaRPr lang="en-US" sz="2138" b="1" dirty="0">
              <a:solidFill>
                <a:srgbClr val="000000"/>
              </a:solidFill>
              <a:latin typeface="Arial"/>
              <a:ea typeface="Arial"/>
              <a:cs typeface="Arial"/>
              <a:sym typeface="Arial"/>
            </a:endParaRPr>
          </a:p>
          <a:p>
            <a:pPr marL="185329" indent="-185329" defTabSz="318242">
              <a:spcBef>
                <a:spcPts val="0"/>
              </a:spcBef>
              <a:buSzPct val="30000"/>
              <a:buFont typeface="Arial"/>
              <a:buBlip>
                <a:blip r:embed="rId2"/>
              </a:buBlip>
              <a:defRPr sz="2138" b="1">
                <a:solidFill>
                  <a:srgbClr val="000000"/>
                </a:solidFill>
                <a:latin typeface="Arial"/>
                <a:ea typeface="Arial"/>
                <a:cs typeface="Arial"/>
                <a:sym typeface="Arial"/>
              </a:defRPr>
            </a:pPr>
            <a:r>
              <a:rPr lang="en-US" sz="2138" b="1" i="1" dirty="0">
                <a:solidFill>
                  <a:srgbClr val="0433FF"/>
                </a:solidFill>
                <a:latin typeface="Arial"/>
                <a:ea typeface="Arial"/>
                <a:cs typeface="Arial"/>
                <a:sym typeface="Arial"/>
              </a:rPr>
              <a:t>Builds Muscles</a:t>
            </a:r>
            <a:r>
              <a:rPr lang="en-US" sz="2138" b="1" dirty="0">
                <a:solidFill>
                  <a:srgbClr val="000000"/>
                </a:solidFill>
                <a:latin typeface="Arial"/>
                <a:ea typeface="Arial"/>
                <a:cs typeface="Arial"/>
                <a:sym typeface="Arial"/>
              </a:rPr>
              <a:t> - in your hips, thighs, legs, abdomen and muscles of breathing.</a:t>
            </a:r>
          </a:p>
          <a:p>
            <a:pPr marL="185329" indent="-185329" defTabSz="318242">
              <a:spcBef>
                <a:spcPts val="0"/>
              </a:spcBef>
              <a:buSzPct val="30000"/>
              <a:buFont typeface="Arial"/>
              <a:buBlip>
                <a:blip r:embed="rId2"/>
              </a:buBlip>
              <a:defRPr sz="2138" b="1" i="1">
                <a:solidFill>
                  <a:srgbClr val="000000"/>
                </a:solidFill>
                <a:latin typeface="Arial"/>
                <a:ea typeface="Arial"/>
                <a:cs typeface="Arial"/>
                <a:sym typeface="Arial"/>
              </a:defRPr>
            </a:pPr>
            <a:endParaRPr lang="en-US" sz="2138" b="1" i="1" dirty="0">
              <a:solidFill>
                <a:srgbClr val="000000"/>
              </a:solidFill>
              <a:latin typeface="Arial"/>
              <a:ea typeface="Arial"/>
              <a:cs typeface="Arial"/>
              <a:sym typeface="Arial"/>
            </a:endParaRPr>
          </a:p>
          <a:p>
            <a:pPr marL="185329" indent="-185329" defTabSz="318242">
              <a:spcBef>
                <a:spcPts val="0"/>
              </a:spcBef>
              <a:buSzPct val="30000"/>
              <a:buFont typeface="Arial"/>
              <a:buBlip>
                <a:blip r:embed="rId2"/>
              </a:buBlip>
              <a:defRPr sz="2138" b="1">
                <a:solidFill>
                  <a:srgbClr val="000000"/>
                </a:solidFill>
                <a:latin typeface="Arial"/>
                <a:ea typeface="Arial"/>
                <a:cs typeface="Arial"/>
                <a:sym typeface="Arial"/>
              </a:defRPr>
            </a:pPr>
            <a:r>
              <a:rPr lang="en-US" sz="2138" b="1" i="1" dirty="0">
                <a:solidFill>
                  <a:srgbClr val="0433FF"/>
                </a:solidFill>
                <a:latin typeface="Arial"/>
                <a:ea typeface="Arial"/>
                <a:cs typeface="Arial"/>
                <a:sym typeface="Arial"/>
              </a:rPr>
              <a:t>It helps with everyday activities</a:t>
            </a:r>
            <a:r>
              <a:rPr lang="en-US" sz="2138" b="1" dirty="0">
                <a:solidFill>
                  <a:srgbClr val="2B2B2B"/>
                </a:solidFill>
                <a:latin typeface="Arial"/>
                <a:ea typeface="Arial"/>
                <a:cs typeface="Arial"/>
                <a:sym typeface="Arial"/>
              </a:rPr>
              <a:t>.</a:t>
            </a:r>
            <a:r>
              <a:rPr lang="en-US" sz="2138" b="1" dirty="0">
                <a:solidFill>
                  <a:srgbClr val="000000"/>
                </a:solidFill>
                <a:latin typeface="Arial"/>
                <a:ea typeface="Arial"/>
                <a:cs typeface="Arial"/>
                <a:sym typeface="Arial"/>
              </a:rPr>
              <a:t> Improving balance, walking, standing, endurance, and stair climbing - improved strength and balance.</a:t>
            </a:r>
          </a:p>
          <a:p>
            <a:pPr marL="185329" indent="-185329" defTabSz="318242">
              <a:spcBef>
                <a:spcPts val="0"/>
              </a:spcBef>
              <a:buSzPct val="30000"/>
              <a:buFont typeface="Arial"/>
              <a:buBlip>
                <a:blip r:embed="rId2"/>
              </a:buBlip>
              <a:defRPr sz="2138" b="1">
                <a:solidFill>
                  <a:srgbClr val="000000"/>
                </a:solidFill>
                <a:latin typeface="Arial"/>
                <a:ea typeface="Arial"/>
                <a:cs typeface="Arial"/>
                <a:sym typeface="Arial"/>
              </a:defRPr>
            </a:pPr>
            <a:endParaRPr lang="en-US" sz="2138" b="1" dirty="0">
              <a:solidFill>
                <a:srgbClr val="000000"/>
              </a:solidFill>
              <a:latin typeface="Arial"/>
              <a:ea typeface="Arial"/>
              <a:cs typeface="Arial"/>
              <a:sym typeface="Arial"/>
            </a:endParaRPr>
          </a:p>
          <a:p>
            <a:pPr marL="185329" indent="-185329" defTabSz="318242">
              <a:spcBef>
                <a:spcPts val="0"/>
              </a:spcBef>
              <a:buSzPct val="30000"/>
              <a:buFont typeface="Arial"/>
              <a:buBlip>
                <a:blip r:embed="rId2"/>
              </a:buBlip>
              <a:defRPr sz="2138" b="1">
                <a:solidFill>
                  <a:srgbClr val="000000"/>
                </a:solidFill>
                <a:latin typeface="Arial"/>
                <a:ea typeface="Arial"/>
                <a:cs typeface="Arial"/>
                <a:sym typeface="Arial"/>
              </a:defRPr>
            </a:pPr>
            <a:r>
              <a:rPr lang="en-US" sz="2138" b="1" i="1" dirty="0">
                <a:solidFill>
                  <a:srgbClr val="0433FF"/>
                </a:solidFill>
                <a:latin typeface="Arial"/>
                <a:ea typeface="Arial"/>
                <a:cs typeface="Arial"/>
                <a:sym typeface="Arial"/>
              </a:rPr>
              <a:t>Pedaling builds bone</a:t>
            </a:r>
            <a:r>
              <a:rPr lang="en-US" sz="2138" b="1" dirty="0">
                <a:solidFill>
                  <a:srgbClr val="2B2B2B"/>
                </a:solidFill>
                <a:latin typeface="Arial"/>
                <a:ea typeface="Arial"/>
                <a:cs typeface="Arial"/>
                <a:sym typeface="Arial"/>
              </a:rPr>
              <a:t>.</a:t>
            </a:r>
            <a:r>
              <a:rPr lang="en-US" sz="2138" b="1" dirty="0">
                <a:solidFill>
                  <a:srgbClr val="000000"/>
                </a:solidFill>
                <a:latin typeface="Arial"/>
                <a:ea typeface="Arial"/>
                <a:cs typeface="Arial"/>
                <a:sym typeface="Arial"/>
              </a:rPr>
              <a:t> Pushing pedals, pull on the muscles, and then the muscles pull on the bone, which increases bone density - help prevent osteoporosis, falls, and fractures.</a:t>
            </a:r>
          </a:p>
        </p:txBody>
      </p:sp>
      <p:sp>
        <p:nvSpPr>
          <p:cNvPr id="3" name="TextBox 2"/>
          <p:cNvSpPr txBox="1"/>
          <p:nvPr/>
        </p:nvSpPr>
        <p:spPr>
          <a:xfrm>
            <a:off x="2495582" y="1166152"/>
            <a:ext cx="3894015" cy="584776"/>
          </a:xfrm>
          <a:prstGeom prst="rect">
            <a:avLst/>
          </a:prstGeom>
          <a:noFill/>
        </p:spPr>
        <p:txBody>
          <a:bodyPr wrap="none" rtlCol="0">
            <a:spAutoFit/>
          </a:bodyPr>
          <a:lstStyle/>
          <a:p>
            <a:r>
              <a:rPr kumimoji="1" lang="en-US" altLang="ja-JP" sz="3200" b="1" dirty="0"/>
              <a:t>BENEFITS OF CYCLING</a:t>
            </a:r>
            <a:endParaRPr kumimoji="1" lang="ja-JP" altLang="en-US" sz="3200" b="1" dirty="0"/>
          </a:p>
        </p:txBody>
      </p:sp>
    </p:spTree>
    <p:extLst>
      <p:ext uri="{BB962C8B-B14F-4D97-AF65-F5344CB8AC3E}">
        <p14:creationId xmlns:p14="http://schemas.microsoft.com/office/powerpoint/2010/main" val="69040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96521" y="374379"/>
            <a:ext cx="1869222" cy="584776"/>
          </a:xfrm>
          <a:prstGeom prst="rect">
            <a:avLst/>
          </a:prstGeom>
          <a:noFill/>
        </p:spPr>
        <p:txBody>
          <a:bodyPr wrap="none" rtlCol="0">
            <a:spAutoFit/>
          </a:bodyPr>
          <a:lstStyle/>
          <a:p>
            <a:r>
              <a:rPr lang="en-US" sz="3200" b="1" dirty="0">
                <a:solidFill>
                  <a:schemeClr val="bg1"/>
                </a:solidFill>
              </a:rPr>
              <a:t>Health tip</a:t>
            </a:r>
          </a:p>
        </p:txBody>
      </p:sp>
      <p:pic>
        <p:nvPicPr>
          <p:cNvPr id="5" name="Image" descr="Image"/>
          <p:cNvPicPr>
            <a:picLocks noChangeAspect="1"/>
          </p:cNvPicPr>
          <p:nvPr/>
        </p:nvPicPr>
        <p:blipFill rotWithShape="1">
          <a:blip r:embed="rId2">
            <a:extLst/>
          </a:blip>
          <a:srcRect l="3875" t="4432" r="3875" b="11817"/>
          <a:stretch/>
        </p:blipFill>
        <p:spPr>
          <a:xfrm>
            <a:off x="1956158" y="959155"/>
            <a:ext cx="6026726" cy="5159936"/>
          </a:xfrm>
          <a:prstGeom prst="rect">
            <a:avLst/>
          </a:prstGeom>
          <a:ln w="12700">
            <a:miter lim="400000"/>
          </a:ln>
        </p:spPr>
      </p:pic>
    </p:spTree>
    <p:extLst>
      <p:ext uri="{BB962C8B-B14F-4D97-AF65-F5344CB8AC3E}">
        <p14:creationId xmlns:p14="http://schemas.microsoft.com/office/powerpoint/2010/main" val="339180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4351337"/>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3600" b="1" dirty="0"/>
              <a:t>Reminders/Announcements</a:t>
            </a:r>
            <a:endParaRPr lang="en-US" sz="3600" dirty="0"/>
          </a:p>
          <a:p>
            <a:pPr marL="0" indent="0" algn="ctr" eaLnBrk="1" fontAlgn="auto" hangingPunct="1">
              <a:spcAft>
                <a:spcPts val="0"/>
              </a:spcAft>
              <a:buFont typeface="Arial" panose="020B0604020202020204" pitchFamily="34" charset="0"/>
              <a:buNone/>
              <a:defRPr/>
            </a:pPr>
            <a:r>
              <a:rPr lang="en-US" sz="3600" b="1" dirty="0"/>
              <a:t>Du'a</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t>Jazakumullah for Participating!</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2" name="TextBox 1"/>
          <p:cNvSpPr txBox="1"/>
          <p:nvPr/>
        </p:nvSpPr>
        <p:spPr>
          <a:xfrm>
            <a:off x="4254500" y="397418"/>
            <a:ext cx="2550498" cy="584776"/>
          </a:xfrm>
          <a:prstGeom prst="rect">
            <a:avLst/>
          </a:prstGeom>
          <a:noFill/>
        </p:spPr>
        <p:txBody>
          <a:bodyPr wrap="none" rtlCol="0">
            <a:spAutoFit/>
          </a:bodyPr>
          <a:lstStyle/>
          <a:p>
            <a:r>
              <a:rPr lang="en-US" altLang="ja-JP" sz="3200" dirty="0">
                <a:solidFill>
                  <a:schemeClr val="bg1"/>
                </a:solidFill>
              </a:rPr>
              <a:t>That’s all folks</a:t>
            </a:r>
            <a:endParaRPr kumimoji="1" lang="ja-JP" altLang="en-US" sz="3200" dirty="0">
              <a:solidFill>
                <a:schemeClr val="bg1"/>
              </a:solidFill>
            </a:endParaRPr>
          </a:p>
        </p:txBody>
      </p:sp>
    </p:spTree>
    <p:extLst>
      <p:ext uri="{BB962C8B-B14F-4D97-AF65-F5344CB8AC3E}">
        <p14:creationId xmlns:p14="http://schemas.microsoft.com/office/powerpoint/2010/main" val="401454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07736" y="1905320"/>
            <a:ext cx="3875314" cy="383551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600" b="1" dirty="0">
                <a:latin typeface="+mn-lt"/>
              </a:rPr>
              <a:t>[29:70] </a:t>
            </a:r>
            <a:r>
              <a:rPr lang="en-US" sz="2600" dirty="0">
                <a:latin typeface="+mn-lt"/>
              </a:rPr>
              <a:t>And as for those who strive in Our path — We will surely guide them in Our ways. And verily Allah is with those who do good. </a:t>
            </a:r>
          </a:p>
          <a:p>
            <a:pPr algn="l"/>
            <a:endParaRPr lang="en-US" sz="2600" dirty="0">
              <a:latin typeface="+mn-lt"/>
            </a:endParaRPr>
          </a:p>
          <a:p>
            <a:pPr algn="l"/>
            <a:r>
              <a:rPr lang="en-US" sz="2600" b="1" dirty="0">
                <a:latin typeface="+mn-lt"/>
              </a:rPr>
              <a:t>[51:56] </a:t>
            </a:r>
            <a:r>
              <a:rPr lang="en-US" sz="2600" dirty="0">
                <a:latin typeface="+mn-lt"/>
              </a:rPr>
              <a:t>And keep on exhorting; for, verily, exhortation benefits those who would believe.</a:t>
            </a:r>
          </a:p>
          <a:p>
            <a:pPr algn="l"/>
            <a:endParaRPr lang="en-US" sz="2600" dirty="0">
              <a:latin typeface="+mn-lt"/>
            </a:endParaRPr>
          </a:p>
          <a:p>
            <a:pPr algn="l"/>
            <a:r>
              <a:rPr lang="en-US" sz="2600" b="1" dirty="0">
                <a:latin typeface="+mn-lt"/>
              </a:rPr>
              <a:t>[51:57] </a:t>
            </a:r>
            <a:r>
              <a:rPr lang="en-US" sz="2600" dirty="0">
                <a:latin typeface="+mn-lt"/>
              </a:rPr>
              <a:t>And I have not created the jinn and the men but that they may worship Me. </a:t>
            </a:r>
            <a:endParaRPr lang="en-US" sz="2600" b="1" dirty="0">
              <a:latin typeface="+mn-lt"/>
            </a:endParaRPr>
          </a:p>
          <a:p>
            <a:pPr algn="l"/>
            <a:endParaRPr lang="ja-JP" altLang="en-US" sz="2200" b="1" dirty="0">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871" y="1743750"/>
            <a:ext cx="4667925" cy="1467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3211286"/>
            <a:ext cx="4497160" cy="92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4275373"/>
            <a:ext cx="4605795" cy="1447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740404" y="396516"/>
            <a:ext cx="5143331" cy="584775"/>
          </a:xfrm>
          <a:prstGeom prst="rect">
            <a:avLst/>
          </a:prstGeom>
          <a:noFill/>
        </p:spPr>
        <p:txBody>
          <a:bodyPr wrap="none" rtlCol="0">
            <a:spAutoFit/>
          </a:bodyPr>
          <a:lstStyle/>
          <a:p>
            <a:r>
              <a:rPr kumimoji="1" lang="en-US" altLang="ja-JP" sz="3200" b="1" dirty="0">
                <a:solidFill>
                  <a:srgbClr val="FFFFFF"/>
                </a:solidFill>
              </a:rPr>
              <a:t>Recitation of the Holy Qur'an</a:t>
            </a:r>
            <a:endParaRPr kumimoji="1" lang="ja-JP" altLang="en-US" sz="3200" b="1" dirty="0">
              <a:solidFill>
                <a:srgbClr val="FFFFFF"/>
              </a:solidFill>
            </a:endParaRPr>
          </a:p>
        </p:txBody>
      </p:sp>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681746" y="409757"/>
            <a:ext cx="2405626" cy="584776"/>
          </a:xfrm>
          <a:prstGeom prst="rect">
            <a:avLst/>
          </a:prstGeom>
          <a:noFill/>
          <a:ln w="9525">
            <a:noFill/>
            <a:miter lim="800000"/>
            <a:headEnd/>
            <a:tailEnd/>
          </a:ln>
        </p:spPr>
        <p:txBody>
          <a:bodyPr wrap="none">
            <a:spAutoFit/>
          </a:bodyPr>
          <a:lstStyle/>
          <a:p>
            <a:r>
              <a:rPr lang="en-US" sz="3200" b="1" dirty="0" err="1">
                <a:solidFill>
                  <a:schemeClr val="bg1"/>
                </a:solidFill>
                <a:latin typeface="Calibri" pitchFamily="34" charset="0"/>
              </a:rPr>
              <a:t>Ansar</a:t>
            </a:r>
            <a:r>
              <a:rPr lang="en-US" sz="3200" b="1" dirty="0">
                <a:solidFill>
                  <a:schemeClr val="bg1"/>
                </a:solidFill>
                <a:latin typeface="Calibri" pitchFamily="34" charset="0"/>
              </a:rPr>
              <a:t> Pledge</a:t>
            </a:r>
          </a:p>
        </p:txBody>
      </p:sp>
      <p:pic>
        <p:nvPicPr>
          <p:cNvPr id="7" name="Picture 6"/>
          <p:cNvPicPr/>
          <p:nvPr/>
        </p:nvPicPr>
        <p:blipFill>
          <a:blip r:embed="rId2"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sp>
        <p:nvSpPr>
          <p:cNvPr id="10" name="Rectangle 9"/>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37829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45444"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5" name="Content Placeholder 2"/>
          <p:cNvSpPr txBox="1">
            <a:spLocks/>
          </p:cNvSpPr>
          <p:nvPr/>
        </p:nvSpPr>
        <p:spPr>
          <a:xfrm>
            <a:off x="499533" y="151712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514350" indent="-514350">
              <a:buFont typeface="+mj-lt"/>
              <a:buAutoNum type="arabicPeriod"/>
            </a:pPr>
            <a:r>
              <a:rPr lang="en-US" altLang="ja-JP" dirty="0"/>
              <a:t>When was the first time Ansar pledge was recited in Ansar, monthly?</a:t>
            </a:r>
          </a:p>
          <a:p>
            <a:pPr marL="514350" indent="-514350">
              <a:buFont typeface="+mj-lt"/>
              <a:buAutoNum type="arabicPeriod"/>
            </a:pPr>
            <a:r>
              <a:rPr lang="en-US" altLang="ja-JP" dirty="0"/>
              <a:t>When and were did first Ansar Ijtima take place?</a:t>
            </a:r>
          </a:p>
          <a:p>
            <a:pPr marL="514350" indent="-514350">
              <a:buFont typeface="+mj-lt"/>
              <a:buAutoNum type="arabicPeriod"/>
            </a:pPr>
            <a:r>
              <a:rPr lang="en-US" altLang="ja-JP" dirty="0"/>
              <a:t>What are the main branches of Majlis Ansarullah?</a:t>
            </a:r>
          </a:p>
          <a:p>
            <a:pPr marL="0" indent="0">
              <a:buNone/>
            </a:pPr>
            <a:endParaRPr lang="en-US" altLang="ja-JP" dirty="0"/>
          </a:p>
          <a:p>
            <a:endParaRPr lang="ja-JP" altLang="en-US" dirty="0"/>
          </a:p>
        </p:txBody>
      </p:sp>
    </p:spTree>
    <p:extLst>
      <p:ext uri="{BB962C8B-B14F-4D97-AF65-F5344CB8AC3E}">
        <p14:creationId xmlns:p14="http://schemas.microsoft.com/office/powerpoint/2010/main" val="36426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9717" y="374379"/>
            <a:ext cx="1639191" cy="584776"/>
          </a:xfrm>
          <a:prstGeom prst="rect">
            <a:avLst/>
          </a:prstGeom>
          <a:noFill/>
        </p:spPr>
        <p:txBody>
          <a:bodyPr wrap="none" rtlCol="0">
            <a:spAutoFit/>
          </a:bodyPr>
          <a:lstStyle/>
          <a:p>
            <a:r>
              <a:rPr lang="en-US" sz="3200" b="1" dirty="0">
                <a:solidFill>
                  <a:schemeClr val="bg1"/>
                </a:solidFill>
              </a:rPr>
              <a:t>Answers</a:t>
            </a:r>
          </a:p>
        </p:txBody>
      </p:sp>
      <p:sp>
        <p:nvSpPr>
          <p:cNvPr id="5" name="Content Placeholder 2"/>
          <p:cNvSpPr txBox="1">
            <a:spLocks/>
          </p:cNvSpPr>
          <p:nvPr/>
        </p:nvSpPr>
        <p:spPr>
          <a:xfrm>
            <a:off x="457200" y="1441450"/>
            <a:ext cx="82296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514350" indent="-514350">
              <a:buFont typeface="+mj-lt"/>
              <a:buAutoNum type="arabicPeriod"/>
            </a:pPr>
            <a:r>
              <a:rPr lang="en-US" altLang="ja-JP" dirty="0"/>
              <a:t>First time a pledge was recited in a monthly Ansarullah meeting on 11/30/44.</a:t>
            </a:r>
          </a:p>
          <a:p>
            <a:pPr marL="514350" indent="-514350">
              <a:buFont typeface="+mj-lt"/>
              <a:buAutoNum type="arabicPeriod"/>
            </a:pPr>
            <a:r>
              <a:rPr lang="en-US" altLang="ja-JP" dirty="0"/>
              <a:t>First Ansar Ijtima took place on 12/25/44 in Masjid Aqsa, Qadian, India.</a:t>
            </a:r>
          </a:p>
          <a:p>
            <a:pPr marL="514350" indent="-514350">
              <a:buFont typeface="+mj-lt"/>
              <a:buAutoNum type="arabicPeriod"/>
            </a:pPr>
            <a:r>
              <a:rPr lang="en-US" altLang="ja-JP" dirty="0"/>
              <a:t>Organization of Majlis Ansarullah has three bodies:</a:t>
            </a:r>
          </a:p>
          <a:p>
            <a:pPr lvl="1"/>
            <a:r>
              <a:rPr lang="en-US" altLang="ja-JP" dirty="0"/>
              <a:t>Majlis Amma (general membership)</a:t>
            </a:r>
          </a:p>
          <a:p>
            <a:pPr lvl="1"/>
            <a:r>
              <a:rPr lang="en-US" altLang="ja-JP" dirty="0"/>
              <a:t>Majalis Amila (executive bodies)</a:t>
            </a:r>
          </a:p>
          <a:p>
            <a:pPr lvl="1"/>
            <a:r>
              <a:rPr lang="en-US" altLang="ja-JP" dirty="0"/>
              <a:t>Majlis Shura (consultative body)</a:t>
            </a:r>
          </a:p>
          <a:p>
            <a:pPr lvl="1"/>
            <a:endParaRPr lang="ja-JP" altLang="en-US" dirty="0"/>
          </a:p>
          <a:p>
            <a:endParaRPr lang="en-US" altLang="ja-JP" dirty="0"/>
          </a:p>
          <a:p>
            <a:endParaRPr lang="ja-JP" altLang="en-US" dirty="0"/>
          </a:p>
        </p:txBody>
      </p:sp>
    </p:spTree>
    <p:extLst>
      <p:ext uri="{BB962C8B-B14F-4D97-AF65-F5344CB8AC3E}">
        <p14:creationId xmlns:p14="http://schemas.microsoft.com/office/powerpoint/2010/main" val="219440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53080"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5" name="Content Placeholder 2"/>
          <p:cNvSpPr txBox="1">
            <a:spLocks/>
          </p:cNvSpPr>
          <p:nvPr/>
        </p:nvSpPr>
        <p:spPr>
          <a:xfrm>
            <a:off x="914400" y="2769177"/>
            <a:ext cx="8229600" cy="25323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a:t>What are the aims of Majlis Ansarullah?</a:t>
            </a:r>
          </a:p>
          <a:p>
            <a:endParaRPr lang="ja-JP" altLang="en-US" dirty="0"/>
          </a:p>
        </p:txBody>
      </p:sp>
    </p:spTree>
    <p:extLst>
      <p:ext uri="{BB962C8B-B14F-4D97-AF65-F5344CB8AC3E}">
        <p14:creationId xmlns:p14="http://schemas.microsoft.com/office/powerpoint/2010/main" val="84827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68899" y="374379"/>
            <a:ext cx="1639191" cy="584776"/>
          </a:xfrm>
          <a:prstGeom prst="rect">
            <a:avLst/>
          </a:prstGeom>
          <a:noFill/>
        </p:spPr>
        <p:txBody>
          <a:bodyPr wrap="none" rtlCol="0">
            <a:spAutoFit/>
          </a:bodyPr>
          <a:lstStyle/>
          <a:p>
            <a:r>
              <a:rPr lang="en-US" sz="3200" b="1" dirty="0">
                <a:solidFill>
                  <a:schemeClr val="bg1"/>
                </a:solidFill>
              </a:rPr>
              <a:t>Answers</a:t>
            </a:r>
          </a:p>
        </p:txBody>
      </p:sp>
      <p:sp>
        <p:nvSpPr>
          <p:cNvPr id="5" name="Content Placeholder 2"/>
          <p:cNvSpPr txBox="1">
            <a:spLocks/>
          </p:cNvSpPr>
          <p:nvPr/>
        </p:nvSpPr>
        <p:spPr>
          <a:xfrm>
            <a:off x="0" y="1328083"/>
            <a:ext cx="9126188"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803275" lvl="1" indent="-346075">
              <a:buNone/>
            </a:pPr>
            <a:r>
              <a:rPr lang="en-US" altLang="ja-JP" sz="2200" dirty="0"/>
              <a:t>a) To organize all the male Ahmadis above the age of forty years in the </a:t>
            </a:r>
            <a:r>
              <a:rPr lang="en-US" altLang="ja-JP" sz="2200" dirty="0" err="1"/>
              <a:t>Silsila</a:t>
            </a:r>
            <a:r>
              <a:rPr lang="en-US" altLang="ja-JP" sz="2200" dirty="0"/>
              <a:t> Aliya Ahmadiyya (the Ahmadiyya Jama’at).</a:t>
            </a:r>
          </a:p>
          <a:p>
            <a:pPr marL="457200" lvl="1" indent="0">
              <a:buNone/>
            </a:pPr>
            <a:r>
              <a:rPr lang="en-US" altLang="ja-JP" sz="2200" dirty="0"/>
              <a:t>b) To inculcate the following amongst its members:</a:t>
            </a:r>
          </a:p>
          <a:p>
            <a:pPr marL="457200" lvl="1" indent="0">
              <a:buNone/>
            </a:pPr>
            <a:r>
              <a:rPr lang="en-US" altLang="ja-JP" sz="2200" dirty="0"/>
              <a:t>	1. The love of Allah.</a:t>
            </a:r>
          </a:p>
          <a:p>
            <a:pPr marL="457200" lvl="1" indent="0">
              <a:buNone/>
            </a:pPr>
            <a:r>
              <a:rPr lang="en-US" altLang="ja-JP" sz="2200" dirty="0"/>
              <a:t>	2. The spirit to promote and propagate the teachings of Islam.</a:t>
            </a:r>
          </a:p>
          <a:p>
            <a:pPr marL="457200" lvl="1" indent="0">
              <a:buNone/>
            </a:pPr>
            <a:r>
              <a:rPr lang="en-US" altLang="ja-JP" sz="2200" dirty="0"/>
              <a:t>	3. The urge to preach Islam and serve mankind.</a:t>
            </a:r>
          </a:p>
          <a:p>
            <a:pPr marL="457200" lvl="1" indent="0">
              <a:buNone/>
            </a:pPr>
            <a:r>
              <a:rPr lang="en-US" altLang="ja-JP" sz="2200" dirty="0"/>
              <a:t>	4. The spiritual and moral training of children.</a:t>
            </a:r>
          </a:p>
          <a:p>
            <a:pPr marL="457200" lvl="1" indent="0">
              <a:buNone/>
            </a:pPr>
            <a:r>
              <a:rPr lang="en-US" altLang="ja-JP" sz="2200" dirty="0"/>
              <a:t>	5. Self-sacrifice.</a:t>
            </a:r>
          </a:p>
          <a:p>
            <a:pPr marL="457200" lvl="1" indent="0">
              <a:buNone/>
            </a:pPr>
            <a:r>
              <a:rPr lang="en-US" altLang="ja-JP" sz="2200" dirty="0"/>
              <a:t>	6. The spirit of protecting the institution of Khilafat.</a:t>
            </a:r>
          </a:p>
          <a:p>
            <a:pPr marL="457200" lvl="1" indent="0">
              <a:buNone/>
            </a:pPr>
            <a:r>
              <a:rPr lang="en-US" altLang="ja-JP" sz="2200" dirty="0"/>
              <a:t>	7. The spirit of placing collective interests above individual interests.</a:t>
            </a:r>
          </a:p>
          <a:p>
            <a:pPr marL="803275" lvl="1" indent="-346075">
              <a:buNone/>
            </a:pPr>
            <a:r>
              <a:rPr lang="en-US" altLang="ja-JP" sz="2200" dirty="0"/>
              <a:t>c) It shall purely be a religious organization having no political interest whatsoever.</a:t>
            </a:r>
          </a:p>
          <a:p>
            <a:pPr marL="457200" lvl="1" indent="0">
              <a:buNone/>
            </a:pPr>
            <a:endParaRPr lang="ja-JP" altLang="en-US" sz="2200" dirty="0"/>
          </a:p>
        </p:txBody>
      </p:sp>
    </p:spTree>
    <p:extLst>
      <p:ext uri="{BB962C8B-B14F-4D97-AF65-F5344CB8AC3E}">
        <p14:creationId xmlns:p14="http://schemas.microsoft.com/office/powerpoint/2010/main" val="299518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686" y="1395866"/>
            <a:ext cx="8229600" cy="4384448"/>
          </a:xfrm>
        </p:spPr>
        <p:txBody>
          <a:bodyPr>
            <a:noAutofit/>
          </a:bodyPr>
          <a:lstStyle/>
          <a:p>
            <a:r>
              <a:rPr lang="en-US" altLang="ja-JP" b="1" dirty="0">
                <a:latin typeface="+mn-lt"/>
              </a:rPr>
              <a:t>Salat - The path to success and salvation</a:t>
            </a:r>
            <a:br>
              <a:rPr lang="en-US" altLang="ja-JP" b="1" dirty="0">
                <a:latin typeface="+mn-lt"/>
              </a:rPr>
            </a:br>
            <a:r>
              <a:rPr lang="en-US" sz="3200" b="1" dirty="0">
                <a:solidFill>
                  <a:srgbClr val="000000"/>
                </a:solidFill>
                <a:latin typeface="+mn-lt"/>
              </a:rPr>
              <a:t>Friday Sermon, September 29, 2017</a:t>
            </a:r>
            <a:br>
              <a:rPr lang="en-US" sz="3200" b="1" dirty="0">
                <a:latin typeface="+mn-lt"/>
              </a:rPr>
            </a:br>
            <a:endParaRPr kumimoji="1" lang="ja-JP" altLang="en-US" sz="3200" b="1" dirty="0">
              <a:latin typeface="+mn-lt"/>
            </a:endParaRPr>
          </a:p>
        </p:txBody>
      </p:sp>
    </p:spTree>
    <p:extLst>
      <p:ext uri="{BB962C8B-B14F-4D97-AF65-F5344CB8AC3E}">
        <p14:creationId xmlns:p14="http://schemas.microsoft.com/office/powerpoint/2010/main" val="2902981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2888</TotalTime>
  <Words>1235</Words>
  <Application>Microsoft Office PowerPoint</Application>
  <PresentationFormat>On-screen Show (4:3)</PresentationFormat>
  <Paragraphs>131</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ＭＳ Ｐゴシック</vt:lpstr>
      <vt:lpstr>Arial</vt:lpstr>
      <vt:lpstr>Calibri</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PowerPoint Presentation</vt:lpstr>
      <vt:lpstr>Salat - The path to success and salvation Friday Sermon, September 29, 2017 </vt:lpstr>
      <vt:lpstr>1. Allah the Almighty has emphasized on regularity in Salat, timely observance of  all the Prayers in congregation. Ansarullah should pay the most attention  towards this. 2. The verse just recited [51:57] necessitates that the highest and utmost form of  pleasure and enjoyment should be found in worship. 3. People are heedless and slack in Prayers as they are unaware of the delight and  pleasure which Allah the Exalted has placed therein. One who finds no delight  in Prayers is considered ill. 4. Pleasure from Salat is attained by being steadfast and regular in Prayers and  continue to Pray until one experiences a delight. 5. Recitation of the Holy Qur'an in Salat must be done with utmost attention  and ponder over its meaning carefully. And adhere to whatever it states.   6. Pleasure can be derived if Salat is observed with complete attentiveness and  supplicated with concentration and repentance. 7. Supplicate to God in seclusion so that God Almighty protects our faith and  becomes pleased with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Hayee</dc:creator>
  <cp:lastModifiedBy>Malik, Rafiuddin (Rafi)</cp:lastModifiedBy>
  <cp:revision>53</cp:revision>
  <dcterms:created xsi:type="dcterms:W3CDTF">2018-12-22T05:03:11Z</dcterms:created>
  <dcterms:modified xsi:type="dcterms:W3CDTF">2019-02-17T23:07:06Z</dcterms:modified>
</cp:coreProperties>
</file>