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59" r:id="rId3"/>
    <p:sldId id="260" r:id="rId4"/>
    <p:sldId id="261" r:id="rId5"/>
    <p:sldId id="275" r:id="rId6"/>
    <p:sldId id="282" r:id="rId7"/>
    <p:sldId id="262" r:id="rId8"/>
    <p:sldId id="263" r:id="rId9"/>
    <p:sldId id="264" r:id="rId10"/>
    <p:sldId id="265" r:id="rId11"/>
    <p:sldId id="266" r:id="rId12"/>
    <p:sldId id="267" r:id="rId13"/>
    <p:sldId id="268" r:id="rId14"/>
    <p:sldId id="286" r:id="rId15"/>
    <p:sldId id="287" r:id="rId16"/>
    <p:sldId id="288" r:id="rId17"/>
    <p:sldId id="273" r:id="rId18"/>
    <p:sldId id="281" r:id="rId19"/>
    <p:sldId id="274" r:id="rId20"/>
    <p:sldId id="289" r:id="rId21"/>
    <p:sldId id="278" r:id="rId22"/>
    <p:sldId id="2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3"/>
    <p:restoredTop sz="97630" autoAdjust="0"/>
  </p:normalViewPr>
  <p:slideViewPr>
    <p:cSldViewPr snapToGrid="0" snapToObjects="1">
      <p:cViewPr varScale="1">
        <p:scale>
          <a:sx n="96" d="100"/>
          <a:sy n="96" d="100"/>
        </p:scale>
        <p:origin x="1588" y="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7B020-5FB9-AB42-AD76-5C505709097D}" type="datetimeFigureOut">
              <a:rPr lang="en-US" smtClean="0"/>
              <a:t>2/13/2019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A1FC96-399F-5A4D-95C4-C00A880B13C2}" type="slidenum">
              <a:rPr lang="en-US" smtClean="0"/>
              <a:t>‹#›</a:t>
            </a:fld>
            <a:endParaRPr lang="en-US"/>
          </a:p>
        </p:txBody>
      </p:sp>
    </p:spTree>
    <p:extLst>
      <p:ext uri="{BB962C8B-B14F-4D97-AF65-F5344CB8AC3E}">
        <p14:creationId xmlns:p14="http://schemas.microsoft.com/office/powerpoint/2010/main" val="3160435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Changed date</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C800EB-C2B1-4728-B32A-FFD69E606193}"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4048165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A1FC96-399F-5A4D-95C4-C00A880B13C2}" type="slidenum">
              <a:rPr lang="en-US" smtClean="0"/>
              <a:t>10</a:t>
            </a:fld>
            <a:endParaRPr lang="en-US"/>
          </a:p>
        </p:txBody>
      </p:sp>
    </p:spTree>
    <p:extLst>
      <p:ext uri="{BB962C8B-B14F-4D97-AF65-F5344CB8AC3E}">
        <p14:creationId xmlns:p14="http://schemas.microsoft.com/office/powerpoint/2010/main" val="3325242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rgbClr val="000000"/>
                </a:solidFill>
                <a:latin typeface="+mn-lt"/>
              </a:rPr>
              <a:t>Members are split between the following ideas</a:t>
            </a:r>
          </a:p>
          <a:p>
            <a:pPr algn="l"/>
            <a:r>
              <a:rPr lang="en-US" sz="1200" dirty="0">
                <a:solidFill>
                  <a:srgbClr val="000000"/>
                </a:solidFill>
                <a:latin typeface="+mn-lt"/>
              </a:rPr>
              <a:t>	 1. A large purpose built Mosque which will be beautiful and attractive but far from where the members live. It will be very expensive. </a:t>
            </a:r>
          </a:p>
          <a:p>
            <a:pPr algn="l"/>
            <a:r>
              <a:rPr lang="en-US" sz="1200" dirty="0">
                <a:solidFill>
                  <a:srgbClr val="000000"/>
                </a:solidFill>
                <a:latin typeface="+mn-lt"/>
              </a:rPr>
              <a:t>	2.The other idea is acquiring an older building in a busy area where most of the members live.</a:t>
            </a:r>
          </a:p>
          <a:p>
            <a:endParaRPr lang="en-US" dirty="0"/>
          </a:p>
        </p:txBody>
      </p:sp>
      <p:sp>
        <p:nvSpPr>
          <p:cNvPr id="4" name="Slide Number Placeholder 3"/>
          <p:cNvSpPr>
            <a:spLocks noGrp="1"/>
          </p:cNvSpPr>
          <p:nvPr>
            <p:ph type="sldNum" sz="quarter" idx="5"/>
          </p:nvPr>
        </p:nvSpPr>
        <p:spPr/>
        <p:txBody>
          <a:bodyPr/>
          <a:lstStyle/>
          <a:p>
            <a:fld id="{E8A1FC96-399F-5A4D-95C4-C00A880B13C2}" type="slidenum">
              <a:rPr lang="en-US" smtClean="0"/>
              <a:t>14</a:t>
            </a:fld>
            <a:endParaRPr lang="en-US"/>
          </a:p>
        </p:txBody>
      </p:sp>
    </p:spTree>
    <p:extLst>
      <p:ext uri="{BB962C8B-B14F-4D97-AF65-F5344CB8AC3E}">
        <p14:creationId xmlns:p14="http://schemas.microsoft.com/office/powerpoint/2010/main" val="3845327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1D5600-623F-2D42-9CAD-95B6B270E3DA}"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1097533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D5600-623F-2D42-9CAD-95B6B270E3DA}"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2593245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D5600-623F-2D42-9CAD-95B6B270E3DA}"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25680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D5600-623F-2D42-9CAD-95B6B270E3DA}"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124494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D5600-623F-2D42-9CAD-95B6B270E3DA}"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344591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1D5600-623F-2D42-9CAD-95B6B270E3DA}"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303696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1D5600-623F-2D42-9CAD-95B6B270E3DA}" type="datetimeFigureOut">
              <a:rPr lang="en-US" smtClean="0"/>
              <a:t>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408377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1D5600-623F-2D42-9CAD-95B6B270E3DA}" type="datetimeFigureOut">
              <a:rPr lang="en-US" smtClean="0"/>
              <a:t>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334028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D5600-623F-2D42-9CAD-95B6B270E3DA}" type="datetimeFigureOut">
              <a:rPr lang="en-US" smtClean="0"/>
              <a:t>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253659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D5600-623F-2D42-9CAD-95B6B270E3DA}"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104044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D5600-623F-2D42-9CAD-95B6B270E3DA}"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50031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D5600-623F-2D42-9CAD-95B6B270E3DA}" type="datetimeFigureOut">
              <a:rPr lang="en-US" smtClean="0"/>
              <a:t>2/13/2019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B03DD-26C6-634D-8606-ECE65BE9B2E7}" type="slidenum">
              <a:rPr lang="en-US" smtClean="0"/>
              <a:t>‹#›</a:t>
            </a:fld>
            <a:endParaRPr lang="en-US"/>
          </a:p>
        </p:txBody>
      </p:sp>
    </p:spTree>
    <p:extLst>
      <p:ext uri="{BB962C8B-B14F-4D97-AF65-F5344CB8AC3E}">
        <p14:creationId xmlns:p14="http://schemas.microsoft.com/office/powerpoint/2010/main" val="3091955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685800" y="1109663"/>
            <a:ext cx="7772400" cy="2387600"/>
          </a:xfrm>
        </p:spPr>
        <p:txBody>
          <a:bodyPr/>
          <a:lstStyle/>
          <a:p>
            <a:pPr eaLnBrk="1" hangingPunct="1"/>
            <a:r>
              <a:rPr lang="en-US" b="1" dirty="0"/>
              <a:t>Majlis Ansarullah</a:t>
            </a:r>
            <a:br>
              <a:rPr lang="en-US" b="1" dirty="0"/>
            </a:br>
            <a:r>
              <a:rPr lang="en-US" b="1" dirty="0"/>
              <a:t>Monthly Meeting</a:t>
            </a:r>
          </a:p>
        </p:txBody>
      </p:sp>
      <p:sp>
        <p:nvSpPr>
          <p:cNvPr id="20482" name="Subtitle 2"/>
          <p:cNvSpPr>
            <a:spLocks noGrp="1"/>
          </p:cNvSpPr>
          <p:nvPr>
            <p:ph type="subTitle" idx="1"/>
          </p:nvPr>
        </p:nvSpPr>
        <p:spPr/>
        <p:txBody>
          <a:bodyPr/>
          <a:lstStyle/>
          <a:p>
            <a:pPr eaLnBrk="1" hangingPunct="1"/>
            <a:r>
              <a:rPr lang="en-US" b="1" dirty="0"/>
              <a:t>July 2019</a:t>
            </a:r>
          </a:p>
        </p:txBody>
      </p:sp>
      <p:sp>
        <p:nvSpPr>
          <p:cNvPr id="20483" name="TextBox 3"/>
          <p:cNvSpPr txBox="1">
            <a:spLocks noChangeArrowheads="1"/>
          </p:cNvSpPr>
          <p:nvPr/>
        </p:nvSpPr>
        <p:spPr bwMode="auto">
          <a:xfrm>
            <a:off x="3622675" y="5716588"/>
            <a:ext cx="5521325" cy="461962"/>
          </a:xfrm>
          <a:prstGeom prst="rect">
            <a:avLst/>
          </a:prstGeom>
          <a:noFill/>
          <a:ln w="9525">
            <a:noFill/>
            <a:miter lim="800000"/>
            <a:headEnd/>
            <a:tailEnd/>
          </a:ln>
        </p:spPr>
        <p:txBody>
          <a:bodyPr>
            <a:spAutoFit/>
          </a:bodyPr>
          <a:lstStyle/>
          <a:p>
            <a:pPr algn="r"/>
            <a:r>
              <a:rPr lang="en-US" sz="1200">
                <a:latin typeface="Calibri" pitchFamily="34" charset="0"/>
              </a:rPr>
              <a:t>This slide deck contains images licensed for the purpose of this presentation only.  </a:t>
            </a:r>
          </a:p>
          <a:p>
            <a:pPr algn="r"/>
            <a:r>
              <a:rPr lang="en-US" sz="1200">
                <a:latin typeface="Calibri" pitchFamily="34" charset="0"/>
              </a:rPr>
              <a:t>No one is permitted to use the images for any other use, without prior permission.</a:t>
            </a:r>
          </a:p>
        </p:txBody>
      </p:sp>
    </p:spTree>
    <p:extLst>
      <p:ext uri="{BB962C8B-B14F-4D97-AF65-F5344CB8AC3E}">
        <p14:creationId xmlns:p14="http://schemas.microsoft.com/office/powerpoint/2010/main" val="2286823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070443" y="402715"/>
            <a:ext cx="1947769"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Scenario 1</a:t>
            </a:r>
          </a:p>
        </p:txBody>
      </p:sp>
      <p:sp>
        <p:nvSpPr>
          <p:cNvPr id="6" name="Title 1"/>
          <p:cNvSpPr txBox="1">
            <a:spLocks/>
          </p:cNvSpPr>
          <p:nvPr/>
        </p:nvSpPr>
        <p:spPr>
          <a:xfrm>
            <a:off x="378793" y="1299541"/>
            <a:ext cx="3816668" cy="4625874"/>
          </a:xfrm>
          <a:prstGeom prst="rect">
            <a:avLst/>
          </a:prstGeom>
        </p:spPr>
        <p:txBody>
          <a:bodyPr vert="horz" lIns="91440" tIns="45720" rIns="91440" bIns="45720" rtlCol="0" anchor="t">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sz="2400" dirty="0">
                <a:solidFill>
                  <a:srgbClr val="000000"/>
                </a:solidFill>
                <a:latin typeface="+mn-lt"/>
              </a:rPr>
              <a:t>For the past three days, you have been bringing your family with you to offer </a:t>
            </a:r>
            <a:r>
              <a:rPr lang="en-US" sz="2400" dirty="0" err="1">
                <a:solidFill>
                  <a:srgbClr val="000000"/>
                </a:solidFill>
                <a:latin typeface="+mn-lt"/>
              </a:rPr>
              <a:t>Isha</a:t>
            </a:r>
            <a:r>
              <a:rPr lang="en-US" sz="2400" dirty="0">
                <a:solidFill>
                  <a:srgbClr val="000000"/>
                </a:solidFill>
                <a:latin typeface="+mn-lt"/>
              </a:rPr>
              <a:t> Prayer at the mosque. It’s winter and cold outside. And your family has been the only family present at the mosque. On Day 4, your children ask if Salat can just be offered at home.</a:t>
            </a:r>
          </a:p>
          <a:p>
            <a:pPr marL="457200" indent="-457200" algn="l">
              <a:buAutoNum type="alphaUcPeriod"/>
            </a:pPr>
            <a:endParaRPr lang="en-US" sz="2400" dirty="0">
              <a:solidFill>
                <a:srgbClr val="000000"/>
              </a:solidFill>
              <a:latin typeface="+mn-lt"/>
            </a:endParaRPr>
          </a:p>
          <a:p>
            <a:pPr marL="457200" indent="-457200" algn="l">
              <a:buAutoNum type="alphaUcPeriod"/>
            </a:pPr>
            <a:endParaRPr lang="en-US" sz="2400" dirty="0">
              <a:solidFill>
                <a:srgbClr val="000000"/>
              </a:solidFill>
              <a:latin typeface="+mn-lt"/>
            </a:endParaRPr>
          </a:p>
        </p:txBody>
      </p:sp>
      <p:pic>
        <p:nvPicPr>
          <p:cNvPr id="4" name="Picture 3">
            <a:extLst>
              <a:ext uri="{FF2B5EF4-FFF2-40B4-BE49-F238E27FC236}">
                <a16:creationId xmlns:a16="http://schemas.microsoft.com/office/drawing/2014/main" id="{E1F63D36-58B6-AE40-B6DB-A940B4EEAA2E}"/>
              </a:ext>
            </a:extLst>
          </p:cNvPr>
          <p:cNvPicPr>
            <a:picLocks noChangeAspect="1"/>
          </p:cNvPicPr>
          <p:nvPr/>
        </p:nvPicPr>
        <p:blipFill>
          <a:blip r:embed="rId3"/>
          <a:stretch>
            <a:fillRect/>
          </a:stretch>
        </p:blipFill>
        <p:spPr>
          <a:xfrm>
            <a:off x="4195461" y="1250108"/>
            <a:ext cx="4569746" cy="4675527"/>
          </a:xfrm>
          <a:prstGeom prst="rect">
            <a:avLst/>
          </a:prstGeom>
        </p:spPr>
      </p:pic>
    </p:spTree>
    <p:extLst>
      <p:ext uri="{BB962C8B-B14F-4D97-AF65-F5344CB8AC3E}">
        <p14:creationId xmlns:p14="http://schemas.microsoft.com/office/powerpoint/2010/main" val="631001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4096559" y="402715"/>
            <a:ext cx="4538622"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How would you respond?</a:t>
            </a:r>
          </a:p>
        </p:txBody>
      </p:sp>
      <p:sp>
        <p:nvSpPr>
          <p:cNvPr id="3" name="Content Placeholder 2"/>
          <p:cNvSpPr>
            <a:spLocks noGrp="1"/>
          </p:cNvSpPr>
          <p:nvPr>
            <p:ph idx="1"/>
          </p:nvPr>
        </p:nvSpPr>
        <p:spPr>
          <a:xfrm>
            <a:off x="457200" y="1297836"/>
            <a:ext cx="8229600" cy="4525963"/>
          </a:xfrm>
        </p:spPr>
        <p:txBody>
          <a:bodyPr>
            <a:normAutofit/>
          </a:bodyPr>
          <a:lstStyle/>
          <a:p>
            <a:pPr marL="514350" indent="-514350">
              <a:buFont typeface="+mj-lt"/>
              <a:buAutoNum type="arabicPeriod"/>
            </a:pPr>
            <a:r>
              <a:rPr lang="en-US" altLang="ja-JP" dirty="0">
                <a:solidFill>
                  <a:srgbClr val="000000"/>
                </a:solidFill>
              </a:rPr>
              <a:t>Tell your family that you are disappointed as well and will talk to the officeholders about it.</a:t>
            </a:r>
          </a:p>
          <a:p>
            <a:pPr marL="457200" indent="-457200">
              <a:buAutoNum type="arabicPeriod"/>
            </a:pPr>
            <a:r>
              <a:rPr lang="en-US" altLang="ja-JP" dirty="0">
                <a:solidFill>
                  <a:srgbClr val="000000"/>
                </a:solidFill>
              </a:rPr>
              <a:t>Tell your family to give it one more chance and that if no one shows up, tomorrow, </a:t>
            </a:r>
            <a:r>
              <a:rPr lang="en-US" altLang="ja-JP" dirty="0" err="1">
                <a:solidFill>
                  <a:srgbClr val="000000"/>
                </a:solidFill>
              </a:rPr>
              <a:t>Isha</a:t>
            </a:r>
            <a:r>
              <a:rPr lang="en-US" altLang="ja-JP" dirty="0">
                <a:solidFill>
                  <a:srgbClr val="000000"/>
                </a:solidFill>
              </a:rPr>
              <a:t> will be offered at home.</a:t>
            </a:r>
          </a:p>
          <a:p>
            <a:pPr marL="457200" indent="-457200">
              <a:buAutoNum type="arabicPeriod"/>
            </a:pPr>
            <a:r>
              <a:rPr lang="en-US" altLang="ja-JP" dirty="0">
                <a:solidFill>
                  <a:srgbClr val="000000"/>
                </a:solidFill>
              </a:rPr>
              <a:t>Don’t succumb to family pressures. Continue to offer Salat at the mosque each evening.</a:t>
            </a:r>
          </a:p>
          <a:p>
            <a:pPr marL="457200" indent="-457200">
              <a:buAutoNum type="arabicPeriod"/>
            </a:pPr>
            <a:r>
              <a:rPr lang="en-US" altLang="ja-JP" dirty="0">
                <a:solidFill>
                  <a:srgbClr val="000000"/>
                </a:solidFill>
              </a:rPr>
              <a:t>Any other response?</a:t>
            </a:r>
          </a:p>
          <a:p>
            <a:pPr marL="514350" indent="-514350">
              <a:buFont typeface="+mj-lt"/>
              <a:buAutoNum type="arabicPeriod"/>
            </a:pPr>
            <a:endParaRPr kumimoji="1" lang="ja-JP" altLang="en-US" dirty="0"/>
          </a:p>
        </p:txBody>
      </p:sp>
    </p:spTree>
    <p:extLst>
      <p:ext uri="{BB962C8B-B14F-4D97-AF65-F5344CB8AC3E}">
        <p14:creationId xmlns:p14="http://schemas.microsoft.com/office/powerpoint/2010/main" val="1520241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337303" y="402715"/>
            <a:ext cx="5936049" cy="5539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dirty="0">
                <a:solidFill>
                  <a:schemeClr val="bg1"/>
                </a:solidFill>
              </a:rPr>
              <a:t>How would your response change if?</a:t>
            </a:r>
          </a:p>
        </p:txBody>
      </p:sp>
      <p:sp>
        <p:nvSpPr>
          <p:cNvPr id="6" name="Content Placeholder 2">
            <a:extLst>
              <a:ext uri="{FF2B5EF4-FFF2-40B4-BE49-F238E27FC236}">
                <a16:creationId xmlns:a16="http://schemas.microsoft.com/office/drawing/2014/main" id="{ED3F537A-9AB8-E549-81C4-5EA73509840A}"/>
              </a:ext>
            </a:extLst>
          </p:cNvPr>
          <p:cNvSpPr>
            <a:spLocks noGrp="1"/>
          </p:cNvSpPr>
          <p:nvPr>
            <p:ph idx="1"/>
          </p:nvPr>
        </p:nvSpPr>
        <p:spPr>
          <a:xfrm>
            <a:off x="457200" y="1600200"/>
            <a:ext cx="8229600" cy="4525963"/>
          </a:xfrm>
        </p:spPr>
        <p:txBody>
          <a:bodyPr>
            <a:normAutofit lnSpcReduction="10000"/>
          </a:bodyPr>
          <a:lstStyle/>
          <a:p>
            <a:pPr marL="0" indent="0">
              <a:buNone/>
            </a:pPr>
            <a:r>
              <a:rPr lang="en-US" dirty="0"/>
              <a:t>(Consider each separately.)</a:t>
            </a:r>
          </a:p>
          <a:p>
            <a:pPr marL="0" indent="0">
              <a:buNone/>
            </a:pPr>
            <a:endParaRPr lang="en-US" sz="1400" dirty="0"/>
          </a:p>
          <a:p>
            <a:pPr marL="0" indent="0">
              <a:buNone/>
            </a:pPr>
            <a:r>
              <a:rPr lang="en-US" dirty="0"/>
              <a:t>… The mosque is a 10-minute drive from your 	home.</a:t>
            </a:r>
          </a:p>
          <a:p>
            <a:pPr marL="0" indent="0">
              <a:buNone/>
            </a:pPr>
            <a:r>
              <a:rPr lang="en-US" dirty="0"/>
              <a:t>… The mosque is a 30-minute drive from your 	home.</a:t>
            </a:r>
          </a:p>
          <a:p>
            <a:pPr marL="0" indent="0">
              <a:buNone/>
            </a:pPr>
            <a:r>
              <a:rPr lang="en-US" dirty="0"/>
              <a:t>… Your children complain they don’t have time 	to complete their homework due to the time 	it takes to offer Salat at the mosque.</a:t>
            </a:r>
          </a:p>
        </p:txBody>
      </p:sp>
    </p:spTree>
    <p:extLst>
      <p:ext uri="{BB962C8B-B14F-4D97-AF65-F5344CB8AC3E}">
        <p14:creationId xmlns:p14="http://schemas.microsoft.com/office/powerpoint/2010/main" val="231815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736727" y="445597"/>
            <a:ext cx="5270193"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Guidance from Friday Sermon</a:t>
            </a:r>
          </a:p>
        </p:txBody>
      </p:sp>
      <p:sp>
        <p:nvSpPr>
          <p:cNvPr id="3" name="Rectangle 2"/>
          <p:cNvSpPr/>
          <p:nvPr/>
        </p:nvSpPr>
        <p:spPr>
          <a:xfrm>
            <a:off x="431128" y="1165087"/>
            <a:ext cx="8191440" cy="5355313"/>
          </a:xfrm>
          <a:prstGeom prst="rect">
            <a:avLst/>
          </a:prstGeom>
        </p:spPr>
        <p:txBody>
          <a:bodyPr wrap="square">
            <a:spAutoFit/>
          </a:bodyPr>
          <a:lstStyle/>
          <a:p>
            <a:pPr marL="285750" indent="-285750">
              <a:buFont typeface="Arial" panose="020B0604020202020204" pitchFamily="34" charset="0"/>
              <a:buChar char="•"/>
            </a:pPr>
            <a:r>
              <a:rPr lang="en-US" altLang="ja-JP" dirty="0"/>
              <a:t>The Promised Messiah </a:t>
            </a:r>
            <a:r>
              <a:rPr lang="en-US" altLang="ja-JP" sz="1600" dirty="0"/>
              <a:t>(peace be on him) </a:t>
            </a:r>
            <a:r>
              <a:rPr lang="en-US" altLang="ja-JP" dirty="0"/>
              <a:t>elaborated on this fact in the following manner that in comparison to God Almighty, people have more trust and faith in other objects and means. They are more inclined towards their employments, their businesses and their worldly endeavors and undertakings.</a:t>
            </a:r>
          </a:p>
          <a:p>
            <a:pPr marL="285750" indent="-285750">
              <a:buFont typeface="Arial" panose="020B0604020202020204" pitchFamily="34" charset="0"/>
              <a:buChar char="•"/>
            </a:pPr>
            <a:r>
              <a:rPr lang="en-US" altLang="ja-JP" dirty="0"/>
              <a:t>We should not rejoice at the mere fact that we have constructed a very beautiful mosque in the city of Philadelphia. Rather, we should fulfill its rights and when we are presented before God Almighty, we should hear the words that these are the people who constructed a mosque for the sake of God Almighty and also tried to fulfill its rights. Hence, these people are counted among those guided ones and those people whom God Almighty is pleased and happy with. Thus, we should strive to develop this thought within us. Once we have developed this thought and we strive to act accordingly, we will experience the blessings and bounties of this mosque in this world. Our children and offspring will remain attached to their religion. We will be among those who are spreading the message of Allah the Exalted in this area and city. We will be among those who establish the unity of God in the world and the ones waving the flag of the Holy Prophet </a:t>
            </a:r>
            <a:r>
              <a:rPr lang="en-US" altLang="ja-JP" sz="1600" dirty="0"/>
              <a:t>(peace and blessings of Allah be on him) </a:t>
            </a:r>
            <a:r>
              <a:rPr lang="en-US" altLang="ja-JP" dirty="0"/>
              <a:t>throughout the world.</a:t>
            </a:r>
          </a:p>
          <a:p>
            <a:r>
              <a:rPr lang="en-US" altLang="ja-JP" dirty="0"/>
              <a:t> </a:t>
            </a:r>
          </a:p>
          <a:p>
            <a:endParaRPr lang="ja-JP" altLang="en-US" dirty="0"/>
          </a:p>
        </p:txBody>
      </p:sp>
    </p:spTree>
    <p:extLst>
      <p:ext uri="{BB962C8B-B14F-4D97-AF65-F5344CB8AC3E}">
        <p14:creationId xmlns:p14="http://schemas.microsoft.com/office/powerpoint/2010/main" val="2942075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313643" y="402715"/>
            <a:ext cx="1947769"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Scenario 2</a:t>
            </a:r>
          </a:p>
        </p:txBody>
      </p:sp>
      <p:sp>
        <p:nvSpPr>
          <p:cNvPr id="6" name="Title 1"/>
          <p:cNvSpPr txBox="1">
            <a:spLocks/>
          </p:cNvSpPr>
          <p:nvPr/>
        </p:nvSpPr>
        <p:spPr>
          <a:xfrm>
            <a:off x="516405" y="1242547"/>
            <a:ext cx="8344436" cy="3827416"/>
          </a:xfrm>
          <a:prstGeom prst="rect">
            <a:avLst/>
          </a:prstGeom>
        </p:spPr>
        <p:txBody>
          <a:bodyPr vert="horz" lIns="91440" tIns="45720" rIns="91440" bIns="45720" rtlCol="0" anchor="t">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sz="2400" dirty="0">
                <a:solidFill>
                  <a:srgbClr val="000000"/>
                </a:solidFill>
                <a:latin typeface="+mn-lt"/>
              </a:rPr>
              <a:t>A newly-formed Jama’at is eager to have their own mosque. There are many views on the table. What should be the priorities for choosing a site for a mosque?</a:t>
            </a:r>
          </a:p>
        </p:txBody>
      </p:sp>
      <p:pic>
        <p:nvPicPr>
          <p:cNvPr id="3" name="Picture 2" descr="Mosque building july.jpg.pdf"/>
          <p:cNvPicPr>
            <a:picLocks noChangeAspect="1"/>
          </p:cNvPicPr>
          <p:nvPr/>
        </p:nvPicPr>
        <p:blipFill rotWithShape="1">
          <a:blip r:embed="rId3">
            <a:extLst>
              <a:ext uri="{28A0092B-C50C-407E-A947-70E740481C1C}">
                <a14:useLocalDpi xmlns:a14="http://schemas.microsoft.com/office/drawing/2010/main" val="0"/>
              </a:ext>
            </a:extLst>
          </a:blip>
          <a:srcRect l="12359" r="2504" b="2362"/>
          <a:stretch/>
        </p:blipFill>
        <p:spPr>
          <a:xfrm rot="5400000">
            <a:off x="2932246" y="958797"/>
            <a:ext cx="3647693" cy="6701769"/>
          </a:xfrm>
          <a:prstGeom prst="rect">
            <a:avLst/>
          </a:prstGeom>
        </p:spPr>
      </p:pic>
    </p:spTree>
    <p:extLst>
      <p:ext uri="{BB962C8B-B14F-4D97-AF65-F5344CB8AC3E}">
        <p14:creationId xmlns:p14="http://schemas.microsoft.com/office/powerpoint/2010/main" val="3178646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482725" y="435013"/>
            <a:ext cx="5474768"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Prioritize the mosque criteria…</a:t>
            </a:r>
          </a:p>
        </p:txBody>
      </p:sp>
      <p:sp>
        <p:nvSpPr>
          <p:cNvPr id="6" name="Content Placeholder 5"/>
          <p:cNvSpPr>
            <a:spLocks noGrp="1"/>
          </p:cNvSpPr>
          <p:nvPr>
            <p:ph idx="1"/>
          </p:nvPr>
        </p:nvSpPr>
        <p:spPr>
          <a:xfrm>
            <a:off x="457200" y="1406563"/>
            <a:ext cx="8229600" cy="4525963"/>
          </a:xfrm>
        </p:spPr>
        <p:txBody>
          <a:bodyPr>
            <a:normAutofit fontScale="85000" lnSpcReduction="20000"/>
          </a:bodyPr>
          <a:lstStyle/>
          <a:p>
            <a:r>
              <a:rPr kumimoji="1" lang="en-US" altLang="ja-JP" sz="2800" dirty="0"/>
              <a:t>On a busy street with a lot of pedestrians and Tabligh opportunities</a:t>
            </a:r>
          </a:p>
          <a:p>
            <a:r>
              <a:rPr kumimoji="1" lang="en-US" altLang="ja-JP" sz="2800" dirty="0"/>
              <a:t>Number of members living within a 20-minute commute</a:t>
            </a:r>
          </a:p>
          <a:p>
            <a:r>
              <a:rPr kumimoji="1" lang="en-US" altLang="ja-JP" sz="2800" dirty="0"/>
              <a:t>Purpose-built mosque</a:t>
            </a:r>
          </a:p>
          <a:p>
            <a:r>
              <a:rPr kumimoji="1" lang="en-US" altLang="ja-JP" sz="2800" dirty="0"/>
              <a:t>Open space for sports</a:t>
            </a:r>
          </a:p>
          <a:p>
            <a:r>
              <a:rPr kumimoji="1" lang="en-US" altLang="ja-JP" sz="2800" dirty="0"/>
              <a:t>Ample parking</a:t>
            </a:r>
          </a:p>
          <a:p>
            <a:r>
              <a:rPr kumimoji="1" lang="en-US" altLang="ja-JP" sz="2800" dirty="0"/>
              <a:t>Classrooms for Tahir Academy</a:t>
            </a:r>
          </a:p>
          <a:p>
            <a:r>
              <a:rPr kumimoji="1" lang="en-US" altLang="ja-JP" sz="2800" dirty="0"/>
              <a:t>State of the art and beautiful facility</a:t>
            </a:r>
          </a:p>
          <a:p>
            <a:r>
              <a:rPr kumimoji="1" lang="en-US" altLang="ja-JP" sz="2800" dirty="0"/>
              <a:t>Visible from major highway</a:t>
            </a:r>
          </a:p>
          <a:p>
            <a:r>
              <a:rPr kumimoji="1" lang="en-US" altLang="ja-JP" sz="2800" dirty="0"/>
              <a:t>Proximity to good public schools</a:t>
            </a:r>
          </a:p>
          <a:p>
            <a:r>
              <a:rPr kumimoji="1" lang="en-US" altLang="ja-JP" sz="2800" dirty="0"/>
              <a:t>Proximity to public transportation</a:t>
            </a:r>
          </a:p>
          <a:p>
            <a:r>
              <a:rPr kumimoji="1" lang="en-US" altLang="ja-JP" sz="2800" dirty="0"/>
              <a:t>Properly zoned for place of worship</a:t>
            </a:r>
          </a:p>
          <a:p>
            <a:endParaRPr kumimoji="1" lang="ja-JP" altLang="en-US" sz="2800" dirty="0"/>
          </a:p>
        </p:txBody>
      </p:sp>
    </p:spTree>
    <p:extLst>
      <p:ext uri="{BB962C8B-B14F-4D97-AF65-F5344CB8AC3E}">
        <p14:creationId xmlns:p14="http://schemas.microsoft.com/office/powerpoint/2010/main" val="769660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236114" y="405955"/>
            <a:ext cx="1649619" cy="5539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a:solidFill>
                  <a:schemeClr val="bg1"/>
                </a:solidFill>
              </a:rPr>
              <a:t>What if…</a:t>
            </a:r>
            <a:endParaRPr lang="en-US" sz="3000" b="1" dirty="0">
              <a:solidFill>
                <a:schemeClr val="bg1"/>
              </a:solidFill>
            </a:endParaRPr>
          </a:p>
        </p:txBody>
      </p:sp>
      <p:sp>
        <p:nvSpPr>
          <p:cNvPr id="6" name="Content Placeholder 2">
            <a:extLst>
              <a:ext uri="{FF2B5EF4-FFF2-40B4-BE49-F238E27FC236}">
                <a16:creationId xmlns:a16="http://schemas.microsoft.com/office/drawing/2014/main" id="{ED3F537A-9AB8-E549-81C4-5EA73509840A}"/>
              </a:ext>
            </a:extLst>
          </p:cNvPr>
          <p:cNvSpPr>
            <a:spLocks noGrp="1"/>
          </p:cNvSpPr>
          <p:nvPr>
            <p:ph idx="1"/>
          </p:nvPr>
        </p:nvSpPr>
        <p:spPr>
          <a:xfrm>
            <a:off x="457200" y="1600200"/>
            <a:ext cx="8229600" cy="4525963"/>
          </a:xfrm>
        </p:spPr>
        <p:txBody>
          <a:bodyPr>
            <a:normAutofit/>
          </a:bodyPr>
          <a:lstStyle/>
          <a:p>
            <a:pPr marL="0" indent="0">
              <a:buNone/>
            </a:pPr>
            <a:r>
              <a:rPr lang="en-US" sz="2800" dirty="0"/>
              <a:t>Would you sacrifice your Top Priority if a property becomes available that:</a:t>
            </a:r>
          </a:p>
          <a:p>
            <a:pPr marL="0" indent="0">
              <a:buNone/>
            </a:pPr>
            <a:endParaRPr lang="en-US" sz="1400" dirty="0"/>
          </a:p>
          <a:p>
            <a:r>
              <a:rPr lang="en-US" sz="2800" dirty="0"/>
              <a:t>Would be the largest in the state?</a:t>
            </a:r>
          </a:p>
          <a:p>
            <a:r>
              <a:rPr lang="en-US" sz="2800" dirty="0"/>
              <a:t>Is in an unsafe neighborhood?</a:t>
            </a:r>
          </a:p>
          <a:p>
            <a:r>
              <a:rPr lang="en-US" sz="2800" dirty="0"/>
              <a:t>Is significantly cheaper?</a:t>
            </a:r>
          </a:p>
          <a:p>
            <a:r>
              <a:rPr lang="en-US" sz="2800" dirty="0"/>
              <a:t>Has adjacent living space for a missionary?</a:t>
            </a:r>
          </a:p>
        </p:txBody>
      </p:sp>
    </p:spTree>
    <p:extLst>
      <p:ext uri="{BB962C8B-B14F-4D97-AF65-F5344CB8AC3E}">
        <p14:creationId xmlns:p14="http://schemas.microsoft.com/office/powerpoint/2010/main" val="212857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460232" y="402715"/>
            <a:ext cx="5270193"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Guidance from Friday Sermon</a:t>
            </a:r>
          </a:p>
        </p:txBody>
      </p:sp>
      <p:sp>
        <p:nvSpPr>
          <p:cNvPr id="2" name="Rectangle 1"/>
          <p:cNvSpPr/>
          <p:nvPr/>
        </p:nvSpPr>
        <p:spPr>
          <a:xfrm>
            <a:off x="200269" y="1292311"/>
            <a:ext cx="8799351" cy="4708981"/>
          </a:xfrm>
          <a:prstGeom prst="rect">
            <a:avLst/>
          </a:prstGeom>
        </p:spPr>
        <p:txBody>
          <a:bodyPr wrap="square">
            <a:spAutoFit/>
          </a:bodyPr>
          <a:lstStyle/>
          <a:p>
            <a:pPr marL="342900" indent="-342900">
              <a:buFont typeface="Arial" panose="020B0604020202020204" pitchFamily="34" charset="0"/>
              <a:buChar char="•"/>
            </a:pPr>
            <a:r>
              <a:rPr lang="en-US" altLang="ja-JP" sz="2000" dirty="0"/>
              <a:t>The Promised Messiah </a:t>
            </a:r>
            <a:r>
              <a:rPr lang="en-US" altLang="ja-JP" sz="1600" dirty="0"/>
              <a:t>(peace be on him) </a:t>
            </a:r>
            <a:r>
              <a:rPr lang="en-US" altLang="ja-JP" sz="2000" dirty="0"/>
              <a:t>states, “At present, our Community is in great need of mosques. This is a House of God. In whichever village or city a mosque of ours is constructed, you may consider that the foundation of the progress of the Community has been laid. If you wish to spread Islam in a village or city where few Muslims can be found, or there are no Muslims at all, you should build a mosque, and God will draw Muslims there Himself. However, this cannot be achieved by merely constructing a mosque.”</a:t>
            </a:r>
          </a:p>
          <a:p>
            <a:pPr marL="342900" indent="-342900">
              <a:buFont typeface="Arial" panose="020B0604020202020204" pitchFamily="34" charset="0"/>
              <a:buChar char="•"/>
            </a:pPr>
            <a:endParaRPr lang="en-US" altLang="ja-JP" sz="2000" dirty="0"/>
          </a:p>
          <a:p>
            <a:pPr marL="342900" indent="-342900">
              <a:buFont typeface="Arial" panose="020B0604020202020204" pitchFamily="34" charset="0"/>
              <a:buChar char="•"/>
            </a:pPr>
            <a:r>
              <a:rPr lang="en-US" altLang="ja-JP" sz="2000" dirty="0"/>
              <a:t>The Promised Messiah </a:t>
            </a:r>
            <a:r>
              <a:rPr lang="en-US" altLang="ja-JP" sz="1600" dirty="0"/>
              <a:t>(peace be on him) </a:t>
            </a:r>
            <a:r>
              <a:rPr lang="en-US" altLang="ja-JP" sz="2000" dirty="0"/>
              <a:t>states, “The condition is that when constructing a </a:t>
            </a:r>
            <a:r>
              <a:rPr lang="en-US" altLang="ja-JP" sz="2000"/>
              <a:t>mosque one’s </a:t>
            </a:r>
            <a:r>
              <a:rPr lang="en-US" altLang="ja-JP" sz="2000" dirty="0"/>
              <a:t>intention should be sincere.” The mosque should be constructed with full sincerity and not for pretention. The Promised Messiah </a:t>
            </a:r>
            <a:r>
              <a:rPr lang="en-US" altLang="ja-JP" sz="1600" dirty="0"/>
              <a:t>(peace be on him) </a:t>
            </a:r>
            <a:r>
              <a:rPr lang="en-US" altLang="ja-JP" sz="2000" dirty="0"/>
              <a:t>further states, “It should merely be done for the sake of Allah.” In other words, the mosque should merely be constructed for the sake of Allah the Exalted. “Personal interests or vices should not have anything to do with it. Only then does God shower His blessings.” (</a:t>
            </a:r>
            <a:r>
              <a:rPr lang="en-US" altLang="ja-JP" sz="2000" dirty="0" err="1"/>
              <a:t>Malfuzat</a:t>
            </a:r>
            <a:r>
              <a:rPr lang="en-US" altLang="ja-JP" sz="2000" dirty="0"/>
              <a:t>, Vol.7, p. 119)</a:t>
            </a:r>
            <a:endParaRPr lang="ja-JP" altLang="en-US" sz="2000" dirty="0"/>
          </a:p>
        </p:txBody>
      </p:sp>
    </p:spTree>
    <p:extLst>
      <p:ext uri="{BB962C8B-B14F-4D97-AF65-F5344CB8AC3E}">
        <p14:creationId xmlns:p14="http://schemas.microsoft.com/office/powerpoint/2010/main" val="2241935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a:bodyPr>
          <a:lstStyle/>
          <a:p>
            <a:r>
              <a:rPr kumimoji="1" lang="en-US" altLang="ja-JP" sz="2800" dirty="0"/>
              <a:t>The benefits of staying connected with the mosque</a:t>
            </a:r>
          </a:p>
          <a:p>
            <a:r>
              <a:rPr kumimoji="1" lang="en-US" altLang="ja-JP" sz="2800" dirty="0"/>
              <a:t>The obstacles which may be keeping you and your family being regular in the mosque for offering Salat in congregation</a:t>
            </a:r>
          </a:p>
          <a:p>
            <a:r>
              <a:rPr kumimoji="1" lang="en-US" altLang="ja-JP" sz="2800" dirty="0"/>
              <a:t>Ways and means to use the mosque to propagate the message of Islam Ahmadiyyat</a:t>
            </a:r>
            <a:endParaRPr kumimoji="1" lang="ja-JP" altLang="en-US" sz="2800" dirty="0"/>
          </a:p>
        </p:txBody>
      </p:sp>
      <p:sp>
        <p:nvSpPr>
          <p:cNvPr id="5" name="TextBox 6"/>
          <p:cNvSpPr txBox="1"/>
          <p:nvPr/>
        </p:nvSpPr>
        <p:spPr>
          <a:xfrm>
            <a:off x="3584433" y="406009"/>
            <a:ext cx="5233599"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chemeClr val="bg1"/>
                </a:solidFill>
              </a:rPr>
              <a:t>What to discuss with your family?</a:t>
            </a:r>
          </a:p>
        </p:txBody>
      </p:sp>
      <p:sp>
        <p:nvSpPr>
          <p:cNvPr id="7" name="TextBox 6"/>
          <p:cNvSpPr txBox="1">
            <a:spLocks noChangeArrowheads="1"/>
          </p:cNvSpPr>
          <p:nvPr/>
        </p:nvSpPr>
        <p:spPr bwMode="auto">
          <a:xfrm>
            <a:off x="621475" y="5158925"/>
            <a:ext cx="7727950" cy="1015663"/>
          </a:xfrm>
          <a:prstGeom prst="rect">
            <a:avLst/>
          </a:prstGeom>
          <a:noFill/>
          <a:ln w="9525">
            <a:noFill/>
            <a:miter lim="800000"/>
            <a:headEnd/>
            <a:tailEnd/>
          </a:ln>
        </p:spPr>
        <p:txBody>
          <a:bodyPr>
            <a:spAutoFit/>
          </a:bodyPr>
          <a:lstStyle/>
          <a:p>
            <a:r>
              <a:rPr lang="en-US" sz="2000" b="1" dirty="0">
                <a:solidFill>
                  <a:srgbClr val="FF0000"/>
                </a:solidFill>
                <a:latin typeface="Calibri" pitchFamily="34" charset="0"/>
              </a:rPr>
              <a:t>Tips to engage youth in conversation: </a:t>
            </a:r>
            <a:r>
              <a:rPr lang="en-US" sz="2000" b="1" dirty="0">
                <a:latin typeface="Calibri" pitchFamily="34" charset="0"/>
              </a:rPr>
              <a:t>(1) Give them more talking time, and (2) use examples from Huzoor’s </a:t>
            </a:r>
            <a:r>
              <a:rPr lang="en-US" sz="1600" b="1" dirty="0">
                <a:latin typeface="Calibri" pitchFamily="34" charset="0"/>
              </a:rPr>
              <a:t>(may Allah be his helper) </a:t>
            </a:r>
            <a:r>
              <a:rPr lang="en-US" sz="2000" b="1" dirty="0">
                <a:latin typeface="Calibri" pitchFamily="34" charset="0"/>
              </a:rPr>
              <a:t>sermon to make a point.</a:t>
            </a:r>
          </a:p>
        </p:txBody>
      </p:sp>
    </p:spTree>
    <p:extLst>
      <p:ext uri="{BB962C8B-B14F-4D97-AF65-F5344CB8AC3E}">
        <p14:creationId xmlns:p14="http://schemas.microsoft.com/office/powerpoint/2010/main" val="3496692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78460" y="374379"/>
            <a:ext cx="1931747" cy="646331"/>
          </a:xfrm>
          <a:prstGeom prst="rect">
            <a:avLst/>
          </a:prstGeom>
          <a:noFill/>
        </p:spPr>
        <p:txBody>
          <a:bodyPr wrap="none" rtlCol="0">
            <a:spAutoFit/>
          </a:bodyPr>
          <a:lstStyle/>
          <a:p>
            <a:r>
              <a:rPr lang="en-US" sz="3600" b="1" dirty="0">
                <a:solidFill>
                  <a:schemeClr val="bg1"/>
                </a:solidFill>
              </a:rPr>
              <a:t>To-do list</a:t>
            </a:r>
          </a:p>
        </p:txBody>
      </p:sp>
      <p:sp>
        <p:nvSpPr>
          <p:cNvPr id="2" name="Content Placeholder 1"/>
          <p:cNvSpPr>
            <a:spLocks noGrp="1"/>
          </p:cNvSpPr>
          <p:nvPr>
            <p:ph idx="1"/>
          </p:nvPr>
        </p:nvSpPr>
        <p:spPr/>
        <p:txBody>
          <a:bodyPr/>
          <a:lstStyle/>
          <a:p>
            <a:r>
              <a:rPr kumimoji="1" lang="en-US" altLang="ja-JP" dirty="0"/>
              <a:t>Analyze your regularity in the mosque and try to improve upon it.</a:t>
            </a:r>
          </a:p>
          <a:p>
            <a:r>
              <a:rPr kumimoji="1" lang="en-US" altLang="ja-JP" dirty="0"/>
              <a:t>Think of ways to bring your family to the mosque on a more regular basis.</a:t>
            </a:r>
          </a:p>
          <a:p>
            <a:r>
              <a:rPr kumimoji="1" lang="en-US" altLang="ja-JP" dirty="0"/>
              <a:t>Participate in at least one unique activity to bring non-Ahmadis to the mosque which could help them come close to Islam Ahmadiyyat.</a:t>
            </a:r>
            <a:endParaRPr kumimoji="1" lang="ja-JP" altLang="en-US" dirty="0"/>
          </a:p>
        </p:txBody>
      </p:sp>
    </p:spTree>
    <p:extLst>
      <p:ext uri="{BB962C8B-B14F-4D97-AF65-F5344CB8AC3E}">
        <p14:creationId xmlns:p14="http://schemas.microsoft.com/office/powerpoint/2010/main" val="3396787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767230" y="394843"/>
            <a:ext cx="2608930" cy="606642"/>
          </a:xfrm>
        </p:spPr>
        <p:txBody>
          <a:bodyPr>
            <a:noAutofit/>
          </a:bodyPr>
          <a:lstStyle/>
          <a:p>
            <a:r>
              <a:rPr lang="en-US" sz="3200" b="1" dirty="0">
                <a:solidFill>
                  <a:schemeClr val="bg1"/>
                </a:solidFill>
                <a:latin typeface="+mn-lt"/>
              </a:rPr>
              <a:t>AGENDA</a:t>
            </a:r>
          </a:p>
        </p:txBody>
      </p:sp>
      <p:sp>
        <p:nvSpPr>
          <p:cNvPr id="4" name="Content Placeholder 2"/>
          <p:cNvSpPr txBox="1">
            <a:spLocks/>
          </p:cNvSpPr>
          <p:nvPr/>
        </p:nvSpPr>
        <p:spPr>
          <a:xfrm>
            <a:off x="527193" y="1704603"/>
            <a:ext cx="8480074" cy="435133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dirty="0"/>
              <a:t>Recitation of the Holy Qur’an (Verse 9:18)		</a:t>
            </a:r>
          </a:p>
          <a:p>
            <a:r>
              <a:rPr lang="en-US" dirty="0"/>
              <a:t>Pledge</a:t>
            </a:r>
          </a:p>
          <a:p>
            <a:r>
              <a:rPr lang="en-US" altLang="ja-JP" dirty="0"/>
              <a:t>Did you know?</a:t>
            </a:r>
            <a:endParaRPr lang="en-US" dirty="0"/>
          </a:p>
          <a:p>
            <a:r>
              <a:rPr lang="en-US" dirty="0"/>
              <a:t>Sermon of the month: Mosque a house of worship and a source of Tabligh (October 19, 2018)</a:t>
            </a:r>
          </a:p>
          <a:p>
            <a:r>
              <a:rPr lang="en-US" dirty="0"/>
              <a:t>Health Tip</a:t>
            </a:r>
          </a:p>
          <a:p>
            <a:r>
              <a:rPr lang="en-US" dirty="0"/>
              <a:t>Reminders/announcements			</a:t>
            </a:r>
          </a:p>
          <a:p>
            <a:r>
              <a:rPr lang="en-US" dirty="0" err="1"/>
              <a:t>Du’a</a:t>
            </a:r>
            <a:endParaRPr lang="en-US" dirty="0"/>
          </a:p>
          <a:p>
            <a:pPr marL="0" indent="0">
              <a:buFont typeface="Arial"/>
              <a:buNone/>
            </a:pPr>
            <a:r>
              <a:rPr lang="en-US" dirty="0"/>
              <a:t>								</a:t>
            </a:r>
          </a:p>
        </p:txBody>
      </p:sp>
    </p:spTree>
    <p:extLst>
      <p:ext uri="{BB962C8B-B14F-4D97-AF65-F5344CB8AC3E}">
        <p14:creationId xmlns:p14="http://schemas.microsoft.com/office/powerpoint/2010/main" val="685888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05461" y="374379"/>
            <a:ext cx="1869222" cy="584776"/>
          </a:xfrm>
          <a:prstGeom prst="rect">
            <a:avLst/>
          </a:prstGeom>
          <a:noFill/>
        </p:spPr>
        <p:txBody>
          <a:bodyPr wrap="none" rtlCol="0">
            <a:spAutoFit/>
          </a:bodyPr>
          <a:lstStyle/>
          <a:p>
            <a:r>
              <a:rPr lang="en-US" sz="3200" b="1" dirty="0">
                <a:solidFill>
                  <a:schemeClr val="bg1"/>
                </a:solidFill>
              </a:rPr>
              <a:t>Health tip</a:t>
            </a:r>
          </a:p>
        </p:txBody>
      </p:sp>
      <p:pic>
        <p:nvPicPr>
          <p:cNvPr id="4" name="Picture 3" descr="ShowImage.ash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25" y="1594707"/>
            <a:ext cx="3415904" cy="4061305"/>
          </a:xfrm>
          <a:prstGeom prst="rect">
            <a:avLst/>
          </a:prstGeom>
        </p:spPr>
      </p:pic>
      <p:pic>
        <p:nvPicPr>
          <p:cNvPr id="3" name="Picture 2" descr="ShowImage1.ash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152" y="1133919"/>
            <a:ext cx="3250940" cy="4777468"/>
          </a:xfrm>
          <a:prstGeom prst="rect">
            <a:avLst/>
          </a:prstGeom>
        </p:spPr>
      </p:pic>
      <p:sp>
        <p:nvSpPr>
          <p:cNvPr id="5" name="TextBox 4"/>
          <p:cNvSpPr txBox="1"/>
          <p:nvPr/>
        </p:nvSpPr>
        <p:spPr>
          <a:xfrm>
            <a:off x="3333827" y="1122268"/>
            <a:ext cx="2260379" cy="523220"/>
          </a:xfrm>
          <a:prstGeom prst="rect">
            <a:avLst/>
          </a:prstGeom>
          <a:noFill/>
        </p:spPr>
        <p:txBody>
          <a:bodyPr wrap="none" rtlCol="0">
            <a:spAutoFit/>
          </a:bodyPr>
          <a:lstStyle/>
          <a:p>
            <a:pPr algn="ctr"/>
            <a:r>
              <a:rPr lang="en-US" altLang="ja-JP" sz="2800" b="1" dirty="0"/>
              <a:t>Osteoarthritis</a:t>
            </a:r>
          </a:p>
        </p:txBody>
      </p:sp>
      <p:sp>
        <p:nvSpPr>
          <p:cNvPr id="6" name="TextBox 5"/>
          <p:cNvSpPr txBox="1"/>
          <p:nvPr/>
        </p:nvSpPr>
        <p:spPr>
          <a:xfrm>
            <a:off x="592425" y="5718657"/>
            <a:ext cx="2779840" cy="369332"/>
          </a:xfrm>
          <a:prstGeom prst="rect">
            <a:avLst/>
          </a:prstGeom>
          <a:noFill/>
        </p:spPr>
        <p:txBody>
          <a:bodyPr wrap="none" rtlCol="0">
            <a:spAutoFit/>
          </a:bodyPr>
          <a:lstStyle/>
          <a:p>
            <a:r>
              <a:rPr kumimoji="1" lang="en-US" altLang="ja-JP" dirty="0"/>
              <a:t>Cleveland Clinic Foundation</a:t>
            </a:r>
            <a:endParaRPr kumimoji="1" lang="ja-JP" altLang="en-US" dirty="0"/>
          </a:p>
        </p:txBody>
      </p:sp>
    </p:spTree>
    <p:extLst>
      <p:ext uri="{BB962C8B-B14F-4D97-AF65-F5344CB8AC3E}">
        <p14:creationId xmlns:p14="http://schemas.microsoft.com/office/powerpoint/2010/main" val="1166245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05461" y="374379"/>
            <a:ext cx="1869222" cy="584776"/>
          </a:xfrm>
          <a:prstGeom prst="rect">
            <a:avLst/>
          </a:prstGeom>
          <a:noFill/>
        </p:spPr>
        <p:txBody>
          <a:bodyPr wrap="none" rtlCol="0">
            <a:spAutoFit/>
          </a:bodyPr>
          <a:lstStyle/>
          <a:p>
            <a:r>
              <a:rPr lang="en-US" sz="3200" b="1" dirty="0">
                <a:solidFill>
                  <a:schemeClr val="bg1"/>
                </a:solidFill>
              </a:rPr>
              <a:t>Health tip</a:t>
            </a:r>
          </a:p>
        </p:txBody>
      </p:sp>
      <p:sp>
        <p:nvSpPr>
          <p:cNvPr id="2" name="Rectangle 1"/>
          <p:cNvSpPr/>
          <p:nvPr/>
        </p:nvSpPr>
        <p:spPr>
          <a:xfrm>
            <a:off x="0" y="974584"/>
            <a:ext cx="8634221" cy="5016757"/>
          </a:xfrm>
          <a:prstGeom prst="rect">
            <a:avLst/>
          </a:prstGeom>
        </p:spPr>
        <p:txBody>
          <a:bodyPr wrap="square">
            <a:spAutoFit/>
          </a:bodyPr>
          <a:lstStyle/>
          <a:p>
            <a:pPr algn="ctr"/>
            <a:r>
              <a:rPr lang="en-US" altLang="ja-JP" sz="3200" b="1" dirty="0"/>
              <a:t>Osteoarthritis</a:t>
            </a:r>
          </a:p>
          <a:p>
            <a:pPr algn="ctr"/>
            <a:endParaRPr lang="en-US" altLang="ja-JP" sz="2400" b="1" dirty="0"/>
          </a:p>
          <a:p>
            <a:pPr marL="285750" indent="-285750">
              <a:buFont typeface="Arial"/>
              <a:buChar char="•"/>
            </a:pPr>
            <a:r>
              <a:rPr lang="en-US" altLang="ja-JP" sz="2400" dirty="0"/>
              <a:t>Osteoarthritis is a disease that damages the slippery tissue that covers the ends of bones in a joint. This allows bones to rub together, causing pain and stiffness.</a:t>
            </a:r>
          </a:p>
          <a:p>
            <a:pPr marL="285750" indent="-285750">
              <a:buFont typeface="Arial"/>
              <a:buChar char="•"/>
            </a:pPr>
            <a:r>
              <a:rPr lang="en-US" altLang="ja-JP" sz="2400" dirty="0"/>
              <a:t>Osteoarthritis occurs most often in older people. Younger people sometimes get the disease after joint injuries.</a:t>
            </a:r>
          </a:p>
          <a:p>
            <a:pPr marL="285750" indent="-285750">
              <a:buFont typeface="Arial"/>
              <a:buChar char="•"/>
            </a:pPr>
            <a:r>
              <a:rPr lang="en-US" altLang="ja-JP" sz="2400" dirty="0"/>
              <a:t>No single test can diagnose osteoarthritis. Doctors use several methods to diagnose the disease and rule out other problems.</a:t>
            </a:r>
          </a:p>
          <a:p>
            <a:pPr marL="285750" indent="-285750">
              <a:buFont typeface="Arial"/>
              <a:buChar char="•"/>
            </a:pPr>
            <a:r>
              <a:rPr lang="en-US" altLang="ja-JP" sz="2400" dirty="0"/>
              <a:t>Treatments for osteoarthritis include medicines, nondrug pain relief techniques, surgery, and alternative therapies.</a:t>
            </a:r>
          </a:p>
          <a:p>
            <a:pPr marL="285750" indent="-285750">
              <a:buFont typeface="Arial"/>
              <a:buChar char="•"/>
            </a:pPr>
            <a:r>
              <a:rPr lang="en-US" altLang="ja-JP" sz="2400" dirty="0"/>
              <a:t>Exercise, weight control, and other self-care activities can help you live with osteoarthritis.</a:t>
            </a:r>
            <a:endParaRPr lang="ja-JP" altLang="en-US" sz="2400" dirty="0"/>
          </a:p>
        </p:txBody>
      </p:sp>
      <p:sp>
        <p:nvSpPr>
          <p:cNvPr id="5" name="TextBox 4"/>
          <p:cNvSpPr txBox="1"/>
          <p:nvPr/>
        </p:nvSpPr>
        <p:spPr>
          <a:xfrm>
            <a:off x="4404501" y="5806675"/>
            <a:ext cx="2738024" cy="369332"/>
          </a:xfrm>
          <a:prstGeom prst="rect">
            <a:avLst/>
          </a:prstGeom>
          <a:noFill/>
        </p:spPr>
        <p:txBody>
          <a:bodyPr wrap="none" rtlCol="0">
            <a:spAutoFit/>
          </a:bodyPr>
          <a:lstStyle/>
          <a:p>
            <a:r>
              <a:rPr kumimoji="1" lang="en-US" altLang="ja-JP" dirty="0"/>
              <a:t>National Institute of Health</a:t>
            </a:r>
            <a:endParaRPr kumimoji="1" lang="ja-JP" altLang="en-US" dirty="0"/>
          </a:p>
        </p:txBody>
      </p:sp>
    </p:spTree>
    <p:extLst>
      <p:ext uri="{BB962C8B-B14F-4D97-AF65-F5344CB8AC3E}">
        <p14:creationId xmlns:p14="http://schemas.microsoft.com/office/powerpoint/2010/main" val="690405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0013"/>
            <a:ext cx="7886700" cy="4351337"/>
          </a:xfrm>
        </p:spPr>
        <p:txBody>
          <a:bodyPr rtlCol="0">
            <a:normAutofit lnSpcReduction="10000"/>
          </a:bodyPr>
          <a:lstStyle/>
          <a:p>
            <a:pPr marL="0" indent="0" algn="ctr" eaLnBrk="1" fontAlgn="auto" hangingPunct="1">
              <a:spcAft>
                <a:spcPts val="0"/>
              </a:spcAft>
              <a:buFont typeface="Arial" panose="020B0604020202020204" pitchFamily="34" charset="0"/>
              <a:buNone/>
              <a:defRPr/>
            </a:pPr>
            <a:r>
              <a:rPr lang="en-US" sz="3600" b="1" dirty="0"/>
              <a:t>Reminders/Announcements</a:t>
            </a:r>
            <a:endParaRPr lang="en-US" sz="3600" dirty="0"/>
          </a:p>
          <a:p>
            <a:pPr marL="0" indent="0" algn="ctr" eaLnBrk="1" fontAlgn="auto" hangingPunct="1">
              <a:spcAft>
                <a:spcPts val="0"/>
              </a:spcAft>
              <a:buFont typeface="Arial" panose="020B0604020202020204" pitchFamily="34" charset="0"/>
              <a:buNone/>
              <a:defRPr/>
            </a:pPr>
            <a:r>
              <a:rPr lang="en-US" sz="3600" b="1" dirty="0" err="1"/>
              <a:t>Du’a</a:t>
            </a:r>
            <a:endParaRPr lang="en-US" sz="3600" b="1" dirty="0"/>
          </a:p>
          <a:p>
            <a:pPr marL="0" indent="0" algn="ctr" eaLnBrk="1" fontAlgn="auto" hangingPunct="1">
              <a:spcAft>
                <a:spcPts val="0"/>
              </a:spcAft>
              <a:buFont typeface="Arial" panose="020B0604020202020204" pitchFamily="34" charset="0"/>
              <a:buNone/>
              <a:defRPr/>
            </a:pPr>
            <a:endParaRPr lang="en-US" sz="3600" b="1" dirty="0"/>
          </a:p>
          <a:p>
            <a:pPr marL="0" indent="0" algn="ctr" eaLnBrk="1" fontAlgn="auto" hangingPunct="1">
              <a:spcAft>
                <a:spcPts val="0"/>
              </a:spcAft>
              <a:buFont typeface="Arial" panose="020B0604020202020204" pitchFamily="34" charset="0"/>
              <a:buNone/>
              <a:defRPr/>
            </a:pPr>
            <a:r>
              <a:rPr lang="en-US" sz="3600" b="1" dirty="0" err="1"/>
              <a:t>Jazakumullah</a:t>
            </a:r>
            <a:r>
              <a:rPr lang="en-US" sz="3600" b="1" dirty="0"/>
              <a:t> for Participating!</a:t>
            </a:r>
          </a:p>
          <a:p>
            <a:pPr marL="0" indent="0" algn="ctr" eaLnBrk="1" fontAlgn="auto" hangingPunct="1">
              <a:spcAft>
                <a:spcPts val="0"/>
              </a:spcAft>
              <a:buFont typeface="Arial" panose="020B0604020202020204" pitchFamily="34" charset="0"/>
              <a:buNone/>
              <a:defRPr/>
            </a:pPr>
            <a:endParaRPr lang="en-US" sz="3600" b="1" dirty="0"/>
          </a:p>
          <a:p>
            <a:pPr marL="0" indent="0" algn="ctr" eaLnBrk="1" fontAlgn="auto" hangingPunct="1">
              <a:spcAft>
                <a:spcPts val="0"/>
              </a:spcAft>
              <a:buFont typeface="Arial" panose="020B0604020202020204" pitchFamily="34" charset="0"/>
              <a:buNone/>
              <a:defRPr/>
            </a:pPr>
            <a:r>
              <a:rPr lang="en-US" sz="3600" b="1" dirty="0">
                <a:solidFill>
                  <a:srgbClr val="FF0000"/>
                </a:solidFill>
              </a:rPr>
              <a:t>If you enjoyed it, please convey to those brothers who are not here today!</a:t>
            </a:r>
          </a:p>
        </p:txBody>
      </p:sp>
      <p:sp>
        <p:nvSpPr>
          <p:cNvPr id="2" name="TextBox 1"/>
          <p:cNvSpPr txBox="1"/>
          <p:nvPr/>
        </p:nvSpPr>
        <p:spPr>
          <a:xfrm>
            <a:off x="4730751" y="397418"/>
            <a:ext cx="2624036" cy="584776"/>
          </a:xfrm>
          <a:prstGeom prst="rect">
            <a:avLst/>
          </a:prstGeom>
          <a:noFill/>
        </p:spPr>
        <p:txBody>
          <a:bodyPr wrap="none" rtlCol="0">
            <a:spAutoFit/>
          </a:bodyPr>
          <a:lstStyle/>
          <a:p>
            <a:r>
              <a:rPr lang="en-US" altLang="ja-JP" sz="3200" b="1" dirty="0">
                <a:solidFill>
                  <a:schemeClr val="bg1"/>
                </a:solidFill>
              </a:rPr>
              <a:t>That’s all folks</a:t>
            </a:r>
            <a:endParaRPr kumimoji="1" lang="ja-JP" altLang="en-US" sz="3200" b="1" dirty="0">
              <a:solidFill>
                <a:schemeClr val="bg1"/>
              </a:solidFill>
            </a:endParaRPr>
          </a:p>
        </p:txBody>
      </p:sp>
    </p:spTree>
    <p:extLst>
      <p:ext uri="{BB962C8B-B14F-4D97-AF65-F5344CB8AC3E}">
        <p14:creationId xmlns:p14="http://schemas.microsoft.com/office/powerpoint/2010/main" val="4014548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2526" y="470858"/>
            <a:ext cx="5152172" cy="584776"/>
          </a:xfrm>
          <a:prstGeom prst="rect">
            <a:avLst/>
          </a:prstGeom>
          <a:noFill/>
        </p:spPr>
        <p:txBody>
          <a:bodyPr wrap="none" rtlCol="0">
            <a:spAutoFit/>
          </a:bodyPr>
          <a:lstStyle/>
          <a:p>
            <a:r>
              <a:rPr kumimoji="1" lang="en-US" altLang="ja-JP" sz="3200" b="1" dirty="0">
                <a:solidFill>
                  <a:srgbClr val="FFFFFF"/>
                </a:solidFill>
              </a:rPr>
              <a:t>Recitation of the Holy Qur’an</a:t>
            </a:r>
            <a:endParaRPr kumimoji="1" lang="ja-JP" altLang="en-US" sz="3200" b="1" dirty="0">
              <a:solidFill>
                <a:srgbClr val="FFFFFF"/>
              </a:solidFill>
            </a:endParaRPr>
          </a:p>
        </p:txBody>
      </p:sp>
      <p:sp>
        <p:nvSpPr>
          <p:cNvPr id="7" name="Title 3"/>
          <p:cNvSpPr txBox="1">
            <a:spLocks/>
          </p:cNvSpPr>
          <p:nvPr/>
        </p:nvSpPr>
        <p:spPr>
          <a:xfrm>
            <a:off x="151911" y="1831631"/>
            <a:ext cx="3875314" cy="370953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sz="2200" b="1" dirty="0"/>
              <a:t>[9:18] </a:t>
            </a:r>
            <a:r>
              <a:rPr lang="en-US" sz="2200" dirty="0">
                <a:latin typeface="+mn-lt"/>
              </a:rPr>
              <a:t>He alone can keep the mosques of Allah in a good and flourishing condition who believes in Allah, and the Last Day, and observes Prayer, and pays the Zakat, and fears none but Allah; so these it is who may be among those who reach the goal.</a:t>
            </a:r>
            <a:endParaRPr lang="ja-JP" altLang="en-US" sz="2200" b="1" dirty="0">
              <a:latin typeface="+mn-lt"/>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2248" y="2149934"/>
            <a:ext cx="4827645" cy="30729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25475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4778507" y="414154"/>
            <a:ext cx="2405626" cy="584776"/>
          </a:xfrm>
          <a:prstGeom prst="rect">
            <a:avLst/>
          </a:prstGeom>
          <a:noFill/>
          <a:ln w="9525">
            <a:noFill/>
            <a:miter lim="800000"/>
            <a:headEnd/>
            <a:tailEnd/>
          </a:ln>
        </p:spPr>
        <p:txBody>
          <a:bodyPr wrap="none">
            <a:spAutoFit/>
          </a:bodyPr>
          <a:lstStyle/>
          <a:p>
            <a:r>
              <a:rPr lang="en-US" sz="3200" b="1" dirty="0" err="1">
                <a:solidFill>
                  <a:schemeClr val="bg1"/>
                </a:solidFill>
                <a:latin typeface="Calibri" pitchFamily="34" charset="0"/>
              </a:rPr>
              <a:t>Ansar</a:t>
            </a:r>
            <a:r>
              <a:rPr lang="en-US" sz="3200" b="1" dirty="0">
                <a:solidFill>
                  <a:schemeClr val="bg1"/>
                </a:solidFill>
                <a:latin typeface="Calibri" pitchFamily="34" charset="0"/>
              </a:rPr>
              <a:t> Pledge</a:t>
            </a:r>
          </a:p>
        </p:txBody>
      </p:sp>
      <p:pic>
        <p:nvPicPr>
          <p:cNvPr id="7" name="Picture 6"/>
          <p:cNvPicPr/>
          <p:nvPr/>
        </p:nvPicPr>
        <p:blipFill>
          <a:blip r:embed="rId2" cstate="print"/>
          <a:srcRect/>
          <a:stretch>
            <a:fillRect/>
          </a:stretch>
        </p:blipFill>
        <p:spPr bwMode="auto">
          <a:xfrm>
            <a:off x="5491398" y="1152310"/>
            <a:ext cx="3127861" cy="1657913"/>
          </a:xfrm>
          <a:prstGeom prst="rect">
            <a:avLst/>
          </a:prstGeom>
          <a:noFill/>
          <a:ln w="9525">
            <a:noFill/>
            <a:miter lim="800000"/>
            <a:headEnd/>
            <a:tailEnd/>
          </a:ln>
        </p:spPr>
      </p:pic>
      <p:sp>
        <p:nvSpPr>
          <p:cNvPr id="9" name="Rectangle 8"/>
          <p:cNvSpPr/>
          <p:nvPr/>
        </p:nvSpPr>
        <p:spPr>
          <a:xfrm>
            <a:off x="317490" y="1332940"/>
            <a:ext cx="4950489" cy="1446550"/>
          </a:xfrm>
          <a:prstGeom prst="rect">
            <a:avLst/>
          </a:prstGeom>
        </p:spPr>
        <p:txBody>
          <a:bodyPr wrap="square">
            <a:spAutoFit/>
          </a:bodyPr>
          <a:lstStyle/>
          <a:p>
            <a:r>
              <a:rPr lang="en-US" sz="2000" i="1" dirty="0">
                <a:solidFill>
                  <a:srgbClr val="FF0000"/>
                </a:solidFill>
                <a:latin typeface="+mn-lt"/>
              </a:rPr>
              <a:t>Say this part three times:</a:t>
            </a:r>
          </a:p>
          <a:p>
            <a:endParaRPr lang="it-IT" sz="800" i="1" dirty="0">
              <a:latin typeface="+mn-lt"/>
            </a:endParaRPr>
          </a:p>
          <a:p>
            <a:r>
              <a:rPr lang="it-IT" sz="2000" i="1" dirty="0">
                <a:latin typeface="+mn-lt"/>
              </a:rPr>
              <a:t>Ash-hadu • alla ilaha • illallahu • wahdahu • la sharika lahu • wa ash-hadu • anna Muhammadan • ‘abduhu • wa rasuluh</a:t>
            </a:r>
            <a:endParaRPr lang="en-US" sz="2000" dirty="0">
              <a:latin typeface="+mn-lt"/>
            </a:endParaRPr>
          </a:p>
        </p:txBody>
      </p:sp>
      <p:sp>
        <p:nvSpPr>
          <p:cNvPr id="10" name="Rectangle 9"/>
          <p:cNvSpPr/>
          <p:nvPr/>
        </p:nvSpPr>
        <p:spPr>
          <a:xfrm>
            <a:off x="188142" y="2929969"/>
            <a:ext cx="8830920" cy="3293209"/>
          </a:xfrm>
          <a:prstGeom prst="rect">
            <a:avLst/>
          </a:prstGeom>
        </p:spPr>
        <p:txBody>
          <a:bodyPr wrap="square">
            <a:spAutoFit/>
          </a:bodyPr>
          <a:lstStyle/>
          <a:p>
            <a:r>
              <a:rPr lang="en-US" sz="2000" i="1" dirty="0">
                <a:solidFill>
                  <a:srgbClr val="FF0000"/>
                </a:solidFill>
                <a:latin typeface="+mn-lt"/>
              </a:rPr>
              <a:t>Say this part once:</a:t>
            </a:r>
          </a:p>
          <a:p>
            <a:r>
              <a:rPr lang="en-US" sz="2000" dirty="0">
                <a:latin typeface="+mn-lt"/>
              </a:rPr>
              <a:t>I bear witness • that there is none worthy of worship • except Allah. • He is One • (and) has no partner, • and I bear witness • that Muhammad (peace be upon him) • is His servant • and messenger.</a:t>
            </a:r>
          </a:p>
          <a:p>
            <a:endParaRPr lang="en-US" sz="800" i="1" dirty="0">
              <a:latin typeface="+mn-lt"/>
            </a:endParaRPr>
          </a:p>
          <a:p>
            <a:r>
              <a:rPr lang="en-US" sz="2000" i="1" dirty="0">
                <a:solidFill>
                  <a:srgbClr val="FF0000"/>
                </a:solidFill>
                <a:latin typeface="+mn-lt"/>
              </a:rPr>
              <a:t>Say this part once:</a:t>
            </a:r>
          </a:p>
          <a:p>
            <a:r>
              <a:rPr lang="en-US" sz="2000" dirty="0">
                <a:latin typeface="+mn-lt"/>
              </a:rPr>
              <a:t>I solemnly pledge • that I shall endeavor • throughout my life </a:t>
            </a:r>
            <a:r>
              <a:rPr lang="en-US" sz="2000" i="1" dirty="0">
                <a:latin typeface="+mn-lt"/>
              </a:rPr>
              <a:t>•</a:t>
            </a:r>
            <a:r>
              <a:rPr lang="en-US" sz="2000" dirty="0">
                <a:latin typeface="+mn-lt"/>
              </a:rPr>
              <a:t> for the propagation </a:t>
            </a:r>
            <a:r>
              <a:rPr lang="en-US" sz="2000" i="1" dirty="0">
                <a:latin typeface="+mn-lt"/>
              </a:rPr>
              <a:t>•</a:t>
            </a:r>
            <a:r>
              <a:rPr lang="en-US" sz="2000" dirty="0">
                <a:latin typeface="+mn-lt"/>
              </a:rPr>
              <a:t> and consolidation </a:t>
            </a:r>
            <a:r>
              <a:rPr lang="en-US" sz="2000" i="1" dirty="0">
                <a:latin typeface="+mn-lt"/>
              </a:rPr>
              <a:t>•</a:t>
            </a:r>
            <a:r>
              <a:rPr lang="en-US" sz="2000" dirty="0">
                <a:latin typeface="+mn-lt"/>
              </a:rPr>
              <a:t> of Ahmadiyyat in Islam,</a:t>
            </a:r>
            <a:r>
              <a:rPr lang="en-US" sz="2000" i="1" dirty="0">
                <a:latin typeface="+mn-lt"/>
              </a:rPr>
              <a:t> • </a:t>
            </a:r>
            <a:r>
              <a:rPr lang="en-US" sz="2000" dirty="0">
                <a:latin typeface="+mn-lt"/>
              </a:rPr>
              <a:t>and shall stand guard </a:t>
            </a:r>
            <a:r>
              <a:rPr lang="en-US" sz="2000" i="1" dirty="0">
                <a:latin typeface="+mn-lt"/>
              </a:rPr>
              <a:t>•</a:t>
            </a:r>
            <a:r>
              <a:rPr lang="en-US" sz="2000" dirty="0">
                <a:latin typeface="+mn-lt"/>
              </a:rPr>
              <a:t> in defense of </a:t>
            </a:r>
            <a:r>
              <a:rPr lang="en-US" sz="2000" i="1" dirty="0">
                <a:latin typeface="+mn-lt"/>
              </a:rPr>
              <a:t>•</a:t>
            </a:r>
            <a:r>
              <a:rPr lang="en-US" sz="2000" dirty="0">
                <a:latin typeface="+mn-lt"/>
              </a:rPr>
              <a:t> the institution of Khilafat. </a:t>
            </a:r>
            <a:r>
              <a:rPr lang="en-US" sz="2000" i="1" dirty="0">
                <a:latin typeface="+mn-lt"/>
              </a:rPr>
              <a:t>•</a:t>
            </a:r>
            <a:r>
              <a:rPr lang="en-US" sz="2000" dirty="0">
                <a:latin typeface="+mn-lt"/>
              </a:rPr>
              <a:t> I shall not hesitate </a:t>
            </a:r>
            <a:r>
              <a:rPr lang="en-US" sz="2000" i="1" dirty="0">
                <a:latin typeface="+mn-lt"/>
              </a:rPr>
              <a:t>•</a:t>
            </a:r>
            <a:r>
              <a:rPr lang="en-US" sz="2000" dirty="0">
                <a:latin typeface="+mn-lt"/>
              </a:rPr>
              <a:t> to offer any sacrifice </a:t>
            </a:r>
            <a:r>
              <a:rPr lang="en-US" sz="2000" i="1" dirty="0">
                <a:latin typeface="+mn-lt"/>
              </a:rPr>
              <a:t>•</a:t>
            </a:r>
            <a:r>
              <a:rPr lang="en-US" sz="2000" dirty="0">
                <a:latin typeface="+mn-lt"/>
              </a:rPr>
              <a:t> in this regard.</a:t>
            </a:r>
            <a:r>
              <a:rPr lang="en-US" sz="2000" i="1" dirty="0">
                <a:latin typeface="+mn-lt"/>
              </a:rPr>
              <a:t> </a:t>
            </a:r>
            <a:r>
              <a:rPr lang="en-US" sz="2000" dirty="0">
                <a:latin typeface="+mn-lt"/>
              </a:rPr>
              <a:t>•</a:t>
            </a:r>
            <a:r>
              <a:rPr lang="en-US" sz="2000" i="1" dirty="0">
                <a:latin typeface="+mn-lt"/>
              </a:rPr>
              <a:t> </a:t>
            </a:r>
            <a:r>
              <a:rPr lang="en-US" sz="2000" dirty="0">
                <a:latin typeface="+mn-lt"/>
              </a:rPr>
              <a:t>Moreover, </a:t>
            </a:r>
            <a:r>
              <a:rPr lang="en-US" sz="2000" i="1" dirty="0">
                <a:latin typeface="+mn-lt"/>
              </a:rPr>
              <a:t>•</a:t>
            </a:r>
            <a:r>
              <a:rPr lang="en-US" sz="2000" dirty="0">
                <a:latin typeface="+mn-lt"/>
              </a:rPr>
              <a:t> I shall exhort my children </a:t>
            </a:r>
            <a:r>
              <a:rPr lang="en-US" sz="2000" i="1" dirty="0">
                <a:latin typeface="+mn-lt"/>
              </a:rPr>
              <a:t>•</a:t>
            </a:r>
            <a:r>
              <a:rPr lang="en-US" sz="2000" dirty="0">
                <a:latin typeface="+mn-lt"/>
              </a:rPr>
              <a:t> to always remain dedicated </a:t>
            </a:r>
            <a:r>
              <a:rPr lang="en-US" sz="2000" i="1" dirty="0">
                <a:latin typeface="+mn-lt"/>
              </a:rPr>
              <a:t>•</a:t>
            </a:r>
            <a:r>
              <a:rPr lang="en-US" sz="2000" dirty="0">
                <a:latin typeface="+mn-lt"/>
              </a:rPr>
              <a:t> and devoted </a:t>
            </a:r>
            <a:r>
              <a:rPr lang="en-US" sz="2000" i="1" dirty="0">
                <a:latin typeface="+mn-lt"/>
              </a:rPr>
              <a:t>•</a:t>
            </a:r>
            <a:r>
              <a:rPr lang="en-US" sz="2000" dirty="0">
                <a:latin typeface="+mn-lt"/>
              </a:rPr>
              <a:t> to Khilafat. </a:t>
            </a:r>
            <a:r>
              <a:rPr lang="en-US" sz="2000" i="1" dirty="0">
                <a:latin typeface="+mn-lt"/>
              </a:rPr>
              <a:t>• Insha’allah</a:t>
            </a:r>
            <a:r>
              <a:rPr lang="en-US" sz="2000" dirty="0">
                <a:latin typeface="+mn-lt"/>
              </a:rPr>
              <a:t>.</a:t>
            </a:r>
          </a:p>
        </p:txBody>
      </p:sp>
    </p:spTree>
    <p:extLst>
      <p:ext uri="{BB962C8B-B14F-4D97-AF65-F5344CB8AC3E}">
        <p14:creationId xmlns:p14="http://schemas.microsoft.com/office/powerpoint/2010/main" val="3782902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3483" y="374379"/>
            <a:ext cx="2718813" cy="584776"/>
          </a:xfrm>
          <a:prstGeom prst="rect">
            <a:avLst/>
          </a:prstGeom>
          <a:noFill/>
        </p:spPr>
        <p:txBody>
          <a:bodyPr wrap="none" rtlCol="0">
            <a:spAutoFit/>
          </a:bodyPr>
          <a:lstStyle/>
          <a:p>
            <a:r>
              <a:rPr lang="en-US" sz="3200" b="1" dirty="0">
                <a:solidFill>
                  <a:schemeClr val="bg1"/>
                </a:solidFill>
              </a:rPr>
              <a:t>Did you know?</a:t>
            </a:r>
          </a:p>
        </p:txBody>
      </p:sp>
      <p:sp>
        <p:nvSpPr>
          <p:cNvPr id="4" name="Content Placeholder 3"/>
          <p:cNvSpPr>
            <a:spLocks noGrp="1"/>
          </p:cNvSpPr>
          <p:nvPr>
            <p:ph idx="1"/>
          </p:nvPr>
        </p:nvSpPr>
        <p:spPr>
          <a:xfrm>
            <a:off x="457200" y="2101188"/>
            <a:ext cx="8229600" cy="4525963"/>
          </a:xfrm>
        </p:spPr>
        <p:txBody>
          <a:bodyPr/>
          <a:lstStyle/>
          <a:p>
            <a:r>
              <a:rPr kumimoji="1" lang="en-US" altLang="ja-JP" dirty="0"/>
              <a:t>What are the various </a:t>
            </a:r>
            <a:r>
              <a:rPr kumimoji="1" lang="en-US" altLang="ja-JP" dirty="0" err="1"/>
              <a:t>Chandas</a:t>
            </a:r>
            <a:r>
              <a:rPr kumimoji="1" lang="en-US" altLang="ja-JP" dirty="0"/>
              <a:t>, that a member of Majlis Ansarullah has to pay?</a:t>
            </a:r>
          </a:p>
          <a:p>
            <a:r>
              <a:rPr kumimoji="1" lang="en-US" altLang="ja-JP" dirty="0"/>
              <a:t>What are the expected amounts for various </a:t>
            </a:r>
            <a:r>
              <a:rPr kumimoji="1" lang="en-US" altLang="ja-JP" dirty="0" err="1"/>
              <a:t>Chandas</a:t>
            </a:r>
            <a:r>
              <a:rPr kumimoji="1" lang="en-US" altLang="ja-JP" dirty="0"/>
              <a:t>?</a:t>
            </a:r>
          </a:p>
          <a:p>
            <a:r>
              <a:rPr kumimoji="1" lang="en-US" altLang="ja-JP" dirty="0"/>
              <a:t>Does a Nasir have to pay Ansarullah Chanda if he is regular in Jama’at Chanda?</a:t>
            </a:r>
            <a:endParaRPr kumimoji="1" lang="ja-JP" altLang="en-US" dirty="0"/>
          </a:p>
        </p:txBody>
      </p:sp>
    </p:spTree>
    <p:extLst>
      <p:ext uri="{BB962C8B-B14F-4D97-AF65-F5344CB8AC3E}">
        <p14:creationId xmlns:p14="http://schemas.microsoft.com/office/powerpoint/2010/main" val="364266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40233" y="374379"/>
            <a:ext cx="1639191" cy="584776"/>
          </a:xfrm>
          <a:prstGeom prst="rect">
            <a:avLst/>
          </a:prstGeom>
          <a:noFill/>
        </p:spPr>
        <p:txBody>
          <a:bodyPr wrap="none" rtlCol="0">
            <a:spAutoFit/>
          </a:bodyPr>
          <a:lstStyle/>
          <a:p>
            <a:r>
              <a:rPr lang="en-US" sz="3200" b="1" dirty="0">
                <a:solidFill>
                  <a:schemeClr val="bg1"/>
                </a:solidFill>
              </a:rPr>
              <a:t>Answers</a:t>
            </a:r>
          </a:p>
        </p:txBody>
      </p:sp>
      <p:sp>
        <p:nvSpPr>
          <p:cNvPr id="6" name="Content Placeholder 5"/>
          <p:cNvSpPr>
            <a:spLocks noGrp="1"/>
          </p:cNvSpPr>
          <p:nvPr>
            <p:ph idx="1"/>
          </p:nvPr>
        </p:nvSpPr>
        <p:spPr>
          <a:xfrm>
            <a:off x="457200" y="1425436"/>
            <a:ext cx="8229600" cy="4525963"/>
          </a:xfrm>
        </p:spPr>
        <p:txBody>
          <a:bodyPr>
            <a:normAutofit fontScale="85000" lnSpcReduction="10000"/>
          </a:bodyPr>
          <a:lstStyle/>
          <a:p>
            <a:r>
              <a:rPr kumimoji="1" lang="en-US" altLang="ja-JP" dirty="0"/>
              <a:t>Every Nasir has to pay 3 </a:t>
            </a:r>
            <a:r>
              <a:rPr kumimoji="1" lang="en-US" altLang="ja-JP" dirty="0" err="1"/>
              <a:t>Chandas</a:t>
            </a:r>
            <a:r>
              <a:rPr kumimoji="1" lang="en-US" altLang="ja-JP" dirty="0"/>
              <a:t> including membership, Ijtima and publications</a:t>
            </a:r>
          </a:p>
          <a:p>
            <a:r>
              <a:rPr kumimoji="1" lang="en-US" altLang="ja-JP" dirty="0"/>
              <a:t>Following amounts are expected for these </a:t>
            </a:r>
            <a:r>
              <a:rPr kumimoji="1" lang="en-US" altLang="ja-JP" dirty="0" err="1"/>
              <a:t>Chandas</a:t>
            </a:r>
            <a:endParaRPr kumimoji="1" lang="en-US" altLang="ja-JP" dirty="0"/>
          </a:p>
          <a:p>
            <a:pPr lvl="1"/>
            <a:r>
              <a:rPr kumimoji="1" lang="en-US" altLang="ja-JP" dirty="0"/>
              <a:t>Chanda membership: 1% of monthly take-home income to be paid every month</a:t>
            </a:r>
          </a:p>
          <a:p>
            <a:pPr lvl="1"/>
            <a:r>
              <a:rPr lang="en-US" altLang="ja-JP" dirty="0"/>
              <a:t>Ansar Ijtima: 1/8</a:t>
            </a:r>
            <a:r>
              <a:rPr lang="en-US" altLang="ja-JP" baseline="30000" dirty="0"/>
              <a:t>th</a:t>
            </a:r>
            <a:r>
              <a:rPr lang="en-US" altLang="ja-JP" dirty="0"/>
              <a:t> of Ansar Chanda</a:t>
            </a:r>
          </a:p>
          <a:p>
            <a:pPr lvl="1"/>
            <a:r>
              <a:rPr kumimoji="1" lang="en-US" altLang="ja-JP" dirty="0"/>
              <a:t>Publications: $10 per year</a:t>
            </a:r>
          </a:p>
          <a:p>
            <a:r>
              <a:rPr kumimoji="1" lang="en-US" altLang="ja-JP" dirty="0"/>
              <a:t>Jama’at and Ansar </a:t>
            </a:r>
            <a:r>
              <a:rPr kumimoji="1" lang="en-US" altLang="ja-JP" dirty="0" err="1"/>
              <a:t>Chandas</a:t>
            </a:r>
            <a:r>
              <a:rPr kumimoji="1" lang="en-US" altLang="ja-JP" dirty="0"/>
              <a:t> are not interchangeable or in lieu of each other. A Nasir has to pay Jama’at </a:t>
            </a:r>
            <a:r>
              <a:rPr kumimoji="1" lang="en-US" altLang="ja-JP" dirty="0" err="1"/>
              <a:t>Chandas</a:t>
            </a:r>
            <a:r>
              <a:rPr kumimoji="1" lang="en-US" altLang="ja-JP" dirty="0"/>
              <a:t> per the prescribed rate as well as Ansar Chanda as mentioned above.</a:t>
            </a:r>
            <a:endParaRPr kumimoji="1" lang="ja-JP" altLang="en-US" dirty="0"/>
          </a:p>
          <a:p>
            <a:endParaRPr kumimoji="1" lang="ja-JP" altLang="en-US" dirty="0"/>
          </a:p>
        </p:txBody>
      </p:sp>
    </p:spTree>
    <p:extLst>
      <p:ext uri="{BB962C8B-B14F-4D97-AF65-F5344CB8AC3E}">
        <p14:creationId xmlns:p14="http://schemas.microsoft.com/office/powerpoint/2010/main" val="273230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315686" y="1395866"/>
            <a:ext cx="8229600" cy="4384448"/>
          </a:xfrm>
        </p:spPr>
        <p:txBody>
          <a:bodyPr>
            <a:noAutofit/>
          </a:bodyPr>
          <a:lstStyle/>
          <a:p>
            <a:r>
              <a:rPr lang="en-US" altLang="ja-JP" b="1" dirty="0">
                <a:latin typeface="+mn-lt"/>
              </a:rPr>
              <a:t>Mosque—a house of worship and a source of Tabligh</a:t>
            </a:r>
            <a:br>
              <a:rPr lang="en-US" altLang="ja-JP" b="1" dirty="0">
                <a:latin typeface="+mn-lt"/>
              </a:rPr>
            </a:br>
            <a:r>
              <a:rPr lang="en-US" sz="3200" b="1" dirty="0">
                <a:solidFill>
                  <a:srgbClr val="000000"/>
                </a:solidFill>
                <a:latin typeface="+mn-lt"/>
              </a:rPr>
              <a:t>Friday Sermon, October 19, 2018</a:t>
            </a:r>
            <a:br>
              <a:rPr lang="en-US" sz="3200" b="1" dirty="0">
                <a:latin typeface="+mn-lt"/>
              </a:rPr>
            </a:br>
            <a:endParaRPr kumimoji="1" lang="ja-JP" altLang="en-US" sz="3200" b="1" dirty="0">
              <a:latin typeface="+mn-lt"/>
            </a:endParaRPr>
          </a:p>
        </p:txBody>
      </p:sp>
    </p:spTree>
    <p:extLst>
      <p:ext uri="{BB962C8B-B14F-4D97-AF65-F5344CB8AC3E}">
        <p14:creationId xmlns:p14="http://schemas.microsoft.com/office/powerpoint/2010/main" val="2902981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4096559" y="402715"/>
            <a:ext cx="4181153"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Synopsis of the Sermon</a:t>
            </a:r>
          </a:p>
        </p:txBody>
      </p:sp>
      <p:sp>
        <p:nvSpPr>
          <p:cNvPr id="4" name="Title 3"/>
          <p:cNvSpPr>
            <a:spLocks noGrp="1"/>
          </p:cNvSpPr>
          <p:nvPr>
            <p:ph type="title"/>
          </p:nvPr>
        </p:nvSpPr>
        <p:spPr>
          <a:xfrm>
            <a:off x="78632" y="1151943"/>
            <a:ext cx="8952020" cy="4969724"/>
          </a:xfrm>
        </p:spPr>
        <p:txBody>
          <a:bodyPr anchor="t">
            <a:normAutofit fontScale="90000"/>
          </a:bodyPr>
          <a:lstStyle/>
          <a:p>
            <a:pPr algn="l">
              <a:spcBef>
                <a:spcPts val="0"/>
              </a:spcBef>
              <a:defRPr/>
            </a:pPr>
            <a:r>
              <a:rPr lang="en-US" sz="2200" dirty="0">
                <a:latin typeface="+mn-lt"/>
                <a:cs typeface="Arial" panose="020B0604020202020204" pitchFamily="34" charset="0"/>
              </a:rPr>
              <a:t>1.	Building a mosque and keeping it in a good and flourishing condition requires that the worshiper should demonstrate their belief in “Allah” and “The Judgment Day” through practical examples.</a:t>
            </a:r>
            <a:br>
              <a:rPr lang="en-US" sz="2200" dirty="0">
                <a:latin typeface="+mn-lt"/>
                <a:cs typeface="Arial" panose="020B0604020202020204" pitchFamily="34" charset="0"/>
              </a:rPr>
            </a:br>
            <a:r>
              <a:rPr lang="en-US" sz="2200" dirty="0">
                <a:latin typeface="+mn-lt"/>
                <a:cs typeface="Arial" panose="020B0604020202020204" pitchFamily="34" charset="0"/>
              </a:rPr>
              <a:t>2.	The practical examples are:</a:t>
            </a:r>
            <a:br>
              <a:rPr lang="en-US" sz="2200" dirty="0">
                <a:latin typeface="+mn-lt"/>
                <a:cs typeface="Arial" panose="020B0604020202020204" pitchFamily="34" charset="0"/>
              </a:rPr>
            </a:br>
            <a:r>
              <a:rPr lang="en-US" sz="2200" dirty="0">
                <a:latin typeface="+mn-lt"/>
                <a:cs typeface="Arial" panose="020B0604020202020204" pitchFamily="34" charset="0"/>
              </a:rPr>
              <a:t>		a. Observance of Prayer with its due requirements, </a:t>
            </a:r>
            <a:br>
              <a:rPr lang="en-US" sz="2200" dirty="0">
                <a:latin typeface="+mn-lt"/>
                <a:cs typeface="Arial" panose="020B0604020202020204" pitchFamily="34" charset="0"/>
              </a:rPr>
            </a:br>
            <a:r>
              <a:rPr lang="en-US" sz="2200" dirty="0">
                <a:latin typeface="+mn-lt"/>
                <a:cs typeface="Arial" panose="020B0604020202020204" pitchFamily="34" charset="0"/>
              </a:rPr>
              <a:t>		b. Paying Zakat for the love of Allah and His creation and </a:t>
            </a:r>
            <a:br>
              <a:rPr lang="en-US" sz="2200" dirty="0">
                <a:latin typeface="+mn-lt"/>
                <a:cs typeface="Arial" panose="020B0604020202020204" pitchFamily="34" charset="0"/>
              </a:rPr>
            </a:br>
            <a:r>
              <a:rPr lang="en-US" sz="2200" dirty="0">
                <a:latin typeface="+mn-lt"/>
                <a:cs typeface="Arial" panose="020B0604020202020204" pitchFamily="34" charset="0"/>
              </a:rPr>
              <a:t>		c. Fear none but Allah.</a:t>
            </a:r>
            <a:br>
              <a:rPr lang="en-US" sz="2200" dirty="0">
                <a:latin typeface="+mn-lt"/>
                <a:cs typeface="Arial" panose="020B0604020202020204" pitchFamily="34" charset="0"/>
              </a:rPr>
            </a:br>
            <a:r>
              <a:rPr lang="en-US" sz="2200" dirty="0">
                <a:latin typeface="+mn-lt"/>
                <a:cs typeface="Arial" panose="020B0604020202020204" pitchFamily="34" charset="0"/>
              </a:rPr>
              <a:t>3.	The real beauty of a mosque does not lie in its outward appearance, rather it lies in those worshipers who offer their Prayers with sincerity, otherwise all</a:t>
            </a:r>
            <a:br>
              <a:rPr lang="en-US" sz="2200" dirty="0">
                <a:latin typeface="+mn-lt"/>
                <a:cs typeface="Arial" panose="020B0604020202020204" pitchFamily="34" charset="0"/>
              </a:rPr>
            </a:br>
            <a:r>
              <a:rPr lang="en-US" sz="2200" dirty="0">
                <a:latin typeface="+mn-lt"/>
                <a:cs typeface="Arial" panose="020B0604020202020204" pitchFamily="34" charset="0"/>
              </a:rPr>
              <a:t>mosques are deserted.</a:t>
            </a:r>
            <a:br>
              <a:rPr lang="en-US" sz="2200" dirty="0">
                <a:latin typeface="+mn-lt"/>
                <a:cs typeface="Arial" panose="020B0604020202020204" pitchFamily="34" charset="0"/>
              </a:rPr>
            </a:br>
            <a:r>
              <a:rPr lang="en-US" sz="2200" dirty="0">
                <a:latin typeface="+mn-lt"/>
                <a:cs typeface="Arial" panose="020B0604020202020204" pitchFamily="34" charset="0"/>
              </a:rPr>
              <a:t>4.	The modest mosque of the Holy Prophet </a:t>
            </a:r>
            <a:r>
              <a:rPr lang="en-US" sz="1800" dirty="0">
                <a:latin typeface="+mn-lt"/>
                <a:cs typeface="Arial" panose="020B0604020202020204" pitchFamily="34" charset="0"/>
              </a:rPr>
              <a:t>(peace and blessings of Allah be on him) </a:t>
            </a:r>
            <a:r>
              <a:rPr lang="en-US" sz="2200" dirty="0">
                <a:latin typeface="+mn-lt"/>
                <a:cs typeface="Arial" panose="020B0604020202020204" pitchFamily="34" charset="0"/>
              </a:rPr>
              <a:t>was small and made of branches of date trees, but ponder over the magnificent works that took place in that mosque. The soul of a mosque is reliant upon its worshipers.</a:t>
            </a:r>
            <a:br>
              <a:rPr lang="en-US" sz="2200" dirty="0">
                <a:latin typeface="+mn-lt"/>
                <a:cs typeface="Arial" panose="020B0604020202020204" pitchFamily="34" charset="0"/>
              </a:rPr>
            </a:br>
            <a:r>
              <a:rPr lang="en-US" sz="2200" dirty="0">
                <a:latin typeface="+mn-lt"/>
                <a:cs typeface="Arial" panose="020B0604020202020204" pitchFamily="34" charset="0"/>
              </a:rPr>
              <a:t>5.	Through the righteous worshiper a mosque can be a means of spreading the true message of Islam. A worshiper through their righteous deed can paint the true picture of the beautiful and peaceful teachings of Islam.</a:t>
            </a:r>
            <a:br>
              <a:rPr lang="en-GB" sz="2000" dirty="0">
                <a:latin typeface="+mn-lt"/>
                <a:ea typeface="Calibri" panose="020F0502020204030204" pitchFamily="34" charset="0"/>
                <a:cs typeface="Arial" panose="020B0604020202020204" pitchFamily="34" charset="0"/>
              </a:rPr>
            </a:br>
            <a:br>
              <a:rPr lang="en-GB" sz="2000" dirty="0">
                <a:latin typeface="+mn-lt"/>
              </a:rPr>
            </a:br>
            <a:br>
              <a:rPr lang="en-GB" sz="2000" dirty="0">
                <a:latin typeface="+mn-lt"/>
              </a:rPr>
            </a:br>
            <a:br>
              <a:rPr lang="en-US" sz="2000" dirty="0">
                <a:latin typeface="+mn-lt"/>
                <a:cs typeface="Arial" panose="020B0604020202020204" pitchFamily="34" charset="0"/>
              </a:rPr>
            </a:br>
            <a:br>
              <a:rPr lang="en-US" sz="2000" dirty="0">
                <a:latin typeface="+mn-lt"/>
              </a:rPr>
            </a:br>
            <a:endParaRPr lang="en-US" sz="2000" dirty="0">
              <a:latin typeface="+mn-lt"/>
              <a:cs typeface="Arial" panose="020B0604020202020204" pitchFamily="34" charset="0"/>
            </a:endParaRPr>
          </a:p>
        </p:txBody>
      </p:sp>
    </p:spTree>
    <p:extLst>
      <p:ext uri="{BB962C8B-B14F-4D97-AF65-F5344CB8AC3E}">
        <p14:creationId xmlns:p14="http://schemas.microsoft.com/office/powerpoint/2010/main" val="668022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873199" y="370057"/>
            <a:ext cx="5027386"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Open Discussion Question</a:t>
            </a:r>
          </a:p>
        </p:txBody>
      </p:sp>
      <p:sp>
        <p:nvSpPr>
          <p:cNvPr id="6" name="Title 1"/>
          <p:cNvSpPr txBox="1">
            <a:spLocks/>
          </p:cNvSpPr>
          <p:nvPr/>
        </p:nvSpPr>
        <p:spPr>
          <a:xfrm>
            <a:off x="734249" y="2573384"/>
            <a:ext cx="7886700" cy="85779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en-US" sz="3600" b="1" dirty="0">
                <a:solidFill>
                  <a:srgbClr val="000000"/>
                </a:solidFill>
                <a:latin typeface="+mn-lt"/>
              </a:rPr>
              <a:t>As a Nasir, which aspect of this Friday sermon, can I benefit the most from?</a:t>
            </a:r>
          </a:p>
        </p:txBody>
      </p:sp>
      <p:sp>
        <p:nvSpPr>
          <p:cNvPr id="7" name="TextBox 6"/>
          <p:cNvSpPr txBox="1"/>
          <p:nvPr/>
        </p:nvSpPr>
        <p:spPr>
          <a:xfrm>
            <a:off x="1908410" y="4170322"/>
            <a:ext cx="4734110" cy="707886"/>
          </a:xfrm>
          <a:prstGeom prst="rect">
            <a:avLst/>
          </a:prstGeom>
          <a:noFill/>
        </p:spPr>
        <p:txBody>
          <a:bodyPr wrap="square" rtlCol="0">
            <a:spAutoFit/>
          </a:bodyPr>
          <a:lstStyle/>
          <a:p>
            <a:pPr algn="ctr"/>
            <a:r>
              <a:rPr lang="en-US" sz="4000" dirty="0">
                <a:solidFill>
                  <a:srgbClr val="FF0000"/>
                </a:solidFill>
              </a:rPr>
              <a:t>Share your thoughts!</a:t>
            </a:r>
          </a:p>
        </p:txBody>
      </p:sp>
    </p:spTree>
    <p:extLst>
      <p:ext uri="{BB962C8B-B14F-4D97-AF65-F5344CB8AC3E}">
        <p14:creationId xmlns:p14="http://schemas.microsoft.com/office/powerpoint/2010/main" val="3649047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5369</TotalTime>
  <Words>1511</Words>
  <Application>Microsoft Office PowerPoint</Application>
  <PresentationFormat>On-screen Show (4:3)</PresentationFormat>
  <Paragraphs>118</Paragraphs>
  <Slides>22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ＭＳ Ｐゴシック</vt:lpstr>
      <vt:lpstr>Arial</vt:lpstr>
      <vt:lpstr>Calibri</vt:lpstr>
      <vt:lpstr>Office Theme</vt:lpstr>
      <vt:lpstr>Majlis Ansarullah Monthly Meeting</vt:lpstr>
      <vt:lpstr>AGENDA</vt:lpstr>
      <vt:lpstr>PowerPoint Presentation</vt:lpstr>
      <vt:lpstr>PowerPoint Presentation</vt:lpstr>
      <vt:lpstr>PowerPoint Presentation</vt:lpstr>
      <vt:lpstr>PowerPoint Presentation</vt:lpstr>
      <vt:lpstr>Mosque—a house of worship and a source of Tabligh Friday Sermon, October 19, 2018 </vt:lpstr>
      <vt:lpstr>1. Building a mosque and keeping it in a good and flourishing condition requires that the worshiper should demonstrate their belief in “Allah” and “The Judgment Day” through practical examples. 2. The practical examples are:   a. Observance of Prayer with its due requirements,    b. Paying Zakat for the love of Allah and His creation and    c. Fear none but Allah. 3. The real beauty of a mosque does not lie in its outward appearance, rather it lies in those worshipers who offer their Prayers with sincerity, otherwise all mosques are deserted. 4. The modest mosque of the Holy Prophet (peace and blessings of Allah be on him) was small and made of branches of date trees, but ponder over the magnificent works that took place in that mosque. The soul of a mosque is reliant upon its worshipers. 5. Through the righteous worshiper a mosque can be a means of spreading the true message of Islam. A worshiper through their righteous deed can paint the true picture of the beautiful and peaceful teachings of Islam.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Imran Hayee</dc:creator>
  <cp:lastModifiedBy>Malik, Rafiuddin (Rafi)</cp:lastModifiedBy>
  <cp:revision>84</cp:revision>
  <dcterms:created xsi:type="dcterms:W3CDTF">2018-12-22T05:03:11Z</dcterms:created>
  <dcterms:modified xsi:type="dcterms:W3CDTF">2019-02-13T20:27:51Z</dcterms:modified>
</cp:coreProperties>
</file>