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24"/>
  </p:notesMasterIdLst>
  <p:sldIdLst>
    <p:sldId id="257" r:id="rId2"/>
    <p:sldId id="259" r:id="rId3"/>
    <p:sldId id="260" r:id="rId4"/>
    <p:sldId id="261" r:id="rId5"/>
    <p:sldId id="275" r:id="rId6"/>
    <p:sldId id="282" r:id="rId7"/>
    <p:sldId id="262" r:id="rId8"/>
    <p:sldId id="263" r:id="rId9"/>
    <p:sldId id="264" r:id="rId10"/>
    <p:sldId id="265" r:id="rId11"/>
    <p:sldId id="266" r:id="rId12"/>
    <p:sldId id="267" r:id="rId13"/>
    <p:sldId id="268" r:id="rId14"/>
    <p:sldId id="286" r:id="rId15"/>
    <p:sldId id="287" r:id="rId16"/>
    <p:sldId id="288" r:id="rId17"/>
    <p:sldId id="273" r:id="rId18"/>
    <p:sldId id="281" r:id="rId19"/>
    <p:sldId id="274" r:id="rId20"/>
    <p:sldId id="278" r:id="rId21"/>
    <p:sldId id="292" r:id="rId22"/>
    <p:sldId id="279" r:id="rId23"/>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3882"/>
    <p:restoredTop sz="93011" autoAdjust="0"/>
  </p:normalViewPr>
  <p:slideViewPr>
    <p:cSldViewPr snapToGrid="0" snapToObjects="1">
      <p:cViewPr varScale="1">
        <p:scale>
          <a:sx n="117" d="100"/>
          <a:sy n="117" d="100"/>
        </p:scale>
        <p:origin x="3192" y="7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0A7B020-5FB9-AB42-AD76-5C505709097D}" type="datetimeFigureOut">
              <a:rPr lang="en-US" smtClean="0"/>
              <a:t>2/17/2019</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8A1FC96-399F-5A4D-95C4-C00A880B13C2}" type="slidenum">
              <a:rPr lang="en-US" smtClean="0"/>
              <a:t>‹#›</a:t>
            </a:fld>
            <a:endParaRPr lang="en-US"/>
          </a:p>
        </p:txBody>
      </p:sp>
    </p:spTree>
    <p:extLst>
      <p:ext uri="{BB962C8B-B14F-4D97-AF65-F5344CB8AC3E}">
        <p14:creationId xmlns:p14="http://schemas.microsoft.com/office/powerpoint/2010/main" val="3160435810"/>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Slide Image Placeholder 1"/>
          <p:cNvSpPr>
            <a:spLocks noGrp="1" noRot="1" noChangeAspect="1"/>
          </p:cNvSpPr>
          <p:nvPr>
            <p:ph type="sldImg"/>
          </p:nvPr>
        </p:nvSpPr>
        <p:spPr bwMode="auto">
          <a:noFill/>
          <a:ln>
            <a:solidFill>
              <a:srgbClr val="000000"/>
            </a:solidFill>
            <a:miter lim="800000"/>
            <a:headEnd/>
            <a:tailEnd/>
          </a:ln>
        </p:spPr>
      </p:sp>
      <p:sp>
        <p:nvSpPr>
          <p:cNvPr id="21506"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a:t>Changed date</a:t>
            </a:r>
          </a:p>
        </p:txBody>
      </p:sp>
      <p:sp>
        <p:nvSpPr>
          <p:cNvPr id="21507"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B5C800EB-C2B1-4728-B32A-FFD69E606193}" type="slidenum">
              <a:rPr lang="en-US"/>
              <a:pPr fontAlgn="base">
                <a:spcBef>
                  <a:spcPct val="0"/>
                </a:spcBef>
                <a:spcAft>
                  <a:spcPct val="0"/>
                </a:spcAft>
                <a:defRPr/>
              </a:pPr>
              <a:t>1</a:t>
            </a:fld>
            <a:endParaRPr lang="en-US"/>
          </a:p>
        </p:txBody>
      </p:sp>
    </p:spTree>
    <p:extLst>
      <p:ext uri="{BB962C8B-B14F-4D97-AF65-F5344CB8AC3E}">
        <p14:creationId xmlns:p14="http://schemas.microsoft.com/office/powerpoint/2010/main" val="404816505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E8A1FC96-399F-5A4D-95C4-C00A880B13C2}" type="slidenum">
              <a:rPr lang="en-US" smtClean="0"/>
              <a:t>10</a:t>
            </a:fld>
            <a:endParaRPr lang="en-US"/>
          </a:p>
        </p:txBody>
      </p:sp>
    </p:spTree>
    <p:extLst>
      <p:ext uri="{BB962C8B-B14F-4D97-AF65-F5344CB8AC3E}">
        <p14:creationId xmlns:p14="http://schemas.microsoft.com/office/powerpoint/2010/main" val="332524225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8A1FC96-399F-5A4D-95C4-C00A880B13C2}" type="slidenum">
              <a:rPr lang="en-US" smtClean="0"/>
              <a:t>14</a:t>
            </a:fld>
            <a:endParaRPr lang="en-US"/>
          </a:p>
        </p:txBody>
      </p:sp>
    </p:spTree>
    <p:extLst>
      <p:ext uri="{BB962C8B-B14F-4D97-AF65-F5344CB8AC3E}">
        <p14:creationId xmlns:p14="http://schemas.microsoft.com/office/powerpoint/2010/main" val="384532708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3F1D5600-623F-2D42-9CAD-95B6B270E3DA}" type="datetimeFigureOut">
              <a:rPr lang="en-US" smtClean="0"/>
              <a:t>2/17/2019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0FB03DD-26C6-634D-8606-ECE65BE9B2E7}" type="slidenum">
              <a:rPr lang="en-US" smtClean="0"/>
              <a:t>‹#›</a:t>
            </a:fld>
            <a:endParaRPr lang="en-US"/>
          </a:p>
        </p:txBody>
      </p:sp>
    </p:spTree>
    <p:extLst>
      <p:ext uri="{BB962C8B-B14F-4D97-AF65-F5344CB8AC3E}">
        <p14:creationId xmlns:p14="http://schemas.microsoft.com/office/powerpoint/2010/main" val="109753378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F1D5600-623F-2D42-9CAD-95B6B270E3DA}" type="datetimeFigureOut">
              <a:rPr lang="en-US" smtClean="0"/>
              <a:t>2/17/2019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0FB03DD-26C6-634D-8606-ECE65BE9B2E7}" type="slidenum">
              <a:rPr lang="en-US" smtClean="0"/>
              <a:t>‹#›</a:t>
            </a:fld>
            <a:endParaRPr lang="en-US"/>
          </a:p>
        </p:txBody>
      </p:sp>
    </p:spTree>
    <p:extLst>
      <p:ext uri="{BB962C8B-B14F-4D97-AF65-F5344CB8AC3E}">
        <p14:creationId xmlns:p14="http://schemas.microsoft.com/office/powerpoint/2010/main" val="259324546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F1D5600-623F-2D42-9CAD-95B6B270E3DA}" type="datetimeFigureOut">
              <a:rPr lang="en-US" smtClean="0"/>
              <a:t>2/17/2019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0FB03DD-26C6-634D-8606-ECE65BE9B2E7}" type="slidenum">
              <a:rPr lang="en-US" smtClean="0"/>
              <a:t>‹#›</a:t>
            </a:fld>
            <a:endParaRPr lang="en-US"/>
          </a:p>
        </p:txBody>
      </p:sp>
    </p:spTree>
    <p:extLst>
      <p:ext uri="{BB962C8B-B14F-4D97-AF65-F5344CB8AC3E}">
        <p14:creationId xmlns:p14="http://schemas.microsoft.com/office/powerpoint/2010/main" val="2568028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F1D5600-623F-2D42-9CAD-95B6B270E3DA}" type="datetimeFigureOut">
              <a:rPr lang="en-US" smtClean="0"/>
              <a:t>2/17/2019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0FB03DD-26C6-634D-8606-ECE65BE9B2E7}" type="slidenum">
              <a:rPr lang="en-US" smtClean="0"/>
              <a:t>‹#›</a:t>
            </a:fld>
            <a:endParaRPr lang="en-US"/>
          </a:p>
        </p:txBody>
      </p:sp>
    </p:spTree>
    <p:extLst>
      <p:ext uri="{BB962C8B-B14F-4D97-AF65-F5344CB8AC3E}">
        <p14:creationId xmlns:p14="http://schemas.microsoft.com/office/powerpoint/2010/main" val="12449490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F1D5600-623F-2D42-9CAD-95B6B270E3DA}" type="datetimeFigureOut">
              <a:rPr lang="en-US" smtClean="0"/>
              <a:t>2/17/2019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0FB03DD-26C6-634D-8606-ECE65BE9B2E7}" type="slidenum">
              <a:rPr lang="en-US" smtClean="0"/>
              <a:t>‹#›</a:t>
            </a:fld>
            <a:endParaRPr lang="en-US"/>
          </a:p>
        </p:txBody>
      </p:sp>
    </p:spTree>
    <p:extLst>
      <p:ext uri="{BB962C8B-B14F-4D97-AF65-F5344CB8AC3E}">
        <p14:creationId xmlns:p14="http://schemas.microsoft.com/office/powerpoint/2010/main" val="34459159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3F1D5600-623F-2D42-9CAD-95B6B270E3DA}" type="datetimeFigureOut">
              <a:rPr lang="en-US" smtClean="0"/>
              <a:t>2/17/2019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0FB03DD-26C6-634D-8606-ECE65BE9B2E7}" type="slidenum">
              <a:rPr lang="en-US" smtClean="0"/>
              <a:t>‹#›</a:t>
            </a:fld>
            <a:endParaRPr lang="en-US"/>
          </a:p>
        </p:txBody>
      </p:sp>
    </p:spTree>
    <p:extLst>
      <p:ext uri="{BB962C8B-B14F-4D97-AF65-F5344CB8AC3E}">
        <p14:creationId xmlns:p14="http://schemas.microsoft.com/office/powerpoint/2010/main" val="303696360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3F1D5600-623F-2D42-9CAD-95B6B270E3DA}" type="datetimeFigureOut">
              <a:rPr lang="en-US" smtClean="0"/>
              <a:t>2/17/2019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0FB03DD-26C6-634D-8606-ECE65BE9B2E7}" type="slidenum">
              <a:rPr lang="en-US" smtClean="0"/>
              <a:t>‹#›</a:t>
            </a:fld>
            <a:endParaRPr lang="en-US"/>
          </a:p>
        </p:txBody>
      </p:sp>
    </p:spTree>
    <p:extLst>
      <p:ext uri="{BB962C8B-B14F-4D97-AF65-F5344CB8AC3E}">
        <p14:creationId xmlns:p14="http://schemas.microsoft.com/office/powerpoint/2010/main" val="40837756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3F1D5600-623F-2D42-9CAD-95B6B270E3DA}" type="datetimeFigureOut">
              <a:rPr lang="en-US" smtClean="0"/>
              <a:t>2/17/2019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0FB03DD-26C6-634D-8606-ECE65BE9B2E7}" type="slidenum">
              <a:rPr lang="en-US" smtClean="0"/>
              <a:t>‹#›</a:t>
            </a:fld>
            <a:endParaRPr lang="en-US"/>
          </a:p>
        </p:txBody>
      </p:sp>
    </p:spTree>
    <p:extLst>
      <p:ext uri="{BB962C8B-B14F-4D97-AF65-F5344CB8AC3E}">
        <p14:creationId xmlns:p14="http://schemas.microsoft.com/office/powerpoint/2010/main" val="33402843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F1D5600-623F-2D42-9CAD-95B6B270E3DA}" type="datetimeFigureOut">
              <a:rPr lang="en-US" smtClean="0"/>
              <a:t>2/17/2019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0FB03DD-26C6-634D-8606-ECE65BE9B2E7}" type="slidenum">
              <a:rPr lang="en-US" smtClean="0"/>
              <a:t>‹#›</a:t>
            </a:fld>
            <a:endParaRPr lang="en-US"/>
          </a:p>
        </p:txBody>
      </p:sp>
    </p:spTree>
    <p:extLst>
      <p:ext uri="{BB962C8B-B14F-4D97-AF65-F5344CB8AC3E}">
        <p14:creationId xmlns:p14="http://schemas.microsoft.com/office/powerpoint/2010/main" val="253659487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3F1D5600-623F-2D42-9CAD-95B6B270E3DA}" type="datetimeFigureOut">
              <a:rPr lang="en-US" smtClean="0"/>
              <a:t>2/17/2019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0FB03DD-26C6-634D-8606-ECE65BE9B2E7}" type="slidenum">
              <a:rPr lang="en-US" smtClean="0"/>
              <a:t>‹#›</a:t>
            </a:fld>
            <a:endParaRPr lang="en-US"/>
          </a:p>
        </p:txBody>
      </p:sp>
    </p:spTree>
    <p:extLst>
      <p:ext uri="{BB962C8B-B14F-4D97-AF65-F5344CB8AC3E}">
        <p14:creationId xmlns:p14="http://schemas.microsoft.com/office/powerpoint/2010/main" val="10404442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3F1D5600-623F-2D42-9CAD-95B6B270E3DA}" type="datetimeFigureOut">
              <a:rPr lang="en-US" smtClean="0"/>
              <a:t>2/17/2019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0FB03DD-26C6-634D-8606-ECE65BE9B2E7}" type="slidenum">
              <a:rPr lang="en-US" smtClean="0"/>
              <a:t>‹#›</a:t>
            </a:fld>
            <a:endParaRPr lang="en-US"/>
          </a:p>
        </p:txBody>
      </p:sp>
    </p:spTree>
    <p:extLst>
      <p:ext uri="{BB962C8B-B14F-4D97-AF65-F5344CB8AC3E}">
        <p14:creationId xmlns:p14="http://schemas.microsoft.com/office/powerpoint/2010/main" val="5003129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F1D5600-623F-2D42-9CAD-95B6B270E3DA}" type="datetimeFigureOut">
              <a:rPr lang="en-US" smtClean="0"/>
              <a:t>2/17/2019</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0FB03DD-26C6-634D-8606-ECE65BE9B2E7}" type="slidenum">
              <a:rPr lang="en-US" smtClean="0"/>
              <a:t>‹#›</a:t>
            </a:fld>
            <a:endParaRPr lang="en-US"/>
          </a:p>
        </p:txBody>
      </p:sp>
    </p:spTree>
    <p:extLst>
      <p:ext uri="{BB962C8B-B14F-4D97-AF65-F5344CB8AC3E}">
        <p14:creationId xmlns:p14="http://schemas.microsoft.com/office/powerpoint/2010/main" val="309195578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Title 1"/>
          <p:cNvSpPr>
            <a:spLocks noGrp="1"/>
          </p:cNvSpPr>
          <p:nvPr>
            <p:ph type="ctrTitle"/>
          </p:nvPr>
        </p:nvSpPr>
        <p:spPr>
          <a:xfrm>
            <a:off x="685800" y="1109663"/>
            <a:ext cx="7772400" cy="2387600"/>
          </a:xfrm>
        </p:spPr>
        <p:txBody>
          <a:bodyPr/>
          <a:lstStyle/>
          <a:p>
            <a:pPr eaLnBrk="1" hangingPunct="1"/>
            <a:r>
              <a:rPr lang="en-US" b="1" dirty="0"/>
              <a:t>Majlis Ansarullah</a:t>
            </a:r>
            <a:br>
              <a:rPr lang="en-US" b="1" dirty="0"/>
            </a:br>
            <a:r>
              <a:rPr lang="en-US" b="1" dirty="0"/>
              <a:t>Monthly Meeting</a:t>
            </a:r>
          </a:p>
        </p:txBody>
      </p:sp>
      <p:sp>
        <p:nvSpPr>
          <p:cNvPr id="20482" name="Subtitle 2"/>
          <p:cNvSpPr>
            <a:spLocks noGrp="1"/>
          </p:cNvSpPr>
          <p:nvPr>
            <p:ph type="subTitle" idx="1"/>
          </p:nvPr>
        </p:nvSpPr>
        <p:spPr/>
        <p:txBody>
          <a:bodyPr/>
          <a:lstStyle/>
          <a:p>
            <a:pPr eaLnBrk="1" hangingPunct="1"/>
            <a:r>
              <a:rPr lang="en-US" b="1" dirty="0"/>
              <a:t>December 2019</a:t>
            </a:r>
          </a:p>
        </p:txBody>
      </p:sp>
      <p:sp>
        <p:nvSpPr>
          <p:cNvPr id="20483" name="TextBox 3"/>
          <p:cNvSpPr txBox="1">
            <a:spLocks noChangeArrowheads="1"/>
          </p:cNvSpPr>
          <p:nvPr/>
        </p:nvSpPr>
        <p:spPr bwMode="auto">
          <a:xfrm>
            <a:off x="3622675" y="5716588"/>
            <a:ext cx="5521325" cy="461962"/>
          </a:xfrm>
          <a:prstGeom prst="rect">
            <a:avLst/>
          </a:prstGeom>
          <a:noFill/>
          <a:ln w="9525">
            <a:noFill/>
            <a:miter lim="800000"/>
            <a:headEnd/>
            <a:tailEnd/>
          </a:ln>
        </p:spPr>
        <p:txBody>
          <a:bodyPr>
            <a:spAutoFit/>
          </a:bodyPr>
          <a:lstStyle/>
          <a:p>
            <a:pPr algn="r"/>
            <a:r>
              <a:rPr lang="en-US" sz="1200">
                <a:latin typeface="Calibri" pitchFamily="34" charset="0"/>
              </a:rPr>
              <a:t>This slide deck contains images licensed for the purpose of this presentation only.  </a:t>
            </a:r>
          </a:p>
          <a:p>
            <a:pPr algn="r"/>
            <a:r>
              <a:rPr lang="en-US" sz="1200">
                <a:latin typeface="Calibri" pitchFamily="34" charset="0"/>
              </a:rPr>
              <a:t>No one is permitted to use the images for any other use, without prior permission.</a:t>
            </a:r>
          </a:p>
        </p:txBody>
      </p:sp>
    </p:spTree>
    <p:extLst>
      <p:ext uri="{BB962C8B-B14F-4D97-AF65-F5344CB8AC3E}">
        <p14:creationId xmlns:p14="http://schemas.microsoft.com/office/powerpoint/2010/main" val="228682389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6"/>
          <p:cNvSpPr txBox="1"/>
          <p:nvPr/>
        </p:nvSpPr>
        <p:spPr>
          <a:xfrm>
            <a:off x="5070443" y="402715"/>
            <a:ext cx="1947769" cy="584776"/>
          </a:xfrm>
          <a:prstGeom prst="rect">
            <a:avLst/>
          </a:prstGeom>
          <a:noFill/>
        </p:spPr>
        <p:txBody>
          <a:bodyPr wrap="non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3200" b="1" dirty="0">
                <a:solidFill>
                  <a:schemeClr val="bg1"/>
                </a:solidFill>
              </a:rPr>
              <a:t>Scenario 1</a:t>
            </a:r>
          </a:p>
        </p:txBody>
      </p:sp>
      <p:sp>
        <p:nvSpPr>
          <p:cNvPr id="8" name="Content Placeholder 7"/>
          <p:cNvSpPr>
            <a:spLocks noGrp="1"/>
          </p:cNvSpPr>
          <p:nvPr>
            <p:ph idx="1"/>
          </p:nvPr>
        </p:nvSpPr>
        <p:spPr>
          <a:xfrm>
            <a:off x="209786" y="1225392"/>
            <a:ext cx="8746591" cy="1595339"/>
          </a:xfrm>
        </p:spPr>
        <p:txBody>
          <a:bodyPr>
            <a:normAutofit fontScale="62500" lnSpcReduction="20000"/>
          </a:bodyPr>
          <a:lstStyle/>
          <a:p>
            <a:pPr marL="0" indent="0">
              <a:buNone/>
            </a:pPr>
            <a:r>
              <a:rPr kumimoji="1" lang="en-US" altLang="ja-JP" dirty="0"/>
              <a:t>As a Nasir and his wife sit down with a cup of coffee to watch the New Year’s celebrations on TV, they tell their children to sleep early so they can wake up for Tahajjud and Fajr. The New Year’s festivities on TV are not appropriate for younger audience anyway. The children leave reluctantly. The next morning their son asked “Why was it appropriate for you but not for me?”</a:t>
            </a:r>
            <a:endParaRPr kumimoji="1" lang="ja-JP" altLang="en-US" dirty="0"/>
          </a:p>
        </p:txBody>
      </p:sp>
      <p:pic>
        <p:nvPicPr>
          <p:cNvPr id="2" name="Picture 1" descr="NY.jpg.pdf"/>
          <p:cNvPicPr>
            <a:picLocks noChangeAspect="1"/>
          </p:cNvPicPr>
          <p:nvPr/>
        </p:nvPicPr>
        <p:blipFill rotWithShape="1">
          <a:blip r:embed="rId3">
            <a:extLst>
              <a:ext uri="{28A0092B-C50C-407E-A947-70E740481C1C}">
                <a14:useLocalDpi xmlns:a14="http://schemas.microsoft.com/office/drawing/2010/main" val="0"/>
              </a:ext>
            </a:extLst>
          </a:blip>
          <a:srcRect l="17355" t="7167" r="15409" b="7933"/>
          <a:stretch/>
        </p:blipFill>
        <p:spPr>
          <a:xfrm rot="5400000">
            <a:off x="2732414" y="1326631"/>
            <a:ext cx="3675744" cy="6006662"/>
          </a:xfrm>
          <a:prstGeom prst="rect">
            <a:avLst/>
          </a:prstGeom>
        </p:spPr>
      </p:pic>
    </p:spTree>
    <p:extLst>
      <p:ext uri="{BB962C8B-B14F-4D97-AF65-F5344CB8AC3E}">
        <p14:creationId xmlns:p14="http://schemas.microsoft.com/office/powerpoint/2010/main" val="63100178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6"/>
          <p:cNvSpPr txBox="1"/>
          <p:nvPr/>
        </p:nvSpPr>
        <p:spPr>
          <a:xfrm>
            <a:off x="4096559" y="402715"/>
            <a:ext cx="4526752" cy="584775"/>
          </a:xfrm>
          <a:prstGeom prst="rect">
            <a:avLst/>
          </a:prstGeom>
          <a:noFill/>
        </p:spPr>
        <p:txBody>
          <a:bodyPr wrap="non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3200" b="1" dirty="0">
                <a:solidFill>
                  <a:schemeClr val="bg1"/>
                </a:solidFill>
              </a:rPr>
              <a:t>How would you respond?</a:t>
            </a:r>
          </a:p>
        </p:txBody>
      </p:sp>
      <p:sp>
        <p:nvSpPr>
          <p:cNvPr id="4" name="Content Placeholder 3"/>
          <p:cNvSpPr>
            <a:spLocks noGrp="1"/>
          </p:cNvSpPr>
          <p:nvPr>
            <p:ph idx="1"/>
          </p:nvPr>
        </p:nvSpPr>
        <p:spPr/>
        <p:txBody>
          <a:bodyPr/>
          <a:lstStyle/>
          <a:p>
            <a:r>
              <a:rPr kumimoji="1" lang="en-US" altLang="ja-JP" dirty="0"/>
              <a:t>Don’t ask too many questions.</a:t>
            </a:r>
          </a:p>
          <a:p>
            <a:r>
              <a:rPr kumimoji="1" lang="en-US" altLang="ja-JP" dirty="0"/>
              <a:t>As the parents are more mature, the TV content is unlikely to cause any harm.</a:t>
            </a:r>
          </a:p>
          <a:p>
            <a:r>
              <a:rPr kumimoji="1" lang="en-US" altLang="ja-JP" dirty="0"/>
              <a:t>Apologize to the son and say that next time they would not watch anything that wouldn’t want their children to see.</a:t>
            </a:r>
          </a:p>
          <a:p>
            <a:r>
              <a:rPr kumimoji="1" lang="en-US" altLang="ja-JP" dirty="0"/>
              <a:t>Any other response?</a:t>
            </a:r>
            <a:endParaRPr kumimoji="1" lang="ja-JP" altLang="en-US" dirty="0"/>
          </a:p>
        </p:txBody>
      </p:sp>
    </p:spTree>
    <p:extLst>
      <p:ext uri="{BB962C8B-B14F-4D97-AF65-F5344CB8AC3E}">
        <p14:creationId xmlns:p14="http://schemas.microsoft.com/office/powerpoint/2010/main" val="152024176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6"/>
          <p:cNvSpPr txBox="1"/>
          <p:nvPr/>
        </p:nvSpPr>
        <p:spPr>
          <a:xfrm>
            <a:off x="3337025" y="402715"/>
            <a:ext cx="5936049" cy="553998"/>
          </a:xfrm>
          <a:prstGeom prst="rect">
            <a:avLst/>
          </a:prstGeom>
          <a:noFill/>
        </p:spPr>
        <p:txBody>
          <a:bodyPr wrap="non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3000" dirty="0">
                <a:solidFill>
                  <a:schemeClr val="bg1"/>
                </a:solidFill>
              </a:rPr>
              <a:t>How would your response change if?</a:t>
            </a:r>
          </a:p>
        </p:txBody>
      </p:sp>
      <p:sp>
        <p:nvSpPr>
          <p:cNvPr id="3" name="Content Placeholder 2"/>
          <p:cNvSpPr>
            <a:spLocks noGrp="1"/>
          </p:cNvSpPr>
          <p:nvPr>
            <p:ph idx="1"/>
          </p:nvPr>
        </p:nvSpPr>
        <p:spPr/>
        <p:txBody>
          <a:bodyPr>
            <a:normAutofit fontScale="92500" lnSpcReduction="10000"/>
          </a:bodyPr>
          <a:lstStyle/>
          <a:p>
            <a:pPr marL="0" indent="0">
              <a:buNone/>
            </a:pPr>
            <a:r>
              <a:rPr kumimoji="1" lang="en-US" altLang="ja-JP" dirty="0"/>
              <a:t>(Consider each separately.)</a:t>
            </a:r>
          </a:p>
          <a:p>
            <a:pPr marL="0" indent="0">
              <a:buNone/>
            </a:pPr>
            <a:endParaRPr kumimoji="1" lang="en-US" altLang="ja-JP" sz="1500" dirty="0"/>
          </a:p>
          <a:p>
            <a:pPr marL="0" indent="0">
              <a:buNone/>
            </a:pPr>
            <a:r>
              <a:rPr kumimoji="1" lang="en-US" altLang="ja-JP" dirty="0"/>
              <a:t>… The Nasir and his wife routinely watch movies 	once the kids go to sleep.</a:t>
            </a:r>
          </a:p>
          <a:p>
            <a:pPr marL="0" indent="0">
              <a:buNone/>
            </a:pPr>
            <a:r>
              <a:rPr kumimoji="1" lang="en-US" altLang="ja-JP" dirty="0"/>
              <a:t>… The kids watched the same New Year’s 	celebrations on their phones in their rooms.</a:t>
            </a:r>
          </a:p>
          <a:p>
            <a:pPr marL="0" indent="0">
              <a:buNone/>
            </a:pPr>
            <a:r>
              <a:rPr kumimoji="1" lang="en-US" altLang="ja-JP" dirty="0"/>
              <a:t>… The parents offered Tahajjud and Fajr in the 	morning with their children.</a:t>
            </a:r>
          </a:p>
          <a:p>
            <a:pPr marL="0" indent="0">
              <a:buNone/>
            </a:pPr>
            <a:r>
              <a:rPr kumimoji="1" lang="en-US" altLang="ja-JP" dirty="0"/>
              <a:t>… The parents decide to watch all of the 	festivities 	with their children.</a:t>
            </a:r>
            <a:endParaRPr kumimoji="1" lang="ja-JP" altLang="en-US" dirty="0"/>
          </a:p>
        </p:txBody>
      </p:sp>
    </p:spTree>
    <p:extLst>
      <p:ext uri="{BB962C8B-B14F-4D97-AF65-F5344CB8AC3E}">
        <p14:creationId xmlns:p14="http://schemas.microsoft.com/office/powerpoint/2010/main" val="231815000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6"/>
          <p:cNvSpPr txBox="1"/>
          <p:nvPr/>
        </p:nvSpPr>
        <p:spPr>
          <a:xfrm>
            <a:off x="3736727" y="445597"/>
            <a:ext cx="5270193" cy="584776"/>
          </a:xfrm>
          <a:prstGeom prst="rect">
            <a:avLst/>
          </a:prstGeom>
          <a:noFill/>
        </p:spPr>
        <p:txBody>
          <a:bodyPr wrap="non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3200" b="1" dirty="0">
                <a:solidFill>
                  <a:schemeClr val="bg1"/>
                </a:solidFill>
              </a:rPr>
              <a:t>Guidance from Friday Sermon</a:t>
            </a:r>
          </a:p>
        </p:txBody>
      </p:sp>
      <p:sp>
        <p:nvSpPr>
          <p:cNvPr id="7" name="Rectangle 6"/>
          <p:cNvSpPr/>
          <p:nvPr/>
        </p:nvSpPr>
        <p:spPr>
          <a:xfrm>
            <a:off x="100586" y="1244146"/>
            <a:ext cx="8906333" cy="4524315"/>
          </a:xfrm>
          <a:prstGeom prst="rect">
            <a:avLst/>
          </a:prstGeom>
        </p:spPr>
        <p:txBody>
          <a:bodyPr wrap="square">
            <a:spAutoFit/>
          </a:bodyPr>
          <a:lstStyle/>
          <a:p>
            <a:r>
              <a:rPr lang="en-US" altLang="ja-JP" dirty="0"/>
              <a:t>	The Promised Messiah </a:t>
            </a:r>
            <a:r>
              <a:rPr lang="en-US" altLang="ja-JP" sz="1600" dirty="0"/>
              <a:t>(peace be on him)</a:t>
            </a:r>
            <a:r>
              <a:rPr lang="en-US" altLang="ja-JP" dirty="0"/>
              <a:t> also took pledge to keep away from fornication. He said do not go near fornication. That is, stay away from such functions which could even trigger the thought of it and do not adopt the ways which have risk factors as regards these sins. </a:t>
            </a:r>
            <a:r>
              <a:rPr lang="en-US" altLang="ja-JP"/>
              <a:t>These days, </a:t>
            </a:r>
            <a:r>
              <a:rPr lang="en-US" altLang="ja-JP" dirty="0"/>
              <a:t>lewd films are shown on television and the Internet or can be accessed on it. This is fornication of the eyes and thoughts and also a source of getting embroiled in bad practices</a:t>
            </a:r>
            <a:r>
              <a:rPr lang="is-IS" altLang="ja-JP" dirty="0"/>
              <a:t>...</a:t>
            </a:r>
            <a:endParaRPr lang="en-US" altLang="ja-JP" dirty="0"/>
          </a:p>
          <a:p>
            <a:r>
              <a:rPr lang="en-US" altLang="ja-JP" dirty="0"/>
              <a:t>	Another pledge sought by the Promised Messiah </a:t>
            </a:r>
            <a:r>
              <a:rPr lang="en-US" altLang="ja-JP" sz="1600" dirty="0"/>
              <a:t>(peace be on him)</a:t>
            </a:r>
            <a:r>
              <a:rPr lang="en-US" altLang="ja-JP" dirty="0"/>
              <a:t> is to stay away from trespasses of the eye. The Holy Qur’an commands </a:t>
            </a:r>
            <a:r>
              <a:rPr lang="en-US" altLang="ja-JP" dirty="0" err="1"/>
              <a:t>Ghadd</a:t>
            </a:r>
            <a:r>
              <a:rPr lang="en-US" altLang="ja-JP" dirty="0"/>
              <a:t> al-</a:t>
            </a:r>
            <a:r>
              <a:rPr lang="en-US" altLang="ja-JP" dirty="0" err="1"/>
              <a:t>Basar</a:t>
            </a:r>
            <a:r>
              <a:rPr lang="en-US" altLang="ja-JP" dirty="0"/>
              <a:t> (lowering the gaze) and the Holy Prophet </a:t>
            </a:r>
            <a:r>
              <a:rPr lang="en-US" altLang="ja-JP" sz="1600" dirty="0"/>
              <a:t>(peace and blessings of Allah be on him) </a:t>
            </a:r>
            <a:r>
              <a:rPr lang="en-US" altLang="ja-JP" dirty="0"/>
              <a:t>said that Fire is forbidden to that eye which restrains from looking at what God has forbidden. The Promised Messiah </a:t>
            </a:r>
            <a:r>
              <a:rPr lang="en-US" altLang="ja-JP" sz="1600" dirty="0"/>
              <a:t>(peace be on him)</a:t>
            </a:r>
            <a:r>
              <a:rPr lang="en-US" altLang="ja-JP" dirty="0"/>
              <a:t> said: We have been positively commanded not to look at women outside the prohibited degrees (not a close relative) and their beauty. He said unrestrained looks end up in stumbling at times. God has sent this excellent teaching because God wills our eyes, hearts and intentions to remain pure. Islam has enjoined these boundaries on both men and women. Just as women are commanded to observe Purdah, men are commanded to observe </a:t>
            </a:r>
            <a:r>
              <a:rPr lang="en-US" altLang="ja-JP" dirty="0" err="1"/>
              <a:t>Ghadd</a:t>
            </a:r>
            <a:r>
              <a:rPr lang="en-US" altLang="ja-JP" dirty="0"/>
              <a:t> al-</a:t>
            </a:r>
            <a:r>
              <a:rPr lang="en-US" altLang="ja-JP" dirty="0" err="1"/>
              <a:t>Basar</a:t>
            </a:r>
            <a:r>
              <a:rPr lang="en-US" altLang="ja-JP" dirty="0"/>
              <a:t>. We should reflect as to how much we practice this!</a:t>
            </a:r>
            <a:endParaRPr lang="ja-JP" altLang="en-US" dirty="0"/>
          </a:p>
        </p:txBody>
      </p:sp>
    </p:spTree>
    <p:extLst>
      <p:ext uri="{BB962C8B-B14F-4D97-AF65-F5344CB8AC3E}">
        <p14:creationId xmlns:p14="http://schemas.microsoft.com/office/powerpoint/2010/main" val="294207541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6"/>
          <p:cNvSpPr txBox="1"/>
          <p:nvPr/>
        </p:nvSpPr>
        <p:spPr>
          <a:xfrm>
            <a:off x="5313643" y="402715"/>
            <a:ext cx="1947769" cy="584776"/>
          </a:xfrm>
          <a:prstGeom prst="rect">
            <a:avLst/>
          </a:prstGeom>
          <a:noFill/>
        </p:spPr>
        <p:txBody>
          <a:bodyPr wrap="non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3200" b="1" dirty="0">
                <a:solidFill>
                  <a:schemeClr val="bg1"/>
                </a:solidFill>
              </a:rPr>
              <a:t>Scenario 2</a:t>
            </a:r>
          </a:p>
        </p:txBody>
      </p:sp>
      <p:sp>
        <p:nvSpPr>
          <p:cNvPr id="7" name="Content Placeholder 6"/>
          <p:cNvSpPr>
            <a:spLocks noGrp="1"/>
          </p:cNvSpPr>
          <p:nvPr>
            <p:ph idx="1"/>
          </p:nvPr>
        </p:nvSpPr>
        <p:spPr>
          <a:xfrm>
            <a:off x="457200" y="1245887"/>
            <a:ext cx="8471173" cy="1874160"/>
          </a:xfrm>
        </p:spPr>
        <p:txBody>
          <a:bodyPr>
            <a:normAutofit fontScale="70000" lnSpcReduction="20000"/>
          </a:bodyPr>
          <a:lstStyle/>
          <a:p>
            <a:pPr marL="0" indent="0">
              <a:buNone/>
            </a:pPr>
            <a:r>
              <a:rPr kumimoji="1" lang="en-US" altLang="ja-JP" dirty="0"/>
              <a:t>A Nasir sits down with his family on New Year’s Eve to come up with New Year’s resolution. Every family member came up with a suggestion. His teenage son suggested that they all start offering Tahajjud regularly. In the last Khuddam meeting they were encouraged to do so because the Promised Messiah</a:t>
            </a:r>
            <a:r>
              <a:rPr lang="en-US" altLang="ja-JP" sz="2300" dirty="0"/>
              <a:t> (peace be on him) </a:t>
            </a:r>
            <a:r>
              <a:rPr kumimoji="1" lang="en-US" altLang="ja-JP" dirty="0"/>
              <a:t>wanted Jama’at members to offer Tahajjud.</a:t>
            </a:r>
            <a:endParaRPr kumimoji="1" lang="ja-JP" altLang="en-US" dirty="0"/>
          </a:p>
        </p:txBody>
      </p:sp>
      <p:pic>
        <p:nvPicPr>
          <p:cNvPr id="2" name="Picture 1" descr="Ny Tahajud.jpg.pdf"/>
          <p:cNvPicPr>
            <a:picLocks noChangeAspect="1"/>
          </p:cNvPicPr>
          <p:nvPr/>
        </p:nvPicPr>
        <p:blipFill rotWithShape="1">
          <a:blip r:embed="rId3">
            <a:extLst>
              <a:ext uri="{28A0092B-C50C-407E-A947-70E740481C1C}">
                <a14:useLocalDpi xmlns:a14="http://schemas.microsoft.com/office/drawing/2010/main" val="0"/>
              </a:ext>
            </a:extLst>
          </a:blip>
          <a:srcRect l="5633" r="6703"/>
          <a:stretch/>
        </p:blipFill>
        <p:spPr>
          <a:xfrm rot="5400000">
            <a:off x="3031403" y="1992238"/>
            <a:ext cx="3416481" cy="5043536"/>
          </a:xfrm>
          <a:prstGeom prst="rect">
            <a:avLst/>
          </a:prstGeom>
        </p:spPr>
      </p:pic>
    </p:spTree>
    <p:extLst>
      <p:ext uri="{BB962C8B-B14F-4D97-AF65-F5344CB8AC3E}">
        <p14:creationId xmlns:p14="http://schemas.microsoft.com/office/powerpoint/2010/main" val="317864663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6"/>
          <p:cNvSpPr txBox="1"/>
          <p:nvPr/>
        </p:nvSpPr>
        <p:spPr>
          <a:xfrm>
            <a:off x="3984755" y="442482"/>
            <a:ext cx="4526752" cy="584775"/>
          </a:xfrm>
          <a:prstGeom prst="rect">
            <a:avLst/>
          </a:prstGeom>
          <a:noFill/>
        </p:spPr>
        <p:txBody>
          <a:bodyPr wrap="non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3200" b="1" dirty="0">
                <a:solidFill>
                  <a:schemeClr val="bg1"/>
                </a:solidFill>
              </a:rPr>
              <a:t>How would you respond?</a:t>
            </a:r>
          </a:p>
        </p:txBody>
      </p:sp>
      <p:sp>
        <p:nvSpPr>
          <p:cNvPr id="7" name="Content Placeholder 6"/>
          <p:cNvSpPr>
            <a:spLocks noGrp="1"/>
          </p:cNvSpPr>
          <p:nvPr>
            <p:ph idx="1"/>
          </p:nvPr>
        </p:nvSpPr>
        <p:spPr/>
        <p:txBody>
          <a:bodyPr>
            <a:normAutofit/>
          </a:bodyPr>
          <a:lstStyle/>
          <a:p>
            <a:r>
              <a:rPr kumimoji="1" lang="en-US" altLang="ja-JP" dirty="0"/>
              <a:t>It is a good idea son, but you need to be regular in daily Prayers before worrying about Tahajjud.</a:t>
            </a:r>
          </a:p>
          <a:p>
            <a:r>
              <a:rPr kumimoji="1" lang="en-US" altLang="ja-JP" dirty="0"/>
              <a:t>It is a good idea son, we will all make it a New Year’s resolution.</a:t>
            </a:r>
          </a:p>
          <a:p>
            <a:r>
              <a:rPr kumimoji="1" lang="en-US" altLang="ja-JP" dirty="0"/>
              <a:t>Son, I work hard all day and it is hard to wake up early in the morning.</a:t>
            </a:r>
          </a:p>
          <a:p>
            <a:r>
              <a:rPr kumimoji="1" lang="en-US" altLang="ja-JP" dirty="0"/>
              <a:t>Any other response.</a:t>
            </a:r>
            <a:endParaRPr kumimoji="1" lang="ja-JP" altLang="en-US" dirty="0"/>
          </a:p>
        </p:txBody>
      </p:sp>
    </p:spTree>
    <p:extLst>
      <p:ext uri="{BB962C8B-B14F-4D97-AF65-F5344CB8AC3E}">
        <p14:creationId xmlns:p14="http://schemas.microsoft.com/office/powerpoint/2010/main" val="76966006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6"/>
          <p:cNvSpPr txBox="1"/>
          <p:nvPr/>
        </p:nvSpPr>
        <p:spPr>
          <a:xfrm>
            <a:off x="3350918" y="432935"/>
            <a:ext cx="6057620" cy="553998"/>
          </a:xfrm>
          <a:prstGeom prst="rect">
            <a:avLst/>
          </a:prstGeom>
          <a:noFill/>
        </p:spPr>
        <p:txBody>
          <a:bodyPr wrap="non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2900" b="1" dirty="0">
                <a:solidFill>
                  <a:schemeClr val="bg1"/>
                </a:solidFill>
              </a:rPr>
              <a:t>How would your response change if?</a:t>
            </a:r>
          </a:p>
        </p:txBody>
      </p:sp>
      <p:sp>
        <p:nvSpPr>
          <p:cNvPr id="3" name="Content Placeholder 2"/>
          <p:cNvSpPr>
            <a:spLocks noGrp="1"/>
          </p:cNvSpPr>
          <p:nvPr>
            <p:ph idx="1"/>
          </p:nvPr>
        </p:nvSpPr>
        <p:spPr/>
        <p:txBody>
          <a:bodyPr/>
          <a:lstStyle/>
          <a:p>
            <a:pPr marL="0" indent="0">
              <a:buNone/>
            </a:pPr>
            <a:r>
              <a:rPr kumimoji="1" lang="en-US" altLang="ja-JP" dirty="0"/>
              <a:t>(Consider each separately.)</a:t>
            </a:r>
          </a:p>
          <a:p>
            <a:pPr marL="0" indent="0">
              <a:buNone/>
            </a:pPr>
            <a:endParaRPr kumimoji="1" lang="en-US" altLang="ja-JP" sz="1400" dirty="0"/>
          </a:p>
          <a:p>
            <a:pPr marL="0" indent="0">
              <a:buNone/>
            </a:pPr>
            <a:r>
              <a:rPr kumimoji="1" lang="en-US" altLang="ja-JP" dirty="0"/>
              <a:t>… You have already been offering Tahajjud 	regularly.</a:t>
            </a:r>
          </a:p>
          <a:p>
            <a:pPr marL="0" indent="0">
              <a:buNone/>
            </a:pPr>
            <a:r>
              <a:rPr kumimoji="1" lang="en-US" altLang="ja-JP" dirty="0"/>
              <a:t>… You are not regular in your five daily Prayers.</a:t>
            </a:r>
          </a:p>
          <a:p>
            <a:pPr marL="0" indent="0">
              <a:buNone/>
            </a:pPr>
            <a:r>
              <a:rPr kumimoji="1" lang="en-US" altLang="ja-JP" dirty="0"/>
              <a:t>… You are not a morning person and find it hard 	to wake up early.</a:t>
            </a:r>
          </a:p>
          <a:p>
            <a:pPr marL="0" indent="0">
              <a:buNone/>
            </a:pPr>
            <a:r>
              <a:rPr kumimoji="1" lang="en-US" altLang="ja-JP" dirty="0"/>
              <a:t>… Your parents were regular in offering Tahajjud.</a:t>
            </a:r>
          </a:p>
        </p:txBody>
      </p:sp>
    </p:spTree>
    <p:extLst>
      <p:ext uri="{BB962C8B-B14F-4D97-AF65-F5344CB8AC3E}">
        <p14:creationId xmlns:p14="http://schemas.microsoft.com/office/powerpoint/2010/main" val="21285730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6"/>
          <p:cNvSpPr txBox="1"/>
          <p:nvPr/>
        </p:nvSpPr>
        <p:spPr>
          <a:xfrm>
            <a:off x="3460232" y="402715"/>
            <a:ext cx="5270193" cy="584776"/>
          </a:xfrm>
          <a:prstGeom prst="rect">
            <a:avLst/>
          </a:prstGeom>
          <a:noFill/>
        </p:spPr>
        <p:txBody>
          <a:bodyPr wrap="non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3200" b="1" dirty="0">
                <a:solidFill>
                  <a:schemeClr val="bg1"/>
                </a:solidFill>
              </a:rPr>
              <a:t>Guidance from Friday Sermon</a:t>
            </a:r>
          </a:p>
        </p:txBody>
      </p:sp>
      <p:sp>
        <p:nvSpPr>
          <p:cNvPr id="7" name="Rectangle 6"/>
          <p:cNvSpPr/>
          <p:nvPr/>
        </p:nvSpPr>
        <p:spPr>
          <a:xfrm>
            <a:off x="0" y="3278309"/>
            <a:ext cx="9144000" cy="2862322"/>
          </a:xfrm>
          <a:prstGeom prst="rect">
            <a:avLst/>
          </a:prstGeom>
        </p:spPr>
        <p:txBody>
          <a:bodyPr wrap="square">
            <a:spAutoFit/>
          </a:bodyPr>
          <a:lstStyle/>
          <a:p>
            <a:r>
              <a:rPr lang="en-US" altLang="ja-JP" sz="2000" dirty="0"/>
              <a:t>	</a:t>
            </a:r>
          </a:p>
          <a:p>
            <a:r>
              <a:rPr lang="en-US" altLang="ja-JP" sz="2000" dirty="0"/>
              <a:t>	We need to self-reflect how much we fulfilled our pledges last year and if there were any deficiencies how can we make good this year. The Promised Messiah </a:t>
            </a:r>
            <a:r>
              <a:rPr lang="en-US" altLang="ja-JP" sz="1600" dirty="0"/>
              <a:t>(peace be on him)</a:t>
            </a:r>
            <a:r>
              <a:rPr lang="en-US" altLang="ja-JP" sz="2000" dirty="0"/>
              <a:t> said: “Only that person joins our Jama’at who makes our teaching his modus operandi and puts it in practice according to his strength and endeavor.”</a:t>
            </a:r>
          </a:p>
          <a:p>
            <a:endParaRPr lang="en-US" altLang="ja-JP" sz="2000" dirty="0"/>
          </a:p>
          <a:p>
            <a:r>
              <a:rPr lang="en-US" altLang="ja-JP" sz="2000" dirty="0"/>
              <a:t>May God overlook our weaknesses of last year and enable us this year to make utmost efforts to mold our lives according to the expectations of the Promised Messiah </a:t>
            </a:r>
            <a:r>
              <a:rPr lang="en-US" altLang="ja-JP" sz="1600" dirty="0"/>
              <a:t>(peace be on him)</a:t>
            </a:r>
            <a:r>
              <a:rPr lang="en-US" altLang="ja-JP" sz="2000" dirty="0"/>
              <a:t>.</a:t>
            </a:r>
            <a:endParaRPr lang="ja-JP" altLang="en-US" sz="2000" dirty="0"/>
          </a:p>
        </p:txBody>
      </p:sp>
      <p:sp>
        <p:nvSpPr>
          <p:cNvPr id="2" name="Rectangle 1"/>
          <p:cNvSpPr/>
          <p:nvPr/>
        </p:nvSpPr>
        <p:spPr>
          <a:xfrm>
            <a:off x="94580" y="1292343"/>
            <a:ext cx="9049419" cy="2246769"/>
          </a:xfrm>
          <a:prstGeom prst="rect">
            <a:avLst/>
          </a:prstGeom>
        </p:spPr>
        <p:txBody>
          <a:bodyPr wrap="square">
            <a:spAutoFit/>
          </a:bodyPr>
          <a:lstStyle/>
          <a:p>
            <a:r>
              <a:rPr lang="en-US" altLang="ja-JP" sz="2000" dirty="0"/>
              <a:t>	Pledge is also taken from us to organize offering Tahajjud Salat. Tahajjud should be organized because it was the way of the earlier righteous ones and it is a source of gaining closeness to God. This practice keeps one away from sin and removes bad habits and also keeps one away from physical ailments. The Promised Messiah (peace be on him) said our Jama’at should offer Tahajjud. Our Jama’at should be regular in Tahajjud. If not much they should offer two units of Prayer. </a:t>
            </a:r>
            <a:r>
              <a:rPr lang="en-US" altLang="ja-JP" sz="2000"/>
              <a:t>Attention needs </a:t>
            </a:r>
            <a:r>
              <a:rPr lang="en-US" altLang="ja-JP" sz="2000" dirty="0"/>
              <a:t>to be given to this matter!</a:t>
            </a:r>
            <a:endParaRPr lang="ja-JP" altLang="en-US" sz="2000" dirty="0"/>
          </a:p>
        </p:txBody>
      </p:sp>
    </p:spTree>
    <p:extLst>
      <p:ext uri="{BB962C8B-B14F-4D97-AF65-F5344CB8AC3E}">
        <p14:creationId xmlns:p14="http://schemas.microsoft.com/office/powerpoint/2010/main" val="224193564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6"/>
          <p:cNvSpPr txBox="1"/>
          <p:nvPr/>
        </p:nvSpPr>
        <p:spPr>
          <a:xfrm>
            <a:off x="3584433" y="406009"/>
            <a:ext cx="5233599" cy="523220"/>
          </a:xfrm>
          <a:prstGeom prst="rect">
            <a:avLst/>
          </a:prstGeom>
          <a:noFill/>
        </p:spPr>
        <p:txBody>
          <a:bodyPr wrap="non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2800" b="1" dirty="0">
                <a:solidFill>
                  <a:schemeClr val="bg1"/>
                </a:solidFill>
              </a:rPr>
              <a:t>What to discuss with your family?</a:t>
            </a:r>
          </a:p>
        </p:txBody>
      </p:sp>
      <p:sp>
        <p:nvSpPr>
          <p:cNvPr id="7" name="TextBox 6"/>
          <p:cNvSpPr txBox="1">
            <a:spLocks noChangeArrowheads="1"/>
          </p:cNvSpPr>
          <p:nvPr/>
        </p:nvSpPr>
        <p:spPr bwMode="auto">
          <a:xfrm>
            <a:off x="621475" y="5158925"/>
            <a:ext cx="7727950" cy="1015663"/>
          </a:xfrm>
          <a:prstGeom prst="rect">
            <a:avLst/>
          </a:prstGeom>
          <a:noFill/>
          <a:ln w="9525">
            <a:noFill/>
            <a:miter lim="800000"/>
            <a:headEnd/>
            <a:tailEnd/>
          </a:ln>
        </p:spPr>
        <p:txBody>
          <a:bodyPr>
            <a:spAutoFit/>
          </a:bodyPr>
          <a:lstStyle/>
          <a:p>
            <a:r>
              <a:rPr lang="en-US" sz="2000" b="1" dirty="0">
                <a:solidFill>
                  <a:srgbClr val="FF0000"/>
                </a:solidFill>
                <a:latin typeface="Calibri" pitchFamily="34" charset="0"/>
              </a:rPr>
              <a:t>Tips to engage youth in conversation: </a:t>
            </a:r>
            <a:r>
              <a:rPr lang="en-US" sz="2000" b="1" dirty="0">
                <a:latin typeface="Calibri" pitchFamily="34" charset="0"/>
              </a:rPr>
              <a:t>(1) Give them more talking time, and (2) use examples from Huzoor’s </a:t>
            </a:r>
            <a:r>
              <a:rPr lang="en-US" sz="1600" b="1" dirty="0">
                <a:latin typeface="Calibri" pitchFamily="34" charset="0"/>
              </a:rPr>
              <a:t>(may Allah be his helper) </a:t>
            </a:r>
            <a:r>
              <a:rPr lang="en-US" sz="2000" b="1" dirty="0">
                <a:latin typeface="Calibri" pitchFamily="34" charset="0"/>
              </a:rPr>
              <a:t>sermon to make a point.</a:t>
            </a:r>
          </a:p>
        </p:txBody>
      </p:sp>
      <p:sp>
        <p:nvSpPr>
          <p:cNvPr id="3" name="Content Placeholder 2"/>
          <p:cNvSpPr>
            <a:spLocks noGrp="1"/>
          </p:cNvSpPr>
          <p:nvPr>
            <p:ph idx="1"/>
          </p:nvPr>
        </p:nvSpPr>
        <p:spPr>
          <a:xfrm>
            <a:off x="457200" y="1600200"/>
            <a:ext cx="8229600" cy="3160643"/>
          </a:xfrm>
        </p:spPr>
        <p:txBody>
          <a:bodyPr/>
          <a:lstStyle/>
          <a:p>
            <a:r>
              <a:rPr kumimoji="1" lang="en-US" altLang="ja-JP" dirty="0"/>
              <a:t>Reflect in which ways the family is better than last year.</a:t>
            </a:r>
          </a:p>
          <a:p>
            <a:r>
              <a:rPr kumimoji="1" lang="en-US" altLang="ja-JP" dirty="0"/>
              <a:t>Reflect on ways to improve as </a:t>
            </a:r>
            <a:r>
              <a:rPr kumimoji="1" lang="en-US" altLang="ja-JP"/>
              <a:t>a family.</a:t>
            </a:r>
            <a:endParaRPr kumimoji="1" lang="en-US" altLang="ja-JP" dirty="0"/>
          </a:p>
          <a:p>
            <a:r>
              <a:rPr kumimoji="1" lang="en-US" altLang="ja-JP" dirty="0"/>
              <a:t>Go over the conditions of Bai’at with them.</a:t>
            </a:r>
          </a:p>
          <a:p>
            <a:endParaRPr kumimoji="1" lang="ja-JP" altLang="en-US" dirty="0"/>
          </a:p>
        </p:txBody>
      </p:sp>
    </p:spTree>
    <p:extLst>
      <p:ext uri="{BB962C8B-B14F-4D97-AF65-F5344CB8AC3E}">
        <p14:creationId xmlns:p14="http://schemas.microsoft.com/office/powerpoint/2010/main" val="349669294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p:cNvSpPr txBox="1"/>
          <p:nvPr/>
        </p:nvSpPr>
        <p:spPr>
          <a:xfrm>
            <a:off x="5178460" y="374379"/>
            <a:ext cx="1931747" cy="646331"/>
          </a:xfrm>
          <a:prstGeom prst="rect">
            <a:avLst/>
          </a:prstGeom>
          <a:noFill/>
        </p:spPr>
        <p:txBody>
          <a:bodyPr wrap="none" rtlCol="0">
            <a:spAutoFit/>
          </a:bodyPr>
          <a:lstStyle/>
          <a:p>
            <a:r>
              <a:rPr lang="en-US" sz="3600" b="1" dirty="0">
                <a:solidFill>
                  <a:schemeClr val="bg1"/>
                </a:solidFill>
              </a:rPr>
              <a:t>To-do list</a:t>
            </a:r>
          </a:p>
        </p:txBody>
      </p:sp>
      <p:sp>
        <p:nvSpPr>
          <p:cNvPr id="4" name="Content Placeholder 3"/>
          <p:cNvSpPr>
            <a:spLocks noGrp="1"/>
          </p:cNvSpPr>
          <p:nvPr>
            <p:ph idx="1"/>
          </p:nvPr>
        </p:nvSpPr>
        <p:spPr/>
        <p:txBody>
          <a:bodyPr/>
          <a:lstStyle/>
          <a:p>
            <a:r>
              <a:rPr kumimoji="1" lang="en-US" altLang="ja-JP" dirty="0"/>
              <a:t>Write a letter to Huzoor </a:t>
            </a:r>
            <a:r>
              <a:rPr kumimoji="1" lang="en-US" altLang="ja-JP" sz="2000" dirty="0"/>
              <a:t>(may Allah be his helper)</a:t>
            </a:r>
            <a:r>
              <a:rPr kumimoji="1" lang="en-US" altLang="ja-JP" dirty="0"/>
              <a:t> wishing him a Happy New Year and request prayers for you and your family.</a:t>
            </a:r>
          </a:p>
          <a:p>
            <a:r>
              <a:rPr kumimoji="1" lang="en-US" altLang="ja-JP" dirty="0"/>
              <a:t>Make a pledge and strive to offer Tahajjud on a regular basis.</a:t>
            </a:r>
          </a:p>
          <a:p>
            <a:r>
              <a:rPr kumimoji="1" lang="en-US" altLang="ja-JP" dirty="0"/>
              <a:t>Plan to exercise on a regular basis during the New Year.</a:t>
            </a:r>
            <a:endParaRPr kumimoji="1" lang="ja-JP" altLang="en-US" dirty="0"/>
          </a:p>
        </p:txBody>
      </p:sp>
    </p:spTree>
    <p:extLst>
      <p:ext uri="{BB962C8B-B14F-4D97-AF65-F5344CB8AC3E}">
        <p14:creationId xmlns:p14="http://schemas.microsoft.com/office/powerpoint/2010/main" val="339678785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p:cNvSpPr>
            <a:spLocks noGrp="1"/>
          </p:cNvSpPr>
          <p:nvPr>
            <p:ph type="title"/>
          </p:nvPr>
        </p:nvSpPr>
        <p:spPr>
          <a:xfrm>
            <a:off x="4767230" y="394843"/>
            <a:ext cx="2608930" cy="606642"/>
          </a:xfrm>
        </p:spPr>
        <p:txBody>
          <a:bodyPr>
            <a:noAutofit/>
          </a:bodyPr>
          <a:lstStyle/>
          <a:p>
            <a:r>
              <a:rPr lang="en-US" sz="3200" b="1" dirty="0">
                <a:solidFill>
                  <a:schemeClr val="bg1"/>
                </a:solidFill>
                <a:latin typeface="+mn-lt"/>
              </a:rPr>
              <a:t>AGENDA</a:t>
            </a:r>
          </a:p>
        </p:txBody>
      </p:sp>
      <p:sp>
        <p:nvSpPr>
          <p:cNvPr id="6" name="Content Placeholder 2"/>
          <p:cNvSpPr txBox="1">
            <a:spLocks/>
          </p:cNvSpPr>
          <p:nvPr/>
        </p:nvSpPr>
        <p:spPr>
          <a:xfrm>
            <a:off x="527193" y="1649088"/>
            <a:ext cx="8480074" cy="4351338"/>
          </a:xfrm>
          <a:prstGeom prst="rect">
            <a:avLst/>
          </a:prstGeom>
        </p:spPr>
        <p:txBody>
          <a:bodyPr vert="horz" lIns="91440" tIns="45720" rIns="91440" bIns="45720" rtlCol="0">
            <a:normAutofit fontScale="92500" lnSpcReduction="20000"/>
          </a:bodyPr>
          <a:lstStyle>
            <a:lvl1pPr marL="342900" indent="-342900" algn="l" defTabSz="457200" rtl="0" eaLnBrk="1" latinLnBrk="0" hangingPunct="1">
              <a:spcBef>
                <a:spcPct val="20000"/>
              </a:spcBef>
              <a:buFont typeface="Arial"/>
              <a:buChar char="•"/>
              <a:defRPr kumimoji="1"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kumimoji="1"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kumimoji="1"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9pPr>
          </a:lstStyle>
          <a:p>
            <a:r>
              <a:rPr lang="en-US" dirty="0"/>
              <a:t>Recitation of the Holy Qur’an (Verse 2:287)		</a:t>
            </a:r>
          </a:p>
          <a:p>
            <a:r>
              <a:rPr lang="en-US" dirty="0"/>
              <a:t>Pledge</a:t>
            </a:r>
          </a:p>
          <a:p>
            <a:r>
              <a:rPr lang="en-US" altLang="ja-JP" dirty="0"/>
              <a:t>Did you know?</a:t>
            </a:r>
            <a:endParaRPr lang="en-US" dirty="0"/>
          </a:p>
          <a:p>
            <a:r>
              <a:rPr lang="en-US" dirty="0"/>
              <a:t>Sermon of the month: New Year Resolutions for Ahmadis (January 2, 2015)</a:t>
            </a:r>
          </a:p>
          <a:p>
            <a:r>
              <a:rPr lang="en-US" dirty="0"/>
              <a:t>Health Tip</a:t>
            </a:r>
          </a:p>
          <a:p>
            <a:r>
              <a:rPr lang="en-US" dirty="0"/>
              <a:t>Reminders/announcements			</a:t>
            </a:r>
          </a:p>
          <a:p>
            <a:r>
              <a:rPr lang="en-US" dirty="0" err="1"/>
              <a:t>Du’a</a:t>
            </a:r>
            <a:endParaRPr lang="en-US" dirty="0"/>
          </a:p>
          <a:p>
            <a:pPr marL="0" indent="0">
              <a:buFont typeface="Arial"/>
              <a:buNone/>
            </a:pPr>
            <a:r>
              <a:rPr lang="en-US" dirty="0"/>
              <a:t>								</a:t>
            </a:r>
          </a:p>
        </p:txBody>
      </p:sp>
    </p:spTree>
    <p:extLst>
      <p:ext uri="{BB962C8B-B14F-4D97-AF65-F5344CB8AC3E}">
        <p14:creationId xmlns:p14="http://schemas.microsoft.com/office/powerpoint/2010/main" val="68588861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p:cNvSpPr txBox="1"/>
          <p:nvPr/>
        </p:nvSpPr>
        <p:spPr>
          <a:xfrm>
            <a:off x="5305461" y="374379"/>
            <a:ext cx="1933543" cy="584775"/>
          </a:xfrm>
          <a:prstGeom prst="rect">
            <a:avLst/>
          </a:prstGeom>
          <a:noFill/>
        </p:spPr>
        <p:txBody>
          <a:bodyPr wrap="none" rtlCol="0">
            <a:spAutoFit/>
          </a:bodyPr>
          <a:lstStyle/>
          <a:p>
            <a:r>
              <a:rPr lang="en-US" sz="3200" b="1" dirty="0">
                <a:solidFill>
                  <a:schemeClr val="bg1"/>
                </a:solidFill>
              </a:rPr>
              <a:t>Health Tip</a:t>
            </a:r>
          </a:p>
        </p:txBody>
      </p:sp>
      <p:sp>
        <p:nvSpPr>
          <p:cNvPr id="12" name="TextBox 11"/>
          <p:cNvSpPr txBox="1"/>
          <p:nvPr/>
        </p:nvSpPr>
        <p:spPr>
          <a:xfrm>
            <a:off x="4891050" y="2552691"/>
            <a:ext cx="184666" cy="369332"/>
          </a:xfrm>
          <a:prstGeom prst="rect">
            <a:avLst/>
          </a:prstGeom>
          <a:noFill/>
        </p:spPr>
        <p:txBody>
          <a:bodyPr wrap="none" rtlCol="0">
            <a:spAutoFit/>
          </a:bodyPr>
          <a:lstStyle/>
          <a:p>
            <a:endParaRPr kumimoji="1" lang="ja-JP" altLang="en-US" dirty="0"/>
          </a:p>
        </p:txBody>
      </p:sp>
      <p:pic>
        <p:nvPicPr>
          <p:cNvPr id="13" name="Image" descr="Image"/>
          <p:cNvPicPr>
            <a:picLocks/>
          </p:cNvPicPr>
          <p:nvPr/>
        </p:nvPicPr>
        <p:blipFill>
          <a:blip r:embed="rId2">
            <a:extLst/>
          </a:blip>
          <a:stretch>
            <a:fillRect/>
          </a:stretch>
        </p:blipFill>
        <p:spPr>
          <a:xfrm>
            <a:off x="0" y="1587418"/>
            <a:ext cx="9354604" cy="4586825"/>
          </a:xfrm>
          <a:prstGeom prst="rect">
            <a:avLst/>
          </a:prstGeom>
        </p:spPr>
      </p:pic>
      <p:sp>
        <p:nvSpPr>
          <p:cNvPr id="14" name="TextBox 13"/>
          <p:cNvSpPr txBox="1"/>
          <p:nvPr/>
        </p:nvSpPr>
        <p:spPr>
          <a:xfrm>
            <a:off x="2824343" y="1064198"/>
            <a:ext cx="4133413" cy="523220"/>
          </a:xfrm>
          <a:prstGeom prst="rect">
            <a:avLst/>
          </a:prstGeom>
          <a:noFill/>
        </p:spPr>
        <p:txBody>
          <a:bodyPr wrap="none" rtlCol="0">
            <a:spAutoFit/>
          </a:bodyPr>
          <a:lstStyle/>
          <a:p>
            <a:r>
              <a:rPr kumimoji="1" lang="en-US" altLang="ja-JP" sz="2800" b="1" dirty="0"/>
              <a:t>Eat smartly in the holidays</a:t>
            </a:r>
            <a:endParaRPr kumimoji="1" lang="ja-JP" altLang="en-US" sz="2800" b="1" dirty="0"/>
          </a:p>
        </p:txBody>
      </p:sp>
    </p:spTree>
    <p:extLst>
      <p:ext uri="{BB962C8B-B14F-4D97-AF65-F5344CB8AC3E}">
        <p14:creationId xmlns:p14="http://schemas.microsoft.com/office/powerpoint/2010/main" val="69040594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p:cNvSpPr txBox="1"/>
          <p:nvPr/>
        </p:nvSpPr>
        <p:spPr>
          <a:xfrm>
            <a:off x="5305461" y="374379"/>
            <a:ext cx="1933543" cy="584775"/>
          </a:xfrm>
          <a:prstGeom prst="rect">
            <a:avLst/>
          </a:prstGeom>
          <a:noFill/>
        </p:spPr>
        <p:txBody>
          <a:bodyPr wrap="none" rtlCol="0">
            <a:spAutoFit/>
          </a:bodyPr>
          <a:lstStyle/>
          <a:p>
            <a:r>
              <a:rPr lang="en-US" sz="3200" b="1" dirty="0">
                <a:solidFill>
                  <a:schemeClr val="bg1"/>
                </a:solidFill>
              </a:rPr>
              <a:t>Health Tip</a:t>
            </a:r>
          </a:p>
        </p:txBody>
      </p:sp>
      <p:sp>
        <p:nvSpPr>
          <p:cNvPr id="12" name="Harvard Nutritionist recommended to keep the following foods to a minimum to prevent many illnesses like Diabetes, Heart disease, High blood pressure and even some cancer…"/>
          <p:cNvSpPr txBox="1">
            <a:spLocks/>
          </p:cNvSpPr>
          <p:nvPr/>
        </p:nvSpPr>
        <p:spPr>
          <a:xfrm>
            <a:off x="331201" y="1477010"/>
            <a:ext cx="8671348" cy="4810407"/>
          </a:xfrm>
          <a:prstGeom prst="rect">
            <a:avLst/>
          </a:prstGeom>
        </p:spPr>
        <p:txBody>
          <a:bodyPr vert="horz" lIns="91440" tIns="45720" rIns="91440" bIns="45720" rtlCol="0">
            <a:no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254486" indent="-254486" defTabSz="390213">
              <a:spcBef>
                <a:spcPts val="1828"/>
              </a:spcBef>
              <a:defRPr sz="2280">
                <a:solidFill>
                  <a:srgbClr val="000000"/>
                </a:solidFill>
              </a:defRPr>
            </a:pPr>
            <a:r>
              <a:rPr lang="en-US" sz="1800" b="1" dirty="0">
                <a:solidFill>
                  <a:srgbClr val="0433FF"/>
                </a:solidFill>
              </a:rPr>
              <a:t>Harvard Nutritionist</a:t>
            </a:r>
            <a:r>
              <a:rPr lang="en-US" sz="1800" dirty="0">
                <a:solidFill>
                  <a:srgbClr val="000000"/>
                </a:solidFill>
              </a:rPr>
              <a:t> recommended to keep the following foods to a minimum to prevent many illnesses like diabetes, heart disease, high blood pressure and even some cancer.</a:t>
            </a:r>
          </a:p>
          <a:p>
            <a:pPr marL="254486" indent="-254486" defTabSz="390213">
              <a:spcBef>
                <a:spcPts val="1828"/>
              </a:spcBef>
              <a:defRPr sz="2280" b="1">
                <a:solidFill>
                  <a:srgbClr val="000000"/>
                </a:solidFill>
              </a:defRPr>
            </a:pPr>
            <a:r>
              <a:rPr lang="en-US" sz="1800" b="1" dirty="0">
                <a:solidFill>
                  <a:srgbClr val="0433FF"/>
                </a:solidFill>
              </a:rPr>
              <a:t>Added Sugars</a:t>
            </a:r>
            <a:r>
              <a:rPr lang="en-US" sz="1800" b="1" dirty="0">
                <a:solidFill>
                  <a:srgbClr val="000000"/>
                </a:solidFill>
              </a:rPr>
              <a:t> </a:t>
            </a:r>
            <a:r>
              <a:rPr lang="en-US" sz="1800" dirty="0">
                <a:solidFill>
                  <a:srgbClr val="000000"/>
                </a:solidFill>
              </a:rPr>
              <a:t>in food and beverages are the worst offenders (Coke, juices, corn syrup, white or brown sugar).</a:t>
            </a:r>
          </a:p>
          <a:p>
            <a:pPr marL="254486" indent="-254486" defTabSz="390213">
              <a:spcBef>
                <a:spcPts val="1828"/>
              </a:spcBef>
              <a:defRPr sz="2280" b="1">
                <a:solidFill>
                  <a:srgbClr val="000000"/>
                </a:solidFill>
              </a:defRPr>
            </a:pPr>
            <a:r>
              <a:rPr lang="en-US" sz="1800" b="1" dirty="0">
                <a:solidFill>
                  <a:srgbClr val="0433FF"/>
                </a:solidFill>
              </a:rPr>
              <a:t>Fats</a:t>
            </a:r>
            <a:r>
              <a:rPr lang="en-US" sz="1800" b="1" dirty="0">
                <a:solidFill>
                  <a:srgbClr val="000000"/>
                </a:solidFill>
              </a:rPr>
              <a:t> - eat low fat milk, cheese, yogurt.</a:t>
            </a:r>
            <a:endParaRPr lang="en-US" sz="1800" dirty="0">
              <a:solidFill>
                <a:srgbClr val="000000"/>
              </a:solidFill>
            </a:endParaRPr>
          </a:p>
          <a:p>
            <a:pPr marL="254486" indent="-254486" defTabSz="390213">
              <a:spcBef>
                <a:spcPts val="1828"/>
              </a:spcBef>
              <a:defRPr sz="2280" b="1">
                <a:solidFill>
                  <a:srgbClr val="000000"/>
                </a:solidFill>
              </a:defRPr>
            </a:pPr>
            <a:r>
              <a:rPr lang="en-US" sz="1800" b="1" dirty="0">
                <a:solidFill>
                  <a:srgbClr val="0433FF"/>
                </a:solidFill>
              </a:rPr>
              <a:t>Baked Sweets</a:t>
            </a:r>
            <a:r>
              <a:rPr lang="en-US" sz="1800" dirty="0">
                <a:solidFill>
                  <a:srgbClr val="000000"/>
                </a:solidFill>
              </a:rPr>
              <a:t> (doughnuts, cookies etc.  should be reduced to a minimum.</a:t>
            </a:r>
          </a:p>
          <a:p>
            <a:pPr marL="254486" indent="-254486" defTabSz="390213">
              <a:spcBef>
                <a:spcPts val="1828"/>
              </a:spcBef>
              <a:defRPr sz="2280" b="1">
                <a:solidFill>
                  <a:srgbClr val="000000"/>
                </a:solidFill>
              </a:defRPr>
            </a:pPr>
            <a:r>
              <a:rPr lang="en-US" sz="1800" b="1" dirty="0">
                <a:solidFill>
                  <a:srgbClr val="0433FF"/>
                </a:solidFill>
              </a:rPr>
              <a:t>White Carbohydrates</a:t>
            </a:r>
            <a:r>
              <a:rPr lang="en-US" sz="1800" dirty="0">
                <a:solidFill>
                  <a:srgbClr val="000000"/>
                </a:solidFill>
              </a:rPr>
              <a:t> such as pasta, bread be substituted with whole grain foods.</a:t>
            </a:r>
          </a:p>
          <a:p>
            <a:pPr marL="254486" indent="-254486" defTabSz="390213">
              <a:spcBef>
                <a:spcPts val="1828"/>
              </a:spcBef>
              <a:defRPr sz="2280" b="1">
                <a:solidFill>
                  <a:srgbClr val="000000"/>
                </a:solidFill>
              </a:defRPr>
            </a:pPr>
            <a:r>
              <a:rPr lang="en-US" sz="1800" b="1" dirty="0">
                <a:solidFill>
                  <a:srgbClr val="0433FF"/>
                </a:solidFill>
              </a:rPr>
              <a:t>Processed Meats</a:t>
            </a:r>
            <a:r>
              <a:rPr lang="en-US" sz="1800" dirty="0">
                <a:solidFill>
                  <a:srgbClr val="000000"/>
                </a:solidFill>
              </a:rPr>
              <a:t> - choose fish, chicken instead of high fat, processed meats and in moderation.</a:t>
            </a:r>
          </a:p>
          <a:p>
            <a:pPr marL="254486" indent="-254486" defTabSz="390213">
              <a:spcBef>
                <a:spcPts val="1828"/>
              </a:spcBef>
              <a:defRPr sz="2280" b="1">
                <a:solidFill>
                  <a:srgbClr val="000000"/>
                </a:solidFill>
              </a:defRPr>
            </a:pPr>
            <a:r>
              <a:rPr lang="en-US" sz="1800" b="1" dirty="0">
                <a:solidFill>
                  <a:srgbClr val="0433FF"/>
                </a:solidFill>
              </a:rPr>
              <a:t>Salt Restriction</a:t>
            </a:r>
            <a:r>
              <a:rPr lang="en-US" sz="1800" dirty="0">
                <a:solidFill>
                  <a:srgbClr val="000000"/>
                </a:solidFill>
              </a:rPr>
              <a:t> to 1500 -2300 milligrams a day.</a:t>
            </a:r>
          </a:p>
        </p:txBody>
      </p:sp>
      <p:sp>
        <p:nvSpPr>
          <p:cNvPr id="13" name="TextBox 12"/>
          <p:cNvSpPr txBox="1"/>
          <p:nvPr/>
        </p:nvSpPr>
        <p:spPr>
          <a:xfrm>
            <a:off x="2824343" y="1064198"/>
            <a:ext cx="4133413" cy="523220"/>
          </a:xfrm>
          <a:prstGeom prst="rect">
            <a:avLst/>
          </a:prstGeom>
          <a:noFill/>
        </p:spPr>
        <p:txBody>
          <a:bodyPr wrap="none" rtlCol="0">
            <a:spAutoFit/>
          </a:bodyPr>
          <a:lstStyle/>
          <a:p>
            <a:r>
              <a:rPr kumimoji="1" lang="en-US" altLang="ja-JP" sz="2800" b="1" dirty="0"/>
              <a:t>Eat smartly in the holidays</a:t>
            </a:r>
            <a:endParaRPr kumimoji="1" lang="ja-JP" altLang="en-US" sz="2800" b="1" dirty="0"/>
          </a:p>
        </p:txBody>
      </p:sp>
    </p:spTree>
    <p:extLst>
      <p:ext uri="{BB962C8B-B14F-4D97-AF65-F5344CB8AC3E}">
        <p14:creationId xmlns:p14="http://schemas.microsoft.com/office/powerpoint/2010/main" val="106924874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28650" y="1370013"/>
            <a:ext cx="7886700" cy="4351337"/>
          </a:xfrm>
        </p:spPr>
        <p:txBody>
          <a:bodyPr rtlCol="0">
            <a:normAutofit lnSpcReduction="10000"/>
          </a:bodyPr>
          <a:lstStyle/>
          <a:p>
            <a:pPr marL="0" indent="0" algn="ctr" eaLnBrk="1" fontAlgn="auto" hangingPunct="1">
              <a:spcAft>
                <a:spcPts val="0"/>
              </a:spcAft>
              <a:buFont typeface="Arial" panose="020B0604020202020204" pitchFamily="34" charset="0"/>
              <a:buNone/>
              <a:defRPr/>
            </a:pPr>
            <a:r>
              <a:rPr lang="en-US" sz="3600" b="1" dirty="0"/>
              <a:t>Reminders/Announcements</a:t>
            </a:r>
            <a:endParaRPr lang="en-US" sz="3600" dirty="0"/>
          </a:p>
          <a:p>
            <a:pPr marL="0" indent="0" algn="ctr" eaLnBrk="1" fontAlgn="auto" hangingPunct="1">
              <a:spcAft>
                <a:spcPts val="0"/>
              </a:spcAft>
              <a:buFont typeface="Arial" panose="020B0604020202020204" pitchFamily="34" charset="0"/>
              <a:buNone/>
              <a:defRPr/>
            </a:pPr>
            <a:r>
              <a:rPr lang="en-US" sz="3600" b="1" dirty="0"/>
              <a:t>Dua</a:t>
            </a:r>
          </a:p>
          <a:p>
            <a:pPr marL="0" indent="0" algn="ctr" eaLnBrk="1" fontAlgn="auto" hangingPunct="1">
              <a:spcAft>
                <a:spcPts val="0"/>
              </a:spcAft>
              <a:buFont typeface="Arial" panose="020B0604020202020204" pitchFamily="34" charset="0"/>
              <a:buNone/>
              <a:defRPr/>
            </a:pPr>
            <a:endParaRPr lang="en-US" sz="3600" b="1" dirty="0"/>
          </a:p>
          <a:p>
            <a:pPr marL="0" indent="0" algn="ctr" eaLnBrk="1" fontAlgn="auto" hangingPunct="1">
              <a:spcAft>
                <a:spcPts val="0"/>
              </a:spcAft>
              <a:buFont typeface="Arial" panose="020B0604020202020204" pitchFamily="34" charset="0"/>
              <a:buNone/>
              <a:defRPr/>
            </a:pPr>
            <a:r>
              <a:rPr lang="en-US" sz="3600" b="1" dirty="0" err="1"/>
              <a:t>Jazakumullah</a:t>
            </a:r>
            <a:r>
              <a:rPr lang="en-US" sz="3600" b="1" dirty="0"/>
              <a:t> for Participating!</a:t>
            </a:r>
          </a:p>
          <a:p>
            <a:pPr marL="0" indent="0" algn="ctr" eaLnBrk="1" fontAlgn="auto" hangingPunct="1">
              <a:spcAft>
                <a:spcPts val="0"/>
              </a:spcAft>
              <a:buFont typeface="Arial" panose="020B0604020202020204" pitchFamily="34" charset="0"/>
              <a:buNone/>
              <a:defRPr/>
            </a:pPr>
            <a:endParaRPr lang="en-US" sz="3600" b="1" dirty="0"/>
          </a:p>
          <a:p>
            <a:pPr marL="0" indent="0" algn="ctr" eaLnBrk="1" fontAlgn="auto" hangingPunct="1">
              <a:spcAft>
                <a:spcPts val="0"/>
              </a:spcAft>
              <a:buFont typeface="Arial" panose="020B0604020202020204" pitchFamily="34" charset="0"/>
              <a:buNone/>
              <a:defRPr/>
            </a:pPr>
            <a:r>
              <a:rPr lang="en-US" sz="3600" b="1" dirty="0">
                <a:solidFill>
                  <a:srgbClr val="FF0000"/>
                </a:solidFill>
              </a:rPr>
              <a:t>If you enjoyed it, please convey to those brothers who are not here today!</a:t>
            </a:r>
          </a:p>
        </p:txBody>
      </p:sp>
      <p:sp>
        <p:nvSpPr>
          <p:cNvPr id="2" name="TextBox 1"/>
          <p:cNvSpPr txBox="1"/>
          <p:nvPr/>
        </p:nvSpPr>
        <p:spPr>
          <a:xfrm>
            <a:off x="4730751" y="397418"/>
            <a:ext cx="2624036" cy="584776"/>
          </a:xfrm>
          <a:prstGeom prst="rect">
            <a:avLst/>
          </a:prstGeom>
          <a:noFill/>
        </p:spPr>
        <p:txBody>
          <a:bodyPr wrap="none" rtlCol="0">
            <a:spAutoFit/>
          </a:bodyPr>
          <a:lstStyle/>
          <a:p>
            <a:r>
              <a:rPr lang="en-US" altLang="ja-JP" sz="3200" b="1" dirty="0">
                <a:solidFill>
                  <a:schemeClr val="bg1"/>
                </a:solidFill>
              </a:rPr>
              <a:t>That’s all folks</a:t>
            </a:r>
            <a:endParaRPr kumimoji="1" lang="ja-JP" altLang="en-US" sz="3200" b="1" dirty="0">
              <a:solidFill>
                <a:schemeClr val="bg1"/>
              </a:solidFill>
            </a:endParaRPr>
          </a:p>
        </p:txBody>
      </p:sp>
    </p:spTree>
    <p:extLst>
      <p:ext uri="{BB962C8B-B14F-4D97-AF65-F5344CB8AC3E}">
        <p14:creationId xmlns:p14="http://schemas.microsoft.com/office/powerpoint/2010/main" val="401454839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3628459" y="451297"/>
            <a:ext cx="5152172" cy="584776"/>
          </a:xfrm>
          <a:prstGeom prst="rect">
            <a:avLst/>
          </a:prstGeom>
          <a:noFill/>
        </p:spPr>
        <p:txBody>
          <a:bodyPr wrap="none" rtlCol="0">
            <a:spAutoFit/>
          </a:bodyPr>
          <a:lstStyle/>
          <a:p>
            <a:r>
              <a:rPr kumimoji="1" lang="en-US" altLang="ja-JP" sz="3200" b="1" dirty="0">
                <a:solidFill>
                  <a:srgbClr val="FFFFFF"/>
                </a:solidFill>
              </a:rPr>
              <a:t>Recitation of the Holy Qur’an</a:t>
            </a:r>
            <a:endParaRPr kumimoji="1" lang="ja-JP" altLang="en-US" sz="3200" b="1" dirty="0">
              <a:solidFill>
                <a:srgbClr val="FFFFFF"/>
              </a:solidFill>
            </a:endParaRPr>
          </a:p>
        </p:txBody>
      </p:sp>
      <p:sp>
        <p:nvSpPr>
          <p:cNvPr id="12" name="Title 3"/>
          <p:cNvSpPr txBox="1">
            <a:spLocks/>
          </p:cNvSpPr>
          <p:nvPr/>
        </p:nvSpPr>
        <p:spPr>
          <a:xfrm>
            <a:off x="271504" y="1366484"/>
            <a:ext cx="4164021" cy="4611604"/>
          </a:xfrm>
          <a:prstGeom prst="rect">
            <a:avLst/>
          </a:prstGeom>
        </p:spPr>
        <p:txBody>
          <a:bodyPr vert="horz" lIns="91440" tIns="45720" rIns="91440" bIns="45720" rtlCol="0" anchor="ctr">
            <a:normAutofit/>
          </a:bodyPr>
          <a:lstStyle>
            <a:lvl1pPr algn="ctr" defTabSz="457200" rtl="0" eaLnBrk="1" latinLnBrk="0" hangingPunct="1">
              <a:spcBef>
                <a:spcPct val="0"/>
              </a:spcBef>
              <a:buNone/>
              <a:defRPr kumimoji="1" sz="4400" kern="1200">
                <a:solidFill>
                  <a:schemeClr val="tx1"/>
                </a:solidFill>
                <a:latin typeface="+mj-lt"/>
                <a:ea typeface="+mj-ea"/>
                <a:cs typeface="+mj-cs"/>
              </a:defRPr>
            </a:lvl1pPr>
          </a:lstStyle>
          <a:p>
            <a:pPr algn="l"/>
            <a:r>
              <a:rPr lang="en-US" sz="2200" b="1" dirty="0"/>
              <a:t>[2:287] </a:t>
            </a:r>
            <a:r>
              <a:rPr lang="en-US" sz="2000" dirty="0">
                <a:latin typeface="+mn-lt"/>
              </a:rPr>
              <a:t>Allah burdens not any soul beyond its capacity. It shall have the reward it earns, and it shall get the punishment it incurs. Our Lord, do not punish us, if we forget or fall into error; and our Lord, lay not on us a responsibility as Thou didst lay upon those before us. Our Lord, burden us not with what we have not the strength to bear; and efface our sins, and grant us forgiveness and have mercy on us; Thou art our Master; so help us Thou against the disbelieving people.</a:t>
            </a:r>
            <a:endParaRPr lang="ja-JP" altLang="en-US" sz="2000" b="1" dirty="0">
              <a:latin typeface="+mn-lt"/>
            </a:endParaRPr>
          </a:p>
        </p:txBody>
      </p:sp>
      <p:pic>
        <p:nvPicPr>
          <p:cNvPr id="13"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243105" y="1511514"/>
            <a:ext cx="3537526" cy="4466573"/>
          </a:xfrm>
          <a:prstGeom prst="rect">
            <a:avLst/>
          </a:prstGeom>
          <a:noFill/>
          <a:ln>
            <a:noFill/>
          </a:ln>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25475186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a:spLocks noChangeArrowheads="1"/>
          </p:cNvSpPr>
          <p:nvPr/>
        </p:nvSpPr>
        <p:spPr bwMode="auto">
          <a:xfrm>
            <a:off x="4778507" y="414154"/>
            <a:ext cx="2405626" cy="584776"/>
          </a:xfrm>
          <a:prstGeom prst="rect">
            <a:avLst/>
          </a:prstGeom>
          <a:noFill/>
          <a:ln w="9525">
            <a:noFill/>
            <a:miter lim="800000"/>
            <a:headEnd/>
            <a:tailEnd/>
          </a:ln>
        </p:spPr>
        <p:txBody>
          <a:bodyPr wrap="none">
            <a:spAutoFit/>
          </a:bodyPr>
          <a:lstStyle/>
          <a:p>
            <a:r>
              <a:rPr lang="en-US" sz="3200" b="1" dirty="0" err="1">
                <a:solidFill>
                  <a:schemeClr val="bg1"/>
                </a:solidFill>
                <a:latin typeface="Calibri" pitchFamily="34" charset="0"/>
              </a:rPr>
              <a:t>Ansar</a:t>
            </a:r>
            <a:r>
              <a:rPr lang="en-US" sz="3200" b="1" dirty="0">
                <a:solidFill>
                  <a:schemeClr val="bg1"/>
                </a:solidFill>
                <a:latin typeface="Calibri" pitchFamily="34" charset="0"/>
              </a:rPr>
              <a:t> Pledge</a:t>
            </a:r>
          </a:p>
        </p:txBody>
      </p:sp>
      <p:pic>
        <p:nvPicPr>
          <p:cNvPr id="7" name="Picture 6"/>
          <p:cNvPicPr/>
          <p:nvPr/>
        </p:nvPicPr>
        <p:blipFill>
          <a:blip r:embed="rId2" cstate="print"/>
          <a:srcRect/>
          <a:stretch>
            <a:fillRect/>
          </a:stretch>
        </p:blipFill>
        <p:spPr bwMode="auto">
          <a:xfrm>
            <a:off x="5491398" y="1152310"/>
            <a:ext cx="3127861" cy="1657913"/>
          </a:xfrm>
          <a:prstGeom prst="rect">
            <a:avLst/>
          </a:prstGeom>
          <a:noFill/>
          <a:ln w="9525">
            <a:noFill/>
            <a:miter lim="800000"/>
            <a:headEnd/>
            <a:tailEnd/>
          </a:ln>
        </p:spPr>
      </p:pic>
      <p:sp>
        <p:nvSpPr>
          <p:cNvPr id="9" name="Rectangle 8"/>
          <p:cNvSpPr/>
          <p:nvPr/>
        </p:nvSpPr>
        <p:spPr>
          <a:xfrm>
            <a:off x="317490" y="1332940"/>
            <a:ext cx="4950489" cy="1446550"/>
          </a:xfrm>
          <a:prstGeom prst="rect">
            <a:avLst/>
          </a:prstGeom>
        </p:spPr>
        <p:txBody>
          <a:bodyPr wrap="square">
            <a:spAutoFit/>
          </a:bodyPr>
          <a:lstStyle/>
          <a:p>
            <a:r>
              <a:rPr lang="en-US" sz="2000" i="1" dirty="0">
                <a:solidFill>
                  <a:srgbClr val="FF0000"/>
                </a:solidFill>
                <a:latin typeface="+mn-lt"/>
              </a:rPr>
              <a:t>Say this part three times:</a:t>
            </a:r>
          </a:p>
          <a:p>
            <a:endParaRPr lang="it-IT" sz="800" i="1" dirty="0">
              <a:latin typeface="+mn-lt"/>
            </a:endParaRPr>
          </a:p>
          <a:p>
            <a:r>
              <a:rPr lang="it-IT" sz="2000" i="1" dirty="0">
                <a:latin typeface="+mn-lt"/>
              </a:rPr>
              <a:t>Ash-hadu • alla ilaha • illallahu • wahdahu • la sharika lahu • wa ash-hadu • anna Muhammadan • ‘abduhu • wa rasuluh</a:t>
            </a:r>
            <a:endParaRPr lang="en-US" sz="2000" dirty="0">
              <a:latin typeface="+mn-lt"/>
            </a:endParaRPr>
          </a:p>
        </p:txBody>
      </p:sp>
      <p:sp>
        <p:nvSpPr>
          <p:cNvPr id="10" name="Rectangle 9"/>
          <p:cNvSpPr/>
          <p:nvPr/>
        </p:nvSpPr>
        <p:spPr>
          <a:xfrm>
            <a:off x="188142" y="2929969"/>
            <a:ext cx="8830920" cy="3293209"/>
          </a:xfrm>
          <a:prstGeom prst="rect">
            <a:avLst/>
          </a:prstGeom>
        </p:spPr>
        <p:txBody>
          <a:bodyPr wrap="square">
            <a:spAutoFit/>
          </a:bodyPr>
          <a:lstStyle/>
          <a:p>
            <a:r>
              <a:rPr lang="en-US" sz="2000" i="1" dirty="0">
                <a:solidFill>
                  <a:srgbClr val="FF0000"/>
                </a:solidFill>
                <a:latin typeface="+mn-lt"/>
              </a:rPr>
              <a:t>Say this part once:</a:t>
            </a:r>
          </a:p>
          <a:p>
            <a:r>
              <a:rPr lang="en-US" sz="2000" dirty="0">
                <a:latin typeface="+mn-lt"/>
              </a:rPr>
              <a:t>I bear witness • that there is none worthy of worship • except Allah. • He is One • (and) has no partner, • and I bear witness • that Muhammad (peace be upon him) • is His servant • and messenger.</a:t>
            </a:r>
          </a:p>
          <a:p>
            <a:endParaRPr lang="en-US" sz="800" i="1" dirty="0">
              <a:latin typeface="+mn-lt"/>
            </a:endParaRPr>
          </a:p>
          <a:p>
            <a:r>
              <a:rPr lang="en-US" sz="2000" i="1" dirty="0">
                <a:solidFill>
                  <a:srgbClr val="FF0000"/>
                </a:solidFill>
                <a:latin typeface="+mn-lt"/>
              </a:rPr>
              <a:t>Say this part once:</a:t>
            </a:r>
          </a:p>
          <a:p>
            <a:r>
              <a:rPr lang="en-US" sz="2000" dirty="0">
                <a:latin typeface="+mn-lt"/>
              </a:rPr>
              <a:t>I solemnly pledge • that I shall endeavor • throughout my life </a:t>
            </a:r>
            <a:r>
              <a:rPr lang="en-US" sz="2000" i="1" dirty="0">
                <a:latin typeface="+mn-lt"/>
              </a:rPr>
              <a:t>•</a:t>
            </a:r>
            <a:r>
              <a:rPr lang="en-US" sz="2000" dirty="0">
                <a:latin typeface="+mn-lt"/>
              </a:rPr>
              <a:t> for the propagation </a:t>
            </a:r>
            <a:r>
              <a:rPr lang="en-US" sz="2000" i="1" dirty="0">
                <a:latin typeface="+mn-lt"/>
              </a:rPr>
              <a:t>•</a:t>
            </a:r>
            <a:r>
              <a:rPr lang="en-US" sz="2000" dirty="0">
                <a:latin typeface="+mn-lt"/>
              </a:rPr>
              <a:t> and consolidation </a:t>
            </a:r>
            <a:r>
              <a:rPr lang="en-US" sz="2000" i="1" dirty="0">
                <a:latin typeface="+mn-lt"/>
              </a:rPr>
              <a:t>•</a:t>
            </a:r>
            <a:r>
              <a:rPr lang="en-US" sz="2000" dirty="0">
                <a:latin typeface="+mn-lt"/>
              </a:rPr>
              <a:t> of Ahmadiyyat in Islam,</a:t>
            </a:r>
            <a:r>
              <a:rPr lang="en-US" sz="2000" i="1" dirty="0">
                <a:latin typeface="+mn-lt"/>
              </a:rPr>
              <a:t> • </a:t>
            </a:r>
            <a:r>
              <a:rPr lang="en-US" sz="2000" dirty="0">
                <a:latin typeface="+mn-lt"/>
              </a:rPr>
              <a:t>and shall stand guard </a:t>
            </a:r>
            <a:r>
              <a:rPr lang="en-US" sz="2000" i="1" dirty="0">
                <a:latin typeface="+mn-lt"/>
              </a:rPr>
              <a:t>•</a:t>
            </a:r>
            <a:r>
              <a:rPr lang="en-US" sz="2000" dirty="0">
                <a:latin typeface="+mn-lt"/>
              </a:rPr>
              <a:t> in defense of </a:t>
            </a:r>
            <a:r>
              <a:rPr lang="en-US" sz="2000" i="1" dirty="0">
                <a:latin typeface="+mn-lt"/>
              </a:rPr>
              <a:t>•</a:t>
            </a:r>
            <a:r>
              <a:rPr lang="en-US" sz="2000" dirty="0">
                <a:latin typeface="+mn-lt"/>
              </a:rPr>
              <a:t> the institution of Khilafat. </a:t>
            </a:r>
            <a:r>
              <a:rPr lang="en-US" sz="2000" i="1" dirty="0">
                <a:latin typeface="+mn-lt"/>
              </a:rPr>
              <a:t>•</a:t>
            </a:r>
            <a:r>
              <a:rPr lang="en-US" sz="2000" dirty="0">
                <a:latin typeface="+mn-lt"/>
              </a:rPr>
              <a:t> I shall not hesitate </a:t>
            </a:r>
            <a:r>
              <a:rPr lang="en-US" sz="2000" i="1" dirty="0">
                <a:latin typeface="+mn-lt"/>
              </a:rPr>
              <a:t>•</a:t>
            </a:r>
            <a:r>
              <a:rPr lang="en-US" sz="2000" dirty="0">
                <a:latin typeface="+mn-lt"/>
              </a:rPr>
              <a:t> to offer any sacrifice </a:t>
            </a:r>
            <a:r>
              <a:rPr lang="en-US" sz="2000" i="1" dirty="0">
                <a:latin typeface="+mn-lt"/>
              </a:rPr>
              <a:t>•</a:t>
            </a:r>
            <a:r>
              <a:rPr lang="en-US" sz="2000" dirty="0">
                <a:latin typeface="+mn-lt"/>
              </a:rPr>
              <a:t> in this regard.</a:t>
            </a:r>
            <a:r>
              <a:rPr lang="en-US" sz="2000" i="1" dirty="0">
                <a:latin typeface="+mn-lt"/>
              </a:rPr>
              <a:t> </a:t>
            </a:r>
            <a:r>
              <a:rPr lang="en-US" sz="2000" dirty="0">
                <a:latin typeface="+mn-lt"/>
              </a:rPr>
              <a:t>•</a:t>
            </a:r>
            <a:r>
              <a:rPr lang="en-US" sz="2000" i="1" dirty="0">
                <a:latin typeface="+mn-lt"/>
              </a:rPr>
              <a:t> </a:t>
            </a:r>
            <a:r>
              <a:rPr lang="en-US" sz="2000" dirty="0">
                <a:latin typeface="+mn-lt"/>
              </a:rPr>
              <a:t>Moreover, </a:t>
            </a:r>
            <a:r>
              <a:rPr lang="en-US" sz="2000" i="1" dirty="0">
                <a:latin typeface="+mn-lt"/>
              </a:rPr>
              <a:t>•</a:t>
            </a:r>
            <a:r>
              <a:rPr lang="en-US" sz="2000" dirty="0">
                <a:latin typeface="+mn-lt"/>
              </a:rPr>
              <a:t> I shall exhort my children </a:t>
            </a:r>
            <a:r>
              <a:rPr lang="en-US" sz="2000" i="1" dirty="0">
                <a:latin typeface="+mn-lt"/>
              </a:rPr>
              <a:t>•</a:t>
            </a:r>
            <a:r>
              <a:rPr lang="en-US" sz="2000" dirty="0">
                <a:latin typeface="+mn-lt"/>
              </a:rPr>
              <a:t> to always remain dedicated </a:t>
            </a:r>
            <a:r>
              <a:rPr lang="en-US" sz="2000" i="1" dirty="0">
                <a:latin typeface="+mn-lt"/>
              </a:rPr>
              <a:t>•</a:t>
            </a:r>
            <a:r>
              <a:rPr lang="en-US" sz="2000" dirty="0">
                <a:latin typeface="+mn-lt"/>
              </a:rPr>
              <a:t> and devoted </a:t>
            </a:r>
            <a:r>
              <a:rPr lang="en-US" sz="2000" i="1" dirty="0">
                <a:latin typeface="+mn-lt"/>
              </a:rPr>
              <a:t>•</a:t>
            </a:r>
            <a:r>
              <a:rPr lang="en-US" sz="2000" dirty="0">
                <a:latin typeface="+mn-lt"/>
              </a:rPr>
              <a:t> to Khilafat. </a:t>
            </a:r>
            <a:r>
              <a:rPr lang="en-US" sz="2000" i="1" dirty="0">
                <a:latin typeface="+mn-lt"/>
              </a:rPr>
              <a:t>• Insha’allah</a:t>
            </a:r>
            <a:r>
              <a:rPr lang="en-US" sz="2000" dirty="0">
                <a:latin typeface="+mn-lt"/>
              </a:rPr>
              <a:t>.</a:t>
            </a:r>
          </a:p>
        </p:txBody>
      </p:sp>
    </p:spTree>
    <p:extLst>
      <p:ext uri="{BB962C8B-B14F-4D97-AF65-F5344CB8AC3E}">
        <p14:creationId xmlns:p14="http://schemas.microsoft.com/office/powerpoint/2010/main" val="378290256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p:cNvSpPr txBox="1"/>
          <p:nvPr/>
        </p:nvSpPr>
        <p:spPr>
          <a:xfrm>
            <a:off x="4673483" y="374379"/>
            <a:ext cx="2718813" cy="584776"/>
          </a:xfrm>
          <a:prstGeom prst="rect">
            <a:avLst/>
          </a:prstGeom>
          <a:noFill/>
        </p:spPr>
        <p:txBody>
          <a:bodyPr wrap="none" rtlCol="0">
            <a:spAutoFit/>
          </a:bodyPr>
          <a:lstStyle/>
          <a:p>
            <a:r>
              <a:rPr lang="en-US" sz="3200" b="1" dirty="0">
                <a:solidFill>
                  <a:schemeClr val="bg1"/>
                </a:solidFill>
              </a:rPr>
              <a:t>Did you know?</a:t>
            </a:r>
          </a:p>
        </p:txBody>
      </p:sp>
      <p:sp>
        <p:nvSpPr>
          <p:cNvPr id="3" name="Content Placeholder 2"/>
          <p:cNvSpPr>
            <a:spLocks noGrp="1"/>
          </p:cNvSpPr>
          <p:nvPr>
            <p:ph idx="1"/>
          </p:nvPr>
        </p:nvSpPr>
        <p:spPr/>
        <p:txBody>
          <a:bodyPr/>
          <a:lstStyle/>
          <a:p>
            <a:r>
              <a:rPr kumimoji="1" lang="en-US" altLang="ja-JP" dirty="0"/>
              <a:t>When does Jama’at fiscal year end?</a:t>
            </a:r>
          </a:p>
          <a:p>
            <a:r>
              <a:rPr kumimoji="1" lang="en-US" altLang="ja-JP" dirty="0"/>
              <a:t>When does Tahrik Jadid year end?</a:t>
            </a:r>
          </a:p>
          <a:p>
            <a:r>
              <a:rPr kumimoji="1" lang="en-US" altLang="ja-JP" dirty="0"/>
              <a:t>When does Waqf Jadid year end?</a:t>
            </a:r>
          </a:p>
          <a:p>
            <a:r>
              <a:rPr kumimoji="1" lang="en-US" altLang="ja-JP" dirty="0"/>
              <a:t>When does Ansarullah year end?</a:t>
            </a:r>
          </a:p>
          <a:p>
            <a:r>
              <a:rPr kumimoji="1" lang="en-US" altLang="ja-JP" dirty="0"/>
              <a:t>When does </a:t>
            </a:r>
            <a:r>
              <a:rPr kumimoji="1" lang="en-US" altLang="ja-JP" dirty="0" err="1"/>
              <a:t>Khuddamul</a:t>
            </a:r>
            <a:r>
              <a:rPr kumimoji="1" lang="en-US" altLang="ja-JP" dirty="0"/>
              <a:t>-Ahmadiyya year end?</a:t>
            </a:r>
          </a:p>
          <a:p>
            <a:r>
              <a:rPr kumimoji="1" lang="en-US" altLang="ja-JP" dirty="0"/>
              <a:t>When does Lajna Imaillah year end?</a:t>
            </a:r>
          </a:p>
          <a:p>
            <a:r>
              <a:rPr kumimoji="1" lang="en-US" altLang="ja-JP" dirty="0"/>
              <a:t>When does Zakat year end?</a:t>
            </a:r>
          </a:p>
        </p:txBody>
      </p:sp>
    </p:spTree>
    <p:extLst>
      <p:ext uri="{BB962C8B-B14F-4D97-AF65-F5344CB8AC3E}">
        <p14:creationId xmlns:p14="http://schemas.microsoft.com/office/powerpoint/2010/main" val="364266997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p:cNvSpPr txBox="1"/>
          <p:nvPr/>
        </p:nvSpPr>
        <p:spPr>
          <a:xfrm>
            <a:off x="5340233" y="374379"/>
            <a:ext cx="1639191" cy="584776"/>
          </a:xfrm>
          <a:prstGeom prst="rect">
            <a:avLst/>
          </a:prstGeom>
          <a:noFill/>
        </p:spPr>
        <p:txBody>
          <a:bodyPr wrap="none" rtlCol="0">
            <a:spAutoFit/>
          </a:bodyPr>
          <a:lstStyle/>
          <a:p>
            <a:r>
              <a:rPr lang="en-US" sz="3200" b="1" dirty="0">
                <a:solidFill>
                  <a:schemeClr val="bg1"/>
                </a:solidFill>
              </a:rPr>
              <a:t>Answers</a:t>
            </a:r>
          </a:p>
        </p:txBody>
      </p:sp>
      <p:sp>
        <p:nvSpPr>
          <p:cNvPr id="7" name="Content Placeholder 6"/>
          <p:cNvSpPr>
            <a:spLocks noGrp="1"/>
          </p:cNvSpPr>
          <p:nvPr>
            <p:ph idx="1"/>
          </p:nvPr>
        </p:nvSpPr>
        <p:spPr/>
        <p:txBody>
          <a:bodyPr>
            <a:normAutofit fontScale="92500"/>
          </a:bodyPr>
          <a:lstStyle/>
          <a:p>
            <a:r>
              <a:rPr kumimoji="1" lang="en-US" altLang="ja-JP" dirty="0"/>
              <a:t>Jama’at year ends on June 30.</a:t>
            </a:r>
          </a:p>
          <a:p>
            <a:r>
              <a:rPr kumimoji="1" lang="en-US" altLang="ja-JP" dirty="0"/>
              <a:t>Tahrik Jadid year ends on October 31.</a:t>
            </a:r>
          </a:p>
          <a:p>
            <a:r>
              <a:rPr kumimoji="1" lang="en-US" altLang="ja-JP" dirty="0"/>
              <a:t>Waqf Jadid year ends on December 31.</a:t>
            </a:r>
          </a:p>
          <a:p>
            <a:r>
              <a:rPr kumimoji="1" lang="en-US" altLang="ja-JP" dirty="0"/>
              <a:t>Ansarullah year ends on December 31.</a:t>
            </a:r>
          </a:p>
          <a:p>
            <a:r>
              <a:rPr kumimoji="1" lang="en-US" altLang="ja-JP" dirty="0" err="1"/>
              <a:t>Khuddamul</a:t>
            </a:r>
            <a:r>
              <a:rPr kumimoji="1" lang="en-US" altLang="ja-JP" dirty="0"/>
              <a:t>-Ahmadiyya year ends on October 31.</a:t>
            </a:r>
          </a:p>
          <a:p>
            <a:r>
              <a:rPr kumimoji="1" lang="en-US" altLang="ja-JP" dirty="0"/>
              <a:t>Lajna Imaillah year ends on September 30.</a:t>
            </a:r>
          </a:p>
          <a:p>
            <a:r>
              <a:rPr kumimoji="1" lang="en-US" altLang="ja-JP" dirty="0"/>
              <a:t>Zakat can be paid once a year, up to the individual.</a:t>
            </a:r>
            <a:endParaRPr kumimoji="1" lang="ja-JP" altLang="en-US" dirty="0"/>
          </a:p>
        </p:txBody>
      </p:sp>
    </p:spTree>
    <p:extLst>
      <p:ext uri="{BB962C8B-B14F-4D97-AF65-F5344CB8AC3E}">
        <p14:creationId xmlns:p14="http://schemas.microsoft.com/office/powerpoint/2010/main" val="273230992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3"/>
          <p:cNvSpPr>
            <a:spLocks noGrp="1"/>
          </p:cNvSpPr>
          <p:nvPr>
            <p:ph type="title"/>
          </p:nvPr>
        </p:nvSpPr>
        <p:spPr>
          <a:xfrm>
            <a:off x="315686" y="1395866"/>
            <a:ext cx="8229600" cy="4384448"/>
          </a:xfrm>
        </p:spPr>
        <p:txBody>
          <a:bodyPr>
            <a:noAutofit/>
          </a:bodyPr>
          <a:lstStyle/>
          <a:p>
            <a:r>
              <a:rPr lang="en-US" altLang="ja-JP" b="1" dirty="0">
                <a:latin typeface="+mn-lt"/>
              </a:rPr>
              <a:t>New Year Resolutions for Ahmadis</a:t>
            </a:r>
            <a:br>
              <a:rPr lang="en-US" altLang="ja-JP" b="1" dirty="0">
                <a:latin typeface="+mn-lt"/>
              </a:rPr>
            </a:br>
            <a:r>
              <a:rPr lang="en-US" sz="3200" b="1" dirty="0">
                <a:solidFill>
                  <a:srgbClr val="000000"/>
                </a:solidFill>
                <a:latin typeface="+mn-lt"/>
              </a:rPr>
              <a:t>Friday Sermon, January 2, 2015</a:t>
            </a:r>
            <a:br>
              <a:rPr lang="en-US" sz="3200" b="1" dirty="0">
                <a:latin typeface="+mn-lt"/>
              </a:rPr>
            </a:br>
            <a:endParaRPr kumimoji="1" lang="ja-JP" altLang="en-US" sz="3200" b="1" dirty="0">
              <a:latin typeface="+mn-lt"/>
            </a:endParaRPr>
          </a:p>
        </p:txBody>
      </p:sp>
    </p:spTree>
    <p:extLst>
      <p:ext uri="{BB962C8B-B14F-4D97-AF65-F5344CB8AC3E}">
        <p14:creationId xmlns:p14="http://schemas.microsoft.com/office/powerpoint/2010/main" val="290298100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6"/>
          <p:cNvSpPr txBox="1"/>
          <p:nvPr/>
        </p:nvSpPr>
        <p:spPr>
          <a:xfrm>
            <a:off x="4096559" y="402715"/>
            <a:ext cx="4181153" cy="584776"/>
          </a:xfrm>
          <a:prstGeom prst="rect">
            <a:avLst/>
          </a:prstGeom>
          <a:noFill/>
        </p:spPr>
        <p:txBody>
          <a:bodyPr wrap="non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3200" b="1" dirty="0">
                <a:solidFill>
                  <a:schemeClr val="bg1"/>
                </a:solidFill>
              </a:rPr>
              <a:t>Synopsis of the Sermon</a:t>
            </a:r>
          </a:p>
        </p:txBody>
      </p:sp>
      <p:sp>
        <p:nvSpPr>
          <p:cNvPr id="7" name="Title 3"/>
          <p:cNvSpPr>
            <a:spLocks noGrp="1"/>
          </p:cNvSpPr>
          <p:nvPr>
            <p:ph type="title"/>
          </p:nvPr>
        </p:nvSpPr>
        <p:spPr>
          <a:xfrm>
            <a:off x="9712" y="1409251"/>
            <a:ext cx="9138562" cy="4459291"/>
          </a:xfrm>
        </p:spPr>
        <p:txBody>
          <a:bodyPr anchor="t">
            <a:noAutofit/>
          </a:bodyPr>
          <a:lstStyle/>
          <a:p>
            <a:pPr algn="l">
              <a:spcBef>
                <a:spcPts val="0"/>
              </a:spcBef>
              <a:defRPr/>
            </a:pPr>
            <a:r>
              <a:rPr lang="en-US" sz="2000" dirty="0">
                <a:latin typeface="+mn-lt"/>
                <a:cs typeface="Arial" panose="020B0604020202020204" pitchFamily="34" charset="0"/>
              </a:rPr>
              <a:t>1.	Mutual New Year greetings would only be beneficial when we reflect to see how much we fulfilled our obligations of being an Ahmadi last year and if there were any deficiencies, how can we make good this year.</a:t>
            </a:r>
            <a:br>
              <a:rPr lang="en-US" sz="2000" dirty="0">
                <a:latin typeface="+mn-lt"/>
                <a:cs typeface="Arial" panose="020B0604020202020204" pitchFamily="34" charset="0"/>
              </a:rPr>
            </a:br>
            <a:r>
              <a:rPr lang="en-US" sz="2000" dirty="0">
                <a:latin typeface="+mn-lt"/>
                <a:cs typeface="Arial" panose="020B0604020202020204" pitchFamily="34" charset="0"/>
              </a:rPr>
              <a:t>2.	The expected levels for Ahmadis have been explained in the conditions of </a:t>
            </a:r>
            <a:r>
              <a:rPr lang="en-US" sz="2000" dirty="0" err="1">
                <a:latin typeface="+mn-lt"/>
                <a:cs typeface="Arial" panose="020B0604020202020204" pitchFamily="34" charset="0"/>
              </a:rPr>
              <a:t>Bai’at</a:t>
            </a:r>
            <a:r>
              <a:rPr lang="en-US" sz="2000" dirty="0">
                <a:latin typeface="+mn-lt"/>
                <a:cs typeface="Arial" panose="020B0604020202020204" pitchFamily="34" charset="0"/>
              </a:rPr>
              <a:t>. If true happiness is to be celebrated at the start of a New Year, these responsibilities should be kept in view.</a:t>
            </a:r>
            <a:br>
              <a:rPr lang="en-US" sz="2000" dirty="0">
                <a:latin typeface="+mn-lt"/>
                <a:cs typeface="Arial" panose="020B0604020202020204" pitchFamily="34" charset="0"/>
              </a:rPr>
            </a:br>
            <a:r>
              <a:rPr lang="en-US" sz="2000" dirty="0">
                <a:latin typeface="+mn-lt"/>
                <a:cs typeface="Arial" panose="020B0604020202020204" pitchFamily="34" charset="0"/>
              </a:rPr>
              <a:t>3.	The Promised Messiah </a:t>
            </a:r>
            <a:r>
              <a:rPr lang="en-US" sz="1800" dirty="0">
                <a:latin typeface="+mn-lt"/>
                <a:cs typeface="Arial" panose="020B0604020202020204" pitchFamily="34" charset="0"/>
              </a:rPr>
              <a:t>(peace be on him) </a:t>
            </a:r>
            <a:r>
              <a:rPr lang="en-US" sz="2000" dirty="0">
                <a:latin typeface="+mn-lt"/>
                <a:cs typeface="Arial" panose="020B0604020202020204" pitchFamily="34" charset="0"/>
              </a:rPr>
              <a:t>said: “Stay alert and do not even take one step contrary to the teaching of God and the Holy Qur’an. I say to you most truthfully that a person who evades even one commandment from the seven hundred commandments of the Holy Qur’an closes the door to salvation with his own hands.”</a:t>
            </a:r>
            <a:br>
              <a:rPr lang="en-US" sz="2000" dirty="0">
                <a:latin typeface="+mn-lt"/>
                <a:cs typeface="Arial" panose="020B0604020202020204" pitchFamily="34" charset="0"/>
              </a:rPr>
            </a:br>
            <a:r>
              <a:rPr lang="en-US" sz="2000" dirty="0">
                <a:latin typeface="+mn-lt"/>
                <a:cs typeface="Arial" panose="020B0604020202020204" pitchFamily="34" charset="0"/>
              </a:rPr>
              <a:t>4.	The Promised Messiah </a:t>
            </a:r>
            <a:r>
              <a:rPr lang="en-US" sz="1800" dirty="0">
                <a:latin typeface="+mn-lt"/>
                <a:cs typeface="Arial" panose="020B0604020202020204" pitchFamily="34" charset="0"/>
              </a:rPr>
              <a:t>(</a:t>
            </a:r>
            <a:r>
              <a:rPr lang="en-US" sz="1800" dirty="0">
                <a:cs typeface="Arial" panose="020B0604020202020204" pitchFamily="34" charset="0"/>
              </a:rPr>
              <a:t>peace be on him</a:t>
            </a:r>
            <a:r>
              <a:rPr lang="en-US" sz="1800" dirty="0">
                <a:latin typeface="+mn-lt"/>
                <a:cs typeface="Arial" panose="020B0604020202020204" pitchFamily="34" charset="0"/>
              </a:rPr>
              <a:t>) </a:t>
            </a:r>
            <a:r>
              <a:rPr lang="en-US" sz="2000" dirty="0">
                <a:latin typeface="+mn-lt"/>
                <a:cs typeface="Arial" panose="020B0604020202020204" pitchFamily="34" charset="0"/>
              </a:rPr>
              <a:t>said: “Only that person joins our Jama’at who makes our teaching his modus operandi and puts it in practice according to his strength and endeavor.”</a:t>
            </a:r>
            <a:br>
              <a:rPr lang="en-US" sz="2000" dirty="0">
                <a:latin typeface="+mn-lt"/>
                <a:cs typeface="Arial" panose="020B0604020202020204" pitchFamily="34" charset="0"/>
              </a:rPr>
            </a:br>
            <a:br>
              <a:rPr lang="en-US" sz="2000" dirty="0">
                <a:latin typeface="+mn-lt"/>
              </a:rPr>
            </a:br>
            <a:endParaRPr lang="en-US" sz="2000" dirty="0">
              <a:latin typeface="+mn-lt"/>
              <a:cs typeface="Arial" panose="020B0604020202020204" pitchFamily="34" charset="0"/>
            </a:endParaRPr>
          </a:p>
        </p:txBody>
      </p:sp>
    </p:spTree>
    <p:extLst>
      <p:ext uri="{BB962C8B-B14F-4D97-AF65-F5344CB8AC3E}">
        <p14:creationId xmlns:p14="http://schemas.microsoft.com/office/powerpoint/2010/main" val="66802265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6"/>
          <p:cNvSpPr txBox="1"/>
          <p:nvPr/>
        </p:nvSpPr>
        <p:spPr>
          <a:xfrm>
            <a:off x="3873199" y="370057"/>
            <a:ext cx="5027386" cy="584776"/>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3200" b="1" dirty="0">
                <a:solidFill>
                  <a:schemeClr val="bg1"/>
                </a:solidFill>
              </a:rPr>
              <a:t>Open Discussion Question</a:t>
            </a:r>
          </a:p>
        </p:txBody>
      </p:sp>
      <p:sp>
        <p:nvSpPr>
          <p:cNvPr id="6" name="Title 1"/>
          <p:cNvSpPr txBox="1">
            <a:spLocks/>
          </p:cNvSpPr>
          <p:nvPr/>
        </p:nvSpPr>
        <p:spPr>
          <a:xfrm>
            <a:off x="734249" y="2573384"/>
            <a:ext cx="7886700" cy="857793"/>
          </a:xfrm>
          <a:prstGeom prst="rect">
            <a:avLst/>
          </a:prstGeom>
        </p:spPr>
        <p:txBody>
          <a:bodyPr vert="horz" lIns="91440" tIns="45720" rIns="91440" bIns="45720" rtlCol="0" anchor="ctr">
            <a:noAutofit/>
          </a:bodyPr>
          <a:lstStyle>
            <a:lvl1pPr algn="ctr" defTabSz="457200" rtl="0" eaLnBrk="1" latinLnBrk="0" hangingPunct="1">
              <a:spcBef>
                <a:spcPct val="0"/>
              </a:spcBef>
              <a:buNone/>
              <a:defRPr kumimoji="1" sz="4400" kern="1200">
                <a:solidFill>
                  <a:schemeClr val="tx1"/>
                </a:solidFill>
                <a:latin typeface="+mj-lt"/>
                <a:ea typeface="+mj-ea"/>
                <a:cs typeface="+mj-cs"/>
              </a:defRPr>
            </a:lvl1pPr>
          </a:lstStyle>
          <a:p>
            <a:r>
              <a:rPr lang="en-US" sz="3600" b="1" dirty="0">
                <a:solidFill>
                  <a:srgbClr val="000000"/>
                </a:solidFill>
                <a:latin typeface="+mn-lt"/>
              </a:rPr>
              <a:t>As a Nasir, which aspect of this Friday sermon, can I benefit the most from?</a:t>
            </a:r>
          </a:p>
        </p:txBody>
      </p:sp>
      <p:sp>
        <p:nvSpPr>
          <p:cNvPr id="7" name="TextBox 6"/>
          <p:cNvSpPr txBox="1"/>
          <p:nvPr/>
        </p:nvSpPr>
        <p:spPr>
          <a:xfrm>
            <a:off x="1908410" y="4170322"/>
            <a:ext cx="4734110" cy="707886"/>
          </a:xfrm>
          <a:prstGeom prst="rect">
            <a:avLst/>
          </a:prstGeom>
          <a:noFill/>
        </p:spPr>
        <p:txBody>
          <a:bodyPr wrap="square" rtlCol="0">
            <a:spAutoFit/>
          </a:bodyPr>
          <a:lstStyle/>
          <a:p>
            <a:pPr algn="ctr"/>
            <a:r>
              <a:rPr lang="en-US" sz="4000" dirty="0">
                <a:solidFill>
                  <a:srgbClr val="FF0000"/>
                </a:solidFill>
              </a:rPr>
              <a:t>Share your thoughts!</a:t>
            </a:r>
          </a:p>
        </p:txBody>
      </p:sp>
    </p:spTree>
    <p:extLst>
      <p:ext uri="{BB962C8B-B14F-4D97-AF65-F5344CB8AC3E}">
        <p14:creationId xmlns:p14="http://schemas.microsoft.com/office/powerpoint/2010/main" val="364904704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8840</TotalTime>
  <Words>1084</Words>
  <Application>Microsoft Office PowerPoint</Application>
  <PresentationFormat>On-screen Show (4:3)</PresentationFormat>
  <Paragraphs>114</Paragraphs>
  <Slides>22</Slides>
  <Notes>3</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22</vt:i4>
      </vt:variant>
    </vt:vector>
  </HeadingPairs>
  <TitlesOfParts>
    <vt:vector size="26" baseType="lpstr">
      <vt:lpstr>ＭＳ Ｐゴシック</vt:lpstr>
      <vt:lpstr>Arial</vt:lpstr>
      <vt:lpstr>Calibri</vt:lpstr>
      <vt:lpstr>Office Theme</vt:lpstr>
      <vt:lpstr>Majlis Ansarullah Monthly Meeting</vt:lpstr>
      <vt:lpstr>AGENDA</vt:lpstr>
      <vt:lpstr>PowerPoint Presentation</vt:lpstr>
      <vt:lpstr>PowerPoint Presentation</vt:lpstr>
      <vt:lpstr>PowerPoint Presentation</vt:lpstr>
      <vt:lpstr>PowerPoint Presentation</vt:lpstr>
      <vt:lpstr>New Year Resolutions for Ahmadis Friday Sermon, January 2, 2015 </vt:lpstr>
      <vt:lpstr>1. Mutual New Year greetings would only be beneficial when we reflect to see how much we fulfilled our obligations of being an Ahmadi last year and if there were any deficiencies, how can we make good this year. 2. The expected levels for Ahmadis have been explained in the conditions of Bai’at. If true happiness is to be celebrated at the start of a New Year, these responsibilities should be kept in view. 3. The Promised Messiah (peace be on him) said: “Stay alert and do not even take one step contrary to the teaching of God and the Holy Qur’an. I say to you most truthfully that a person who evades even one commandment from the seven hundred commandments of the Holy Qur’an closes the door to salvation with his own hands.” 4. The Promised Messiah (peace be on him) said: “Only that person joins our Jama’at who makes our teaching his modus operandi and puts it in practice according to his strength and endeavor.”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UMD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Imran Hayee</dc:creator>
  <cp:lastModifiedBy>Malik, Rafiuddin (Rafi)</cp:lastModifiedBy>
  <cp:revision>128</cp:revision>
  <dcterms:created xsi:type="dcterms:W3CDTF">2018-12-22T05:03:11Z</dcterms:created>
  <dcterms:modified xsi:type="dcterms:W3CDTF">2019-02-17T23:16:08Z</dcterms:modified>
</cp:coreProperties>
</file>