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8" r:id="rId20"/>
    <p:sldId id="279" r:id="rId21"/>
    <p:sldId id="276" r:id="rId2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53"/>
    <p:restoredTop sz="94690"/>
  </p:normalViewPr>
  <p:slideViewPr>
    <p:cSldViewPr snapToGrid="0" snapToObjects="1">
      <p:cViewPr varScale="1">
        <p:scale>
          <a:sx n="95" d="100"/>
          <a:sy n="95" d="100"/>
        </p:scale>
        <p:origin x="9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1143000" y="685800"/>
            <a:ext cx="4572000" cy="3429000"/>
          </a:xfrm>
          <a:prstGeom prst="rect">
            <a:avLst/>
          </a:prstGeom>
        </p:spPr>
        <p:txBody>
          <a:bodyPr/>
          <a:lstStyle/>
          <a:p>
            <a:endParaRPr/>
          </a:p>
        </p:txBody>
      </p:sp>
      <p:sp>
        <p:nvSpPr>
          <p:cNvPr id="198" name="Shape 19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 name="Shape 20"/>
          <p:cNvSpPr>
            <a:spLocks noGrp="1"/>
          </p:cNvSpPr>
          <p:nvPr>
            <p:ph type="pic" idx="13"/>
          </p:nvPr>
        </p:nvSpPr>
        <p:spPr>
          <a:xfrm rot="150000">
            <a:off x="1962510" y="361506"/>
            <a:ext cx="5831088" cy="7813851"/>
          </a:xfrm>
          <a:prstGeom prst="rect">
            <a:avLst/>
          </a:prstGeom>
        </p:spPr>
        <p:txBody>
          <a:bodyPr lIns="91439" tIns="45719" rIns="91439" bIns="45719">
            <a:noAutofit/>
          </a:bodyPr>
          <a:lstStyle/>
          <a:p>
            <a:endParaRPr/>
          </a:p>
        </p:txBody>
      </p:sp>
      <p:sp>
        <p:nvSpPr>
          <p:cNvPr id="102" name="Title Text"/>
          <p:cNvSpPr txBox="1">
            <a:spLocks noGrp="1"/>
          </p:cNvSpPr>
          <p:nvPr>
            <p:ph type="title"/>
          </p:nvPr>
        </p:nvSpPr>
        <p:spPr>
          <a:xfrm>
            <a:off x="892969" y="4813101"/>
            <a:ext cx="7358065" cy="875111"/>
          </a:xfrm>
          <a:prstGeom prst="rect">
            <a:avLst/>
          </a:prstGeom>
        </p:spPr>
        <p:txBody>
          <a:bodyPr lIns="35716" tIns="35716" rIns="35716" bIns="35716"/>
          <a:lstStyle>
            <a:lvl1pPr defTabSz="410749">
              <a:lnSpc>
                <a:spcPct val="80000"/>
              </a:lnSpc>
              <a:defRPr sz="4900" spc="48">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1pPr>
          </a:lstStyle>
          <a:p>
            <a:r>
              <a:t>Title Text</a:t>
            </a:r>
          </a:p>
        </p:txBody>
      </p:sp>
      <p:sp>
        <p:nvSpPr>
          <p:cNvPr id="103" name="Body Level One…"/>
          <p:cNvSpPr txBox="1">
            <a:spLocks noGrp="1"/>
          </p:cNvSpPr>
          <p:nvPr>
            <p:ph type="body" sz="quarter" idx="1"/>
          </p:nvPr>
        </p:nvSpPr>
        <p:spPr>
          <a:xfrm>
            <a:off x="892969" y="5679280"/>
            <a:ext cx="7358065" cy="875111"/>
          </a:xfrm>
          <a:prstGeom prst="rect">
            <a:avLst/>
          </a:prstGeom>
        </p:spPr>
        <p:txBody>
          <a:bodyPr lIns="35716" tIns="35716" rIns="35716" bIns="35716"/>
          <a:lstStyle>
            <a:lvl1pPr marL="0" indent="0" algn="ctr" defTabSz="410749">
              <a:spcBef>
                <a:spcPts val="400"/>
              </a:spcBef>
              <a:buSzTx/>
              <a:buFontTx/>
              <a:buNone/>
              <a:defRPr sz="2500" spc="25">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1pPr>
            <a:lvl2pPr marL="0" indent="0" algn="ctr" defTabSz="410749">
              <a:spcBef>
                <a:spcPts val="400"/>
              </a:spcBef>
              <a:buSzTx/>
              <a:buFontTx/>
              <a:buNone/>
              <a:defRPr sz="2500" spc="25">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2pPr>
            <a:lvl3pPr marL="0" indent="0" algn="ctr" defTabSz="410749">
              <a:spcBef>
                <a:spcPts val="400"/>
              </a:spcBef>
              <a:buSzTx/>
              <a:buFontTx/>
              <a:buNone/>
              <a:defRPr sz="2500" spc="25">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3pPr>
            <a:lvl4pPr marL="0" indent="0" algn="ctr" defTabSz="410749">
              <a:spcBef>
                <a:spcPts val="400"/>
              </a:spcBef>
              <a:buSzTx/>
              <a:buFontTx/>
              <a:buNone/>
              <a:defRPr sz="2500" spc="25">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4pPr>
            <a:lvl5pPr marL="0" indent="0" algn="ctr" defTabSz="410749">
              <a:spcBef>
                <a:spcPts val="400"/>
              </a:spcBef>
              <a:buSzTx/>
              <a:buFontTx/>
              <a:buNone/>
              <a:defRPr sz="2500" spc="25">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xfrm>
            <a:off x="4440818" y="6340078"/>
            <a:ext cx="283091" cy="261933"/>
          </a:xfrm>
          <a:prstGeom prst="rect">
            <a:avLst/>
          </a:prstGeom>
        </p:spPr>
        <p:txBody>
          <a:bodyPr lIns="35716" tIns="35716" rIns="35716" bIns="35716" anchor="t"/>
          <a:lstStyle>
            <a:lvl1pPr algn="l">
              <a:defRPr sz="1300" spc="15">
                <a:solidFill>
                  <a:srgbClr val="3E382B"/>
                </a:solidFill>
                <a:latin typeface="American Typewriter"/>
                <a:ea typeface="American Typewriter"/>
                <a:cs typeface="American Typewriter"/>
                <a:sym typeface="American Typewriter"/>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1116211" y="2509241"/>
            <a:ext cx="7358065" cy="1830587"/>
          </a:xfrm>
          <a:prstGeom prst="rect">
            <a:avLst/>
          </a:prstGeom>
        </p:spPr>
        <p:txBody>
          <a:bodyPr lIns="35716" tIns="35716" rIns="35716" bIns="35716"/>
          <a:lstStyle>
            <a:lvl1pPr defTabSz="410749">
              <a:defRPr sz="4900" spc="48">
                <a:solidFill>
                  <a:srgbClr val="6E603B"/>
                </a:solidFill>
                <a:latin typeface="American Typewriter"/>
                <a:ea typeface="American Typewriter"/>
                <a:cs typeface="American Typewriter"/>
                <a:sym typeface="American Typewriter"/>
              </a:defRPr>
            </a:lvl1pPr>
          </a:lstStyle>
          <a:p>
            <a:r>
              <a:t>Title Text</a:t>
            </a:r>
          </a:p>
        </p:txBody>
      </p:sp>
      <p:sp>
        <p:nvSpPr>
          <p:cNvPr id="112" name="Slide Number"/>
          <p:cNvSpPr txBox="1">
            <a:spLocks noGrp="1"/>
          </p:cNvSpPr>
          <p:nvPr>
            <p:ph type="sldNum" sz="quarter" idx="2"/>
          </p:nvPr>
        </p:nvSpPr>
        <p:spPr>
          <a:xfrm>
            <a:off x="4425767" y="6351986"/>
            <a:ext cx="279281" cy="261933"/>
          </a:xfrm>
          <a:prstGeom prst="rect">
            <a:avLst/>
          </a:prstGeom>
        </p:spPr>
        <p:txBody>
          <a:bodyPr lIns="35716" tIns="35716" rIns="35716" bIns="35716"/>
          <a:lstStyle>
            <a:lvl1pPr algn="l">
              <a:defRPr sz="1300">
                <a:solidFill>
                  <a:srgbClr val="93741C"/>
                </a:solidFill>
                <a:latin typeface="American Typewriter"/>
                <a:ea typeface="American Typewriter"/>
                <a:cs typeface="American Typewriter"/>
                <a:sym typeface="American Typewriter"/>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9" name="Shape 38"/>
          <p:cNvSpPr>
            <a:spLocks noGrp="1"/>
          </p:cNvSpPr>
          <p:nvPr>
            <p:ph type="pic" sz="half" idx="13"/>
          </p:nvPr>
        </p:nvSpPr>
        <p:spPr>
          <a:xfrm rot="60000">
            <a:off x="5384569" y="1279643"/>
            <a:ext cx="3071815" cy="4116335"/>
          </a:xfrm>
          <a:prstGeom prst="rect">
            <a:avLst/>
          </a:prstGeom>
        </p:spPr>
        <p:txBody>
          <a:bodyPr lIns="91439" tIns="45719" rIns="91439" bIns="45719">
            <a:noAutofit/>
          </a:bodyPr>
          <a:lstStyle/>
          <a:p>
            <a:endParaRPr/>
          </a:p>
        </p:txBody>
      </p:sp>
      <p:sp>
        <p:nvSpPr>
          <p:cNvPr id="120" name="Title Text"/>
          <p:cNvSpPr txBox="1">
            <a:spLocks noGrp="1"/>
          </p:cNvSpPr>
          <p:nvPr>
            <p:ph type="title"/>
          </p:nvPr>
        </p:nvSpPr>
        <p:spPr>
          <a:xfrm>
            <a:off x="812600" y="1285875"/>
            <a:ext cx="4268393" cy="2321719"/>
          </a:xfrm>
          <a:prstGeom prst="rect">
            <a:avLst/>
          </a:prstGeom>
        </p:spPr>
        <p:txBody>
          <a:bodyPr lIns="35716" tIns="35716" rIns="35716" bIns="35716" anchor="b"/>
          <a:lstStyle>
            <a:lvl1pPr defTabSz="410749">
              <a:defRPr sz="4900" spc="48">
                <a:solidFill>
                  <a:srgbClr val="6E603B"/>
                </a:solidFill>
                <a:latin typeface="American Typewriter"/>
                <a:ea typeface="American Typewriter"/>
                <a:cs typeface="American Typewriter"/>
                <a:sym typeface="American Typewriter"/>
              </a:defRPr>
            </a:lvl1pPr>
          </a:lstStyle>
          <a:p>
            <a:r>
              <a:t>Title Text</a:t>
            </a:r>
          </a:p>
        </p:txBody>
      </p:sp>
      <p:sp>
        <p:nvSpPr>
          <p:cNvPr id="121" name="Body Level One…"/>
          <p:cNvSpPr txBox="1">
            <a:spLocks noGrp="1"/>
          </p:cNvSpPr>
          <p:nvPr>
            <p:ph type="body" sz="quarter" idx="1"/>
          </p:nvPr>
        </p:nvSpPr>
        <p:spPr>
          <a:xfrm>
            <a:off x="812600" y="3634382"/>
            <a:ext cx="4268393" cy="2321720"/>
          </a:xfrm>
          <a:prstGeom prst="rect">
            <a:avLst/>
          </a:prstGeom>
        </p:spPr>
        <p:txBody>
          <a:bodyPr lIns="35716" tIns="35716" rIns="35716" bIns="35716"/>
          <a:lstStyle>
            <a:lvl1pPr marL="0" indent="0" algn="ctr" defTabSz="410749">
              <a:spcBef>
                <a:spcPts val="400"/>
              </a:spcBef>
              <a:buSzTx/>
              <a:buFontTx/>
              <a:buNone/>
              <a:defRPr sz="2500" spc="25">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1pPr>
            <a:lvl2pPr marL="0" indent="0" algn="ctr" defTabSz="410749">
              <a:spcBef>
                <a:spcPts val="400"/>
              </a:spcBef>
              <a:buSzTx/>
              <a:buFontTx/>
              <a:buNone/>
              <a:defRPr sz="2500" spc="25">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2pPr>
            <a:lvl3pPr marL="0" indent="0" algn="ctr" defTabSz="410749">
              <a:spcBef>
                <a:spcPts val="400"/>
              </a:spcBef>
              <a:buSzTx/>
              <a:buFontTx/>
              <a:buNone/>
              <a:defRPr sz="2500" spc="25">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3pPr>
            <a:lvl4pPr marL="0" indent="0" algn="ctr" defTabSz="410749">
              <a:spcBef>
                <a:spcPts val="400"/>
              </a:spcBef>
              <a:buSzTx/>
              <a:buFontTx/>
              <a:buNone/>
              <a:defRPr sz="2500" spc="25">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4pPr>
            <a:lvl5pPr marL="0" indent="0" algn="ctr" defTabSz="410749">
              <a:spcBef>
                <a:spcPts val="400"/>
              </a:spcBef>
              <a:buSzTx/>
              <a:buFontTx/>
              <a:buNone/>
              <a:defRPr sz="2500" spc="25">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5p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xfrm>
            <a:off x="4432410" y="6326682"/>
            <a:ext cx="279281" cy="261933"/>
          </a:xfrm>
          <a:prstGeom prst="rect">
            <a:avLst/>
          </a:prstGeom>
        </p:spPr>
        <p:txBody>
          <a:bodyPr lIns="35716" tIns="35716" rIns="35716" bIns="35716" anchor="t"/>
          <a:lstStyle>
            <a:lvl1pPr algn="l">
              <a:defRPr sz="1300">
                <a:solidFill>
                  <a:srgbClr val="93741C"/>
                </a:solidFill>
                <a:latin typeface="American Typewriter"/>
                <a:ea typeface="American Typewriter"/>
                <a:cs typeface="American Typewriter"/>
                <a:sym typeface="American Typewriter"/>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1116211" y="178594"/>
            <a:ext cx="7358065" cy="1651992"/>
          </a:xfrm>
          <a:prstGeom prst="rect">
            <a:avLst/>
          </a:prstGeom>
        </p:spPr>
        <p:txBody>
          <a:bodyPr lIns="35716" tIns="35716" rIns="35716" bIns="35716"/>
          <a:lstStyle>
            <a:lvl1pPr defTabSz="410749">
              <a:defRPr sz="4900" spc="48">
                <a:solidFill>
                  <a:srgbClr val="6E603B"/>
                </a:solidFill>
                <a:latin typeface="American Typewriter"/>
                <a:ea typeface="American Typewriter"/>
                <a:cs typeface="American Typewriter"/>
                <a:sym typeface="American Typewriter"/>
              </a:defRPr>
            </a:lvl1pPr>
          </a:lstStyle>
          <a:p>
            <a:r>
              <a:t>Title Text</a:t>
            </a:r>
          </a:p>
        </p:txBody>
      </p:sp>
      <p:sp>
        <p:nvSpPr>
          <p:cNvPr id="130" name="Slide Number"/>
          <p:cNvSpPr txBox="1">
            <a:spLocks noGrp="1"/>
          </p:cNvSpPr>
          <p:nvPr>
            <p:ph type="sldNum" sz="quarter" idx="2"/>
          </p:nvPr>
        </p:nvSpPr>
        <p:spPr>
          <a:xfrm>
            <a:off x="4425767" y="6351986"/>
            <a:ext cx="279281" cy="261933"/>
          </a:xfrm>
          <a:prstGeom prst="rect">
            <a:avLst/>
          </a:prstGeom>
        </p:spPr>
        <p:txBody>
          <a:bodyPr lIns="35716" tIns="35716" rIns="35716" bIns="35716"/>
          <a:lstStyle>
            <a:lvl1pPr algn="l">
              <a:defRPr sz="1300">
                <a:solidFill>
                  <a:srgbClr val="93741C"/>
                </a:solidFill>
                <a:latin typeface="American Typewriter"/>
                <a:ea typeface="American Typewriter"/>
                <a:cs typeface="American Typewriter"/>
                <a:sym typeface="American Typewriter"/>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6" name="Shape 65"/>
          <p:cNvSpPr>
            <a:spLocks noGrp="1"/>
          </p:cNvSpPr>
          <p:nvPr>
            <p:ph type="pic" sz="half" idx="13"/>
          </p:nvPr>
        </p:nvSpPr>
        <p:spPr>
          <a:xfrm rot="60000">
            <a:off x="5251634" y="1844318"/>
            <a:ext cx="3170042" cy="4247959"/>
          </a:xfrm>
          <a:prstGeom prst="rect">
            <a:avLst/>
          </a:prstGeom>
        </p:spPr>
        <p:txBody>
          <a:bodyPr lIns="91439" tIns="45719" rIns="91439" bIns="45719">
            <a:noAutofit/>
          </a:bodyPr>
          <a:lstStyle/>
          <a:p>
            <a:endParaRPr/>
          </a:p>
        </p:txBody>
      </p:sp>
      <p:sp>
        <p:nvSpPr>
          <p:cNvPr id="147" name="Title Text"/>
          <p:cNvSpPr txBox="1">
            <a:spLocks noGrp="1"/>
          </p:cNvSpPr>
          <p:nvPr>
            <p:ph type="title"/>
          </p:nvPr>
        </p:nvSpPr>
        <p:spPr>
          <a:xfrm>
            <a:off x="1116211" y="178594"/>
            <a:ext cx="7358065" cy="1651992"/>
          </a:xfrm>
          <a:prstGeom prst="rect">
            <a:avLst/>
          </a:prstGeom>
        </p:spPr>
        <p:txBody>
          <a:bodyPr lIns="35716" tIns="35716" rIns="35716" bIns="35716"/>
          <a:lstStyle>
            <a:lvl1pPr defTabSz="410749">
              <a:defRPr sz="4900" spc="48">
                <a:solidFill>
                  <a:srgbClr val="6E603B"/>
                </a:solidFill>
                <a:latin typeface="American Typewriter"/>
                <a:ea typeface="American Typewriter"/>
                <a:cs typeface="American Typewriter"/>
                <a:sym typeface="American Typewriter"/>
              </a:defRPr>
            </a:lvl1pPr>
          </a:lstStyle>
          <a:p>
            <a:r>
              <a:t>Title Text</a:t>
            </a:r>
          </a:p>
        </p:txBody>
      </p:sp>
      <p:sp>
        <p:nvSpPr>
          <p:cNvPr id="148" name="Body Level One…"/>
          <p:cNvSpPr txBox="1">
            <a:spLocks noGrp="1"/>
          </p:cNvSpPr>
          <p:nvPr>
            <p:ph type="body" sz="half" idx="1"/>
          </p:nvPr>
        </p:nvSpPr>
        <p:spPr>
          <a:xfrm>
            <a:off x="1116211" y="1928810"/>
            <a:ext cx="3545086" cy="4241605"/>
          </a:xfrm>
          <a:prstGeom prst="rect">
            <a:avLst/>
          </a:prstGeom>
        </p:spPr>
        <p:txBody>
          <a:bodyPr lIns="35716" tIns="35716" rIns="35716" bIns="35716" anchor="ctr"/>
          <a:lstStyle>
            <a:lvl1pPr marL="285739" indent="-285739" defTabSz="410749">
              <a:spcBef>
                <a:spcPts val="2200"/>
              </a:spcBef>
              <a:buSzPct val="45000"/>
              <a:buFontTx/>
              <a:buBlip>
                <a:blip r:embed="rId3"/>
              </a:buBlip>
              <a:defRPr sz="2200">
                <a:solidFill>
                  <a:srgbClr val="93741C"/>
                </a:solidFill>
                <a:latin typeface="Palatino"/>
                <a:ea typeface="Palatino"/>
                <a:cs typeface="Palatino"/>
                <a:sym typeface="Palatino"/>
              </a:defRPr>
            </a:lvl1pPr>
            <a:lvl2pPr marL="571479" indent="-285739" defTabSz="410749">
              <a:spcBef>
                <a:spcPts val="2200"/>
              </a:spcBef>
              <a:buSzPct val="45000"/>
              <a:buFontTx/>
              <a:buBlip>
                <a:blip r:embed="rId3"/>
              </a:buBlip>
              <a:defRPr sz="2200">
                <a:solidFill>
                  <a:srgbClr val="93741C"/>
                </a:solidFill>
                <a:latin typeface="Palatino"/>
                <a:ea typeface="Palatino"/>
                <a:cs typeface="Palatino"/>
                <a:sym typeface="Palatino"/>
              </a:defRPr>
            </a:lvl2pPr>
            <a:lvl3pPr marL="857218" indent="-285740" defTabSz="410749">
              <a:spcBef>
                <a:spcPts val="2200"/>
              </a:spcBef>
              <a:buSzPct val="45000"/>
              <a:buFontTx/>
              <a:buBlip>
                <a:blip r:embed="rId3"/>
              </a:buBlip>
              <a:defRPr sz="2200">
                <a:solidFill>
                  <a:srgbClr val="93741C"/>
                </a:solidFill>
                <a:latin typeface="Palatino"/>
                <a:ea typeface="Palatino"/>
                <a:cs typeface="Palatino"/>
                <a:sym typeface="Palatino"/>
              </a:defRPr>
            </a:lvl3pPr>
            <a:lvl4pPr marL="1142959" indent="-285740" defTabSz="410749">
              <a:spcBef>
                <a:spcPts val="2200"/>
              </a:spcBef>
              <a:buSzPct val="45000"/>
              <a:buFontTx/>
              <a:buBlip>
                <a:blip r:embed="rId3"/>
              </a:buBlip>
              <a:defRPr sz="2200">
                <a:solidFill>
                  <a:srgbClr val="93741C"/>
                </a:solidFill>
                <a:latin typeface="Palatino"/>
                <a:ea typeface="Palatino"/>
                <a:cs typeface="Palatino"/>
                <a:sym typeface="Palatino"/>
              </a:defRPr>
            </a:lvl4pPr>
            <a:lvl5pPr marL="1428699" indent="-285740" defTabSz="410749">
              <a:spcBef>
                <a:spcPts val="2200"/>
              </a:spcBef>
              <a:buSzPct val="45000"/>
              <a:buFontTx/>
              <a:buBlip>
                <a:blip r:embed="rId3"/>
              </a:buBlip>
              <a:defRPr sz="2200">
                <a:solidFill>
                  <a:srgbClr val="93741C"/>
                </a:solidFill>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149" name="Slide Number"/>
          <p:cNvSpPr txBox="1">
            <a:spLocks noGrp="1"/>
          </p:cNvSpPr>
          <p:nvPr>
            <p:ph type="sldNum" sz="quarter" idx="2"/>
          </p:nvPr>
        </p:nvSpPr>
        <p:spPr>
          <a:xfrm>
            <a:off x="4425767" y="6351986"/>
            <a:ext cx="279281" cy="261933"/>
          </a:xfrm>
          <a:prstGeom prst="rect">
            <a:avLst/>
          </a:prstGeom>
        </p:spPr>
        <p:txBody>
          <a:bodyPr lIns="35716" tIns="35716" rIns="35716" bIns="35716"/>
          <a:lstStyle>
            <a:lvl1pPr algn="l">
              <a:defRPr sz="1300">
                <a:solidFill>
                  <a:srgbClr val="93741C"/>
                </a:solidFill>
                <a:latin typeface="American Typewriter"/>
                <a:ea typeface="American Typewriter"/>
                <a:cs typeface="American Typewriter"/>
                <a:sym typeface="American Typewriter"/>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6" name="Body Level One…"/>
          <p:cNvSpPr txBox="1">
            <a:spLocks noGrp="1"/>
          </p:cNvSpPr>
          <p:nvPr>
            <p:ph type="body" idx="1"/>
          </p:nvPr>
        </p:nvSpPr>
        <p:spPr>
          <a:xfrm>
            <a:off x="1116211" y="892969"/>
            <a:ext cx="7358065" cy="5072063"/>
          </a:xfrm>
          <a:prstGeom prst="rect">
            <a:avLst/>
          </a:prstGeom>
        </p:spPr>
        <p:txBody>
          <a:bodyPr lIns="35716" tIns="35716" rIns="35716" bIns="35716" anchor="ctr"/>
          <a:lstStyle>
            <a:lvl1pPr marL="312526" indent="-312526" defTabSz="410749">
              <a:spcBef>
                <a:spcPts val="2500"/>
              </a:spcBef>
              <a:buSzPct val="45000"/>
              <a:buFontTx/>
              <a:buBlip>
                <a:blip r:embed="rId3"/>
              </a:buBlip>
              <a:defRPr sz="2500">
                <a:solidFill>
                  <a:srgbClr val="93741C"/>
                </a:solidFill>
                <a:latin typeface="Palatino"/>
                <a:ea typeface="Palatino"/>
                <a:cs typeface="Palatino"/>
                <a:sym typeface="Palatino"/>
              </a:defRPr>
            </a:lvl1pPr>
            <a:lvl2pPr marL="625055" indent="-312526" defTabSz="410749">
              <a:spcBef>
                <a:spcPts val="2500"/>
              </a:spcBef>
              <a:buSzPct val="45000"/>
              <a:buFontTx/>
              <a:buBlip>
                <a:blip r:embed="rId3"/>
              </a:buBlip>
              <a:defRPr sz="2500">
                <a:solidFill>
                  <a:srgbClr val="93741C"/>
                </a:solidFill>
                <a:latin typeface="Palatino"/>
                <a:ea typeface="Palatino"/>
                <a:cs typeface="Palatino"/>
                <a:sym typeface="Palatino"/>
              </a:defRPr>
            </a:lvl2pPr>
            <a:lvl3pPr marL="937582" indent="-312528" defTabSz="410749">
              <a:spcBef>
                <a:spcPts val="2500"/>
              </a:spcBef>
              <a:buSzPct val="45000"/>
              <a:buFontTx/>
              <a:buBlip>
                <a:blip r:embed="rId3"/>
              </a:buBlip>
              <a:defRPr sz="2500">
                <a:solidFill>
                  <a:srgbClr val="93741C"/>
                </a:solidFill>
                <a:latin typeface="Palatino"/>
                <a:ea typeface="Palatino"/>
                <a:cs typeface="Palatino"/>
                <a:sym typeface="Palatino"/>
              </a:defRPr>
            </a:lvl3pPr>
            <a:lvl4pPr marL="1250111" indent="-312528" defTabSz="410749">
              <a:spcBef>
                <a:spcPts val="2500"/>
              </a:spcBef>
              <a:buSzPct val="45000"/>
              <a:buFontTx/>
              <a:buBlip>
                <a:blip r:embed="rId3"/>
              </a:buBlip>
              <a:defRPr sz="2500">
                <a:solidFill>
                  <a:srgbClr val="93741C"/>
                </a:solidFill>
                <a:latin typeface="Palatino"/>
                <a:ea typeface="Palatino"/>
                <a:cs typeface="Palatino"/>
                <a:sym typeface="Palatino"/>
              </a:defRPr>
            </a:lvl4pPr>
            <a:lvl5pPr marL="1562639" indent="-312528" defTabSz="410749">
              <a:spcBef>
                <a:spcPts val="2500"/>
              </a:spcBef>
              <a:buSzPct val="45000"/>
              <a:buFontTx/>
              <a:buBlip>
                <a:blip r:embed="rId3"/>
              </a:buBlip>
              <a:defRPr sz="2500">
                <a:solidFill>
                  <a:srgbClr val="93741C"/>
                </a:solidFill>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4425767" y="6351986"/>
            <a:ext cx="279281" cy="261933"/>
          </a:xfrm>
          <a:prstGeom prst="rect">
            <a:avLst/>
          </a:prstGeom>
        </p:spPr>
        <p:txBody>
          <a:bodyPr lIns="35716" tIns="35716" rIns="35716" bIns="35716"/>
          <a:lstStyle>
            <a:lvl1pPr algn="l">
              <a:defRPr sz="1300">
                <a:solidFill>
                  <a:srgbClr val="93741C"/>
                </a:solidFill>
                <a:latin typeface="American Typewriter"/>
                <a:ea typeface="American Typewriter"/>
                <a:cs typeface="American Typewriter"/>
                <a:sym typeface="American Typewriter"/>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4" name="Shape 83"/>
          <p:cNvSpPr>
            <a:spLocks noGrp="1"/>
          </p:cNvSpPr>
          <p:nvPr>
            <p:ph type="pic" sz="half" idx="13"/>
          </p:nvPr>
        </p:nvSpPr>
        <p:spPr>
          <a:xfrm>
            <a:off x="5322094" y="-550751"/>
            <a:ext cx="3161685" cy="4744643"/>
          </a:xfrm>
          <a:prstGeom prst="rect">
            <a:avLst/>
          </a:prstGeom>
        </p:spPr>
        <p:txBody>
          <a:bodyPr lIns="91439" tIns="45719" rIns="91439" bIns="45719">
            <a:noAutofit/>
          </a:bodyPr>
          <a:lstStyle/>
          <a:p>
            <a:endParaRPr/>
          </a:p>
        </p:txBody>
      </p:sp>
      <p:sp>
        <p:nvSpPr>
          <p:cNvPr id="165" name="Shape 84"/>
          <p:cNvSpPr>
            <a:spLocks noGrp="1"/>
          </p:cNvSpPr>
          <p:nvPr>
            <p:ph type="pic" sz="half" idx="14"/>
          </p:nvPr>
        </p:nvSpPr>
        <p:spPr>
          <a:xfrm>
            <a:off x="4839891" y="3196826"/>
            <a:ext cx="4540747" cy="3027167"/>
          </a:xfrm>
          <a:prstGeom prst="rect">
            <a:avLst/>
          </a:prstGeom>
        </p:spPr>
        <p:txBody>
          <a:bodyPr lIns="91439" tIns="45719" rIns="91439" bIns="45719">
            <a:noAutofit/>
          </a:bodyPr>
          <a:lstStyle/>
          <a:p>
            <a:endParaRPr/>
          </a:p>
        </p:txBody>
      </p:sp>
      <p:sp>
        <p:nvSpPr>
          <p:cNvPr id="166" name="Shape 85"/>
          <p:cNvSpPr>
            <a:spLocks noGrp="1"/>
          </p:cNvSpPr>
          <p:nvPr>
            <p:ph type="pic" sz="half" idx="15"/>
          </p:nvPr>
        </p:nvSpPr>
        <p:spPr>
          <a:xfrm rot="60000">
            <a:off x="619458" y="452772"/>
            <a:ext cx="4295183" cy="5755688"/>
          </a:xfrm>
          <a:prstGeom prst="rect">
            <a:avLst/>
          </a:prstGeom>
        </p:spPr>
        <p:txBody>
          <a:bodyPr lIns="91439" tIns="45719" rIns="91439" bIns="45719">
            <a:noAutofit/>
          </a:bodyPr>
          <a:lstStyle/>
          <a:p>
            <a:endParaRPr/>
          </a:p>
        </p:txBody>
      </p:sp>
      <p:sp>
        <p:nvSpPr>
          <p:cNvPr id="167" name="Slide Number"/>
          <p:cNvSpPr txBox="1">
            <a:spLocks noGrp="1"/>
          </p:cNvSpPr>
          <p:nvPr>
            <p:ph type="sldNum" sz="quarter" idx="2"/>
          </p:nvPr>
        </p:nvSpPr>
        <p:spPr>
          <a:xfrm>
            <a:off x="4440818" y="6340078"/>
            <a:ext cx="283091" cy="261933"/>
          </a:xfrm>
          <a:prstGeom prst="rect">
            <a:avLst/>
          </a:prstGeom>
        </p:spPr>
        <p:txBody>
          <a:bodyPr lIns="35716" tIns="35716" rIns="35716" bIns="35716" anchor="t"/>
          <a:lstStyle>
            <a:lvl1pPr algn="l">
              <a:defRPr sz="1300" spc="15">
                <a:solidFill>
                  <a:srgbClr val="3E382B"/>
                </a:solidFill>
                <a:latin typeface="American Typewriter"/>
                <a:ea typeface="American Typewriter"/>
                <a:cs typeface="American Typewriter"/>
                <a:sym typeface="American Typewriter"/>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4" name="Body Level One…"/>
          <p:cNvSpPr txBox="1">
            <a:spLocks noGrp="1"/>
          </p:cNvSpPr>
          <p:nvPr>
            <p:ph type="body" sz="quarter" idx="1"/>
          </p:nvPr>
        </p:nvSpPr>
        <p:spPr>
          <a:xfrm>
            <a:off x="1116211" y="4473773"/>
            <a:ext cx="7358065" cy="410688"/>
          </a:xfrm>
          <a:prstGeom prst="rect">
            <a:avLst/>
          </a:prstGeom>
        </p:spPr>
        <p:txBody>
          <a:bodyPr lIns="35716" tIns="35716" rIns="35716" bIns="35716"/>
          <a:lstStyle>
            <a:lvl1pPr marL="0" indent="0" algn="ctr" defTabSz="410749">
              <a:spcBef>
                <a:spcPts val="0"/>
              </a:spcBef>
              <a:buSzTx/>
              <a:buFontTx/>
              <a:buNone/>
              <a:defRPr sz="2200" i="1">
                <a:solidFill>
                  <a:srgbClr val="93741C"/>
                </a:solidFill>
                <a:latin typeface="Palatino"/>
                <a:ea typeface="Palatino"/>
                <a:cs typeface="Palatino"/>
                <a:sym typeface="Palatino"/>
              </a:defRPr>
            </a:lvl1pPr>
            <a:lvl2pPr marL="587552" indent="-275024" algn="ctr" defTabSz="410749">
              <a:spcBef>
                <a:spcPts val="0"/>
              </a:spcBef>
              <a:buSzPct val="45000"/>
              <a:buFontTx/>
              <a:buBlip>
                <a:blip r:embed="rId3"/>
              </a:buBlip>
              <a:defRPr sz="2200" i="1">
                <a:solidFill>
                  <a:srgbClr val="93741C"/>
                </a:solidFill>
                <a:latin typeface="Palatino"/>
                <a:ea typeface="Palatino"/>
                <a:cs typeface="Palatino"/>
                <a:sym typeface="Palatino"/>
              </a:defRPr>
            </a:lvl2pPr>
            <a:lvl3pPr marL="900080" indent="-275024" algn="ctr" defTabSz="410749">
              <a:spcBef>
                <a:spcPts val="0"/>
              </a:spcBef>
              <a:buSzPct val="45000"/>
              <a:buFontTx/>
              <a:buBlip>
                <a:blip r:embed="rId3"/>
              </a:buBlip>
              <a:defRPr sz="2200" i="1">
                <a:solidFill>
                  <a:srgbClr val="93741C"/>
                </a:solidFill>
                <a:latin typeface="Palatino"/>
                <a:ea typeface="Palatino"/>
                <a:cs typeface="Palatino"/>
                <a:sym typeface="Palatino"/>
              </a:defRPr>
            </a:lvl3pPr>
            <a:lvl4pPr marL="1212607" indent="-275024" algn="ctr" defTabSz="410749">
              <a:spcBef>
                <a:spcPts val="0"/>
              </a:spcBef>
              <a:buSzPct val="45000"/>
              <a:buFontTx/>
              <a:buBlip>
                <a:blip r:embed="rId3"/>
              </a:buBlip>
              <a:defRPr sz="2200" i="1">
                <a:solidFill>
                  <a:srgbClr val="93741C"/>
                </a:solidFill>
                <a:latin typeface="Palatino"/>
                <a:ea typeface="Palatino"/>
                <a:cs typeface="Palatino"/>
                <a:sym typeface="Palatino"/>
              </a:defRPr>
            </a:lvl4pPr>
            <a:lvl5pPr marL="1525135" indent="-275024" algn="ctr" defTabSz="410749">
              <a:spcBef>
                <a:spcPts val="0"/>
              </a:spcBef>
              <a:buSzPct val="45000"/>
              <a:buFontTx/>
              <a:buBlip>
                <a:blip r:embed="rId3"/>
              </a:buBlip>
              <a:defRPr sz="2200" i="1">
                <a:solidFill>
                  <a:srgbClr val="93741C"/>
                </a:solidFill>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175" name="Shape 94"/>
          <p:cNvSpPr txBox="1">
            <a:spLocks noGrp="1"/>
          </p:cNvSpPr>
          <p:nvPr>
            <p:ph type="body" sz="quarter" idx="13"/>
          </p:nvPr>
        </p:nvSpPr>
        <p:spPr>
          <a:xfrm>
            <a:off x="1116210" y="3003362"/>
            <a:ext cx="7358065" cy="503021"/>
          </a:xfrm>
          <a:prstGeom prst="rect">
            <a:avLst/>
          </a:prstGeom>
        </p:spPr>
        <p:txBody>
          <a:bodyPr lIns="35716" tIns="35716" rIns="35716" bIns="35716" anchor="ctr"/>
          <a:lstStyle/>
          <a:p>
            <a:endParaRPr/>
          </a:p>
        </p:txBody>
      </p:sp>
      <p:sp>
        <p:nvSpPr>
          <p:cNvPr id="176" name="Slide Number"/>
          <p:cNvSpPr txBox="1">
            <a:spLocks noGrp="1"/>
          </p:cNvSpPr>
          <p:nvPr>
            <p:ph type="sldNum" sz="quarter" idx="2"/>
          </p:nvPr>
        </p:nvSpPr>
        <p:spPr>
          <a:xfrm>
            <a:off x="4425767" y="6351986"/>
            <a:ext cx="279281" cy="261933"/>
          </a:xfrm>
          <a:prstGeom prst="rect">
            <a:avLst/>
          </a:prstGeom>
        </p:spPr>
        <p:txBody>
          <a:bodyPr lIns="35716" tIns="35716" rIns="35716" bIns="35716"/>
          <a:lstStyle>
            <a:lvl1pPr algn="l">
              <a:defRPr sz="1300">
                <a:solidFill>
                  <a:srgbClr val="93741C"/>
                </a:solidFill>
                <a:latin typeface="American Typewriter"/>
                <a:ea typeface="American Typewriter"/>
                <a:cs typeface="American Typewriter"/>
                <a:sym typeface="American Typewriter"/>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3" name="Shape 102"/>
          <p:cNvSpPr>
            <a:spLocks noGrp="1"/>
          </p:cNvSpPr>
          <p:nvPr>
            <p:ph type="pic" idx="13"/>
          </p:nvPr>
        </p:nvSpPr>
        <p:spPr>
          <a:xfrm rot="150000">
            <a:off x="-840845" y="-1861429"/>
            <a:ext cx="13305236" cy="17829464"/>
          </a:xfrm>
          <a:prstGeom prst="rect">
            <a:avLst/>
          </a:prstGeom>
        </p:spPr>
        <p:txBody>
          <a:bodyPr lIns="91439" tIns="45719" rIns="91439" bIns="45719">
            <a:noAutofit/>
          </a:bodyPr>
          <a:lstStyle/>
          <a:p>
            <a:endParaRPr/>
          </a:p>
        </p:txBody>
      </p:sp>
      <p:sp>
        <p:nvSpPr>
          <p:cNvPr id="184" name="Slide Number"/>
          <p:cNvSpPr txBox="1">
            <a:spLocks noGrp="1"/>
          </p:cNvSpPr>
          <p:nvPr>
            <p:ph type="sldNum" sz="quarter" idx="2"/>
          </p:nvPr>
        </p:nvSpPr>
        <p:spPr>
          <a:xfrm>
            <a:off x="4425767" y="6351986"/>
            <a:ext cx="279281" cy="261933"/>
          </a:xfrm>
          <a:prstGeom prst="rect">
            <a:avLst/>
          </a:prstGeom>
        </p:spPr>
        <p:txBody>
          <a:bodyPr lIns="35716" tIns="35716" rIns="35716" bIns="35716"/>
          <a:lstStyle>
            <a:lvl1pPr algn="l">
              <a:defRPr sz="1300">
                <a:solidFill>
                  <a:srgbClr val="93741C"/>
                </a:solidFill>
                <a:latin typeface="American Typewriter"/>
                <a:ea typeface="American Typewriter"/>
                <a:cs typeface="American Typewriter"/>
                <a:sym typeface="American Typewriter"/>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1" name="Slide Number"/>
          <p:cNvSpPr txBox="1">
            <a:spLocks noGrp="1"/>
          </p:cNvSpPr>
          <p:nvPr>
            <p:ph type="sldNum" sz="quarter" idx="2"/>
          </p:nvPr>
        </p:nvSpPr>
        <p:spPr>
          <a:xfrm>
            <a:off x="4425767" y="6351986"/>
            <a:ext cx="279281" cy="261933"/>
          </a:xfrm>
          <a:prstGeom prst="rect">
            <a:avLst/>
          </a:prstGeom>
        </p:spPr>
        <p:txBody>
          <a:bodyPr lIns="35716" tIns="35716" rIns="35716" bIns="35716"/>
          <a:lstStyle>
            <a:lvl1pPr algn="l">
              <a:defRPr sz="1300">
                <a:solidFill>
                  <a:srgbClr val="93741C"/>
                </a:solidFill>
                <a:latin typeface="American Typewriter"/>
                <a:ea typeface="American Typewriter"/>
                <a:cs typeface="American Typewriter"/>
                <a:sym typeface="American Typewriter"/>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30" name="Body Level One…"/>
          <p:cNvSpPr txBox="1">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1"/>
            <a:ext cx="4041775" cy="639765"/>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5"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8" y="1435100"/>
            <a:ext cx="3008316" cy="4691063"/>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2"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83" name="Picture Placeholder 2"/>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4" r:id="rId14"/>
    <p:sldLayoutId id="2147483665" r:id="rId15"/>
    <p:sldLayoutId id="2147483666" r:id="rId16"/>
    <p:sldLayoutId id="2147483667" r:id="rId17"/>
    <p:sldLayoutId id="2147483668" r:id="rId18"/>
    <p:sldLayoutId id="2147483669" r:id="rId19"/>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Title 1"/>
          <p:cNvSpPr txBox="1"/>
          <p:nvPr/>
        </p:nvSpPr>
        <p:spPr>
          <a:xfrm>
            <a:off x="731518" y="1600202"/>
            <a:ext cx="7680964" cy="238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gn="ctr">
              <a:defRPr sz="4400" b="1">
                <a:latin typeface="+mj-lt"/>
                <a:ea typeface="+mj-ea"/>
                <a:cs typeface="+mj-cs"/>
                <a:sym typeface="Helvetica"/>
              </a:defRPr>
            </a:pPr>
            <a:r>
              <a:rPr dirty="0"/>
              <a:t>Majlis Ansarullah</a:t>
            </a:r>
            <a:br>
              <a:rPr dirty="0"/>
            </a:br>
            <a:r>
              <a:rPr dirty="0"/>
              <a:t>Monthly Meeting</a:t>
            </a:r>
          </a:p>
        </p:txBody>
      </p:sp>
      <p:sp>
        <p:nvSpPr>
          <p:cNvPr id="201" name="Subtitle 2"/>
          <p:cNvSpPr txBox="1"/>
          <p:nvPr/>
        </p:nvSpPr>
        <p:spPr>
          <a:xfrm>
            <a:off x="1188718" y="3602038"/>
            <a:ext cx="6766564" cy="1655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a:spcBef>
                <a:spcPts val="700"/>
              </a:spcBef>
              <a:defRPr sz="3200" b="1">
                <a:latin typeface="+mj-lt"/>
                <a:ea typeface="+mj-ea"/>
                <a:cs typeface="+mj-cs"/>
                <a:sym typeface="Helvetica"/>
              </a:defRPr>
            </a:lvl1pPr>
          </a:lstStyle>
          <a:p>
            <a:r>
              <a:rPr dirty="0">
                <a:latin typeface="+mn-lt"/>
              </a:rPr>
              <a:t>February 2020</a:t>
            </a:r>
          </a:p>
        </p:txBody>
      </p:sp>
      <p:sp>
        <p:nvSpPr>
          <p:cNvPr id="202" name="TextBox 6"/>
          <p:cNvSpPr txBox="1"/>
          <p:nvPr/>
        </p:nvSpPr>
        <p:spPr>
          <a:xfrm>
            <a:off x="3667694" y="5717310"/>
            <a:ext cx="5430588" cy="4388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r">
              <a:defRPr sz="1200"/>
            </a:pPr>
            <a:r>
              <a:t>This slide deck contains images licensed for the purpose of this presentation only.  </a:t>
            </a:r>
          </a:p>
          <a:p>
            <a:pPr algn="r">
              <a:defRPr sz="1200"/>
            </a:pPr>
            <a:r>
              <a:t>No one is permitted to use the images for any other use, without prior permission.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3" name="TextBox 6"/>
          <p:cNvSpPr txBox="1"/>
          <p:nvPr/>
        </p:nvSpPr>
        <p:spPr>
          <a:xfrm>
            <a:off x="4142278" y="402715"/>
            <a:ext cx="3432729" cy="497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rPr dirty="0"/>
              <a:t>Discussion Scenario </a:t>
            </a:r>
          </a:p>
        </p:txBody>
      </p:sp>
      <p:sp>
        <p:nvSpPr>
          <p:cNvPr id="234" name="Content Placeholder 3"/>
          <p:cNvSpPr txBox="1">
            <a:spLocks noGrp="1"/>
          </p:cNvSpPr>
          <p:nvPr>
            <p:ph type="body" sz="half" idx="1"/>
          </p:nvPr>
        </p:nvSpPr>
        <p:spPr>
          <a:xfrm>
            <a:off x="450639" y="1453712"/>
            <a:ext cx="4403749" cy="4607114"/>
          </a:xfrm>
          <a:prstGeom prst="rect">
            <a:avLst/>
          </a:prstGeom>
        </p:spPr>
        <p:txBody>
          <a:bodyPr>
            <a:normAutofit lnSpcReduction="10000"/>
          </a:bodyPr>
          <a:lstStyle>
            <a:lvl1pPr marL="0" indent="0">
              <a:lnSpc>
                <a:spcPct val="80000"/>
              </a:lnSpc>
              <a:spcBef>
                <a:spcPts val="500"/>
              </a:spcBef>
              <a:buSzTx/>
              <a:buNone/>
              <a:defRPr sz="2200"/>
            </a:lvl1pPr>
          </a:lstStyle>
          <a:p>
            <a:r>
              <a:rPr sz="2400" dirty="0"/>
              <a:t>You are in a New Year’s get together with your friends. As you avoid drinking alcohol, your non-Muslim friend asks you politely about your religious beliefs. </a:t>
            </a:r>
            <a:endParaRPr lang="en-US" sz="2400" dirty="0"/>
          </a:p>
          <a:p>
            <a:endParaRPr lang="en-US" sz="2400" dirty="0"/>
          </a:p>
          <a:p>
            <a:r>
              <a:rPr sz="2400" dirty="0"/>
              <a:t>You explain the teachings of Holy Quran about Halal and Haram (permissible and forbidden). He wonders why Islam has not adopted to changing times. After all, 1400 years is a long time and religion needs to be adjusted according to the evolving times. </a:t>
            </a:r>
            <a:br>
              <a:rPr lang="en-US" sz="2400" dirty="0"/>
            </a:br>
            <a:endParaRPr lang="en-US" sz="2400" dirty="0"/>
          </a:p>
          <a:p>
            <a:r>
              <a:rPr sz="2400" dirty="0"/>
              <a:t>How would you respond?</a:t>
            </a:r>
          </a:p>
        </p:txBody>
      </p:sp>
      <p:pic>
        <p:nvPicPr>
          <p:cNvPr id="235" name="Muslim dont drink.jpg" descr="Muslim dont drink.jpg"/>
          <p:cNvPicPr>
            <a:picLocks noChangeAspect="1"/>
          </p:cNvPicPr>
          <p:nvPr/>
        </p:nvPicPr>
        <p:blipFill>
          <a:blip r:embed="rId3"/>
          <a:stretch>
            <a:fillRect/>
          </a:stretch>
        </p:blipFill>
        <p:spPr>
          <a:xfrm>
            <a:off x="5463087" y="1253837"/>
            <a:ext cx="2962602" cy="4607114"/>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7" name="TextBox 6"/>
          <p:cNvSpPr txBox="1"/>
          <p:nvPr/>
        </p:nvSpPr>
        <p:spPr>
          <a:xfrm>
            <a:off x="5106344" y="402715"/>
            <a:ext cx="1830743" cy="497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rPr dirty="0"/>
              <a:t>Discussion</a:t>
            </a:r>
          </a:p>
        </p:txBody>
      </p:sp>
      <p:sp>
        <p:nvSpPr>
          <p:cNvPr id="238" name="Content Placeholder 2"/>
          <p:cNvSpPr txBox="1">
            <a:spLocks noGrp="1"/>
          </p:cNvSpPr>
          <p:nvPr>
            <p:ph type="body" idx="1"/>
          </p:nvPr>
        </p:nvSpPr>
        <p:spPr>
          <a:xfrm>
            <a:off x="457200" y="1600200"/>
            <a:ext cx="8229600" cy="4525963"/>
          </a:xfrm>
          <a:prstGeom prst="rect">
            <a:avLst/>
          </a:prstGeom>
        </p:spPr>
        <p:txBody>
          <a:bodyPr>
            <a:normAutofit/>
          </a:bodyPr>
          <a:lstStyle/>
          <a:p>
            <a:pPr marL="514350" indent="-514350">
              <a:buFontTx/>
              <a:buAutoNum type="arabicPeriod"/>
            </a:pPr>
            <a:r>
              <a:rPr sz="2800" dirty="0"/>
              <a:t>You promise to get back to him after more research</a:t>
            </a:r>
          </a:p>
          <a:p>
            <a:pPr marL="514350" indent="-514350">
              <a:buFontTx/>
              <a:buAutoNum type="arabicPeriod"/>
            </a:pPr>
            <a:r>
              <a:rPr sz="2800" dirty="0"/>
              <a:t>You agree that religion needs to be updated with time but the major doctrines stay the same</a:t>
            </a:r>
          </a:p>
          <a:p>
            <a:pPr marL="514350" indent="-514350">
              <a:buFontTx/>
              <a:buAutoNum type="arabicPeriod"/>
            </a:pPr>
            <a:r>
              <a:rPr sz="2800" dirty="0"/>
              <a:t>You try to explain that the Holy Quran is the final book and there could be no change in any Islamic teaching at all. Please explain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0" name="TextBox 6"/>
          <p:cNvSpPr txBox="1"/>
          <p:nvPr/>
        </p:nvSpPr>
        <p:spPr>
          <a:xfrm>
            <a:off x="3748654" y="421081"/>
            <a:ext cx="5026182" cy="497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rPr dirty="0"/>
              <a:t>Guidance from Friday Sermon</a:t>
            </a:r>
          </a:p>
        </p:txBody>
      </p:sp>
      <p:sp>
        <p:nvSpPr>
          <p:cNvPr id="241" name="Rectangle 3"/>
          <p:cNvSpPr txBox="1"/>
          <p:nvPr/>
        </p:nvSpPr>
        <p:spPr>
          <a:xfrm>
            <a:off x="156154" y="1273508"/>
            <a:ext cx="8842735"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rPr sz="2000" dirty="0"/>
              <a:t>“It is said that the teachings of religion are outdated and not for this era. They emphasize that religious teachings should change for the new era.</a:t>
            </a:r>
          </a:p>
        </p:txBody>
      </p:sp>
      <p:sp>
        <p:nvSpPr>
          <p:cNvPr id="242" name="Rectangle 7"/>
          <p:cNvSpPr txBox="1"/>
          <p:nvPr/>
        </p:nvSpPr>
        <p:spPr>
          <a:xfrm>
            <a:off x="194807" y="1970084"/>
            <a:ext cx="8754386" cy="3477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rPr sz="2000" dirty="0"/>
              <a:t>We firmly believe that the Holy Quran is the book of Allah, and He has promised to safeguard it. Other religions do not have their original teachings, and so they can change their books if they desire. However the Holy Quran’s teachings were never changed and will remain until the Last Day.</a:t>
            </a:r>
          </a:p>
          <a:p>
            <a:r>
              <a:rPr sz="2000" dirty="0"/>
              <a:t>By sending His prophet, Allah has safeguarded the teachings of the Holy Quran….Therefore, we should never ever be in any complex about the Holy Quran as it is enough for us. There is no need for a new “enlightenment” within the Holy Quran.</a:t>
            </a:r>
          </a:p>
          <a:p>
            <a:r>
              <a:rPr sz="2000" dirty="0"/>
              <a:t>These people who accept the need to change the Quran have simply not pondered over the Holy Quran. We need to challenge such people. The Holy Quran has mentioned everything; it has established our rights”.</a:t>
            </a:r>
          </a:p>
        </p:txBody>
      </p:sp>
      <p:sp>
        <p:nvSpPr>
          <p:cNvPr id="243" name="TextBox 1"/>
          <p:cNvSpPr txBox="1"/>
          <p:nvPr/>
        </p:nvSpPr>
        <p:spPr>
          <a:xfrm>
            <a:off x="156154" y="5447955"/>
            <a:ext cx="9125251"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2000" b="1">
                <a:latin typeface="+mj-lt"/>
                <a:ea typeface="+mj-ea"/>
                <a:cs typeface="+mj-cs"/>
                <a:sym typeface="Helvetica"/>
              </a:defRPr>
            </a:pPr>
            <a:r>
              <a:rPr dirty="0"/>
              <a:t>The bottom line </a:t>
            </a:r>
            <a:r>
              <a:rPr sz="2000" b="0" dirty="0">
                <a:latin typeface="+mn-lt"/>
                <a:ea typeface="+mn-ea"/>
                <a:cs typeface="+mn-cs"/>
                <a:sym typeface="Calibri"/>
              </a:rPr>
              <a:t>is that we have to follow the teachings of the Holy Quran as it is the</a:t>
            </a:r>
          </a:p>
          <a:p>
            <a:pPr>
              <a:defRPr sz="2000"/>
            </a:pPr>
            <a:r>
              <a:rPr sz="2000" dirty="0"/>
              <a:t> last and final word from Allah the Almighty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5" name="TextBox 6"/>
          <p:cNvSpPr txBox="1"/>
          <p:nvPr/>
        </p:nvSpPr>
        <p:spPr>
          <a:xfrm>
            <a:off x="4227551" y="421081"/>
            <a:ext cx="3540389"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latin typeface="+mj-lt"/>
                <a:ea typeface="+mj-ea"/>
                <a:cs typeface="+mj-cs"/>
                <a:sym typeface="Helvetica"/>
              </a:defRPr>
            </a:lvl1pPr>
          </a:lstStyle>
          <a:p>
            <a:r>
              <a:rPr b="0" dirty="0">
                <a:latin typeface="+mn-lt"/>
              </a:rPr>
              <a:t>Take Home Message</a:t>
            </a:r>
          </a:p>
        </p:txBody>
      </p:sp>
      <p:sp>
        <p:nvSpPr>
          <p:cNvPr id="246" name="Title 3"/>
          <p:cNvSpPr txBox="1">
            <a:spLocks noGrp="1"/>
          </p:cNvSpPr>
          <p:nvPr>
            <p:ph type="title"/>
          </p:nvPr>
        </p:nvSpPr>
        <p:spPr>
          <a:xfrm>
            <a:off x="174167" y="1513120"/>
            <a:ext cx="8952022" cy="4626424"/>
          </a:xfrm>
          <a:prstGeom prst="rect">
            <a:avLst/>
          </a:prstGeom>
        </p:spPr>
        <p:txBody>
          <a:bodyPr anchor="t">
            <a:normAutofit/>
          </a:bodyPr>
          <a:lstStyle/>
          <a:p>
            <a:pPr algn="l">
              <a:defRPr sz="2200"/>
            </a:pPr>
            <a:r>
              <a:rPr sz="2400" dirty="0"/>
              <a:t>1.	The tactics and efforts of the anti-religious powers are designed to spread atheism and to contend with these powers of atheism and anti-Islamic forces. To fight this tactics one must gain true understanding of Holy Quran.</a:t>
            </a:r>
            <a:br>
              <a:rPr sz="2400" dirty="0"/>
            </a:br>
            <a:br>
              <a:rPr sz="2400" dirty="0"/>
            </a:br>
            <a:r>
              <a:rPr sz="2400" dirty="0"/>
              <a:t>2.	The Holy Quran and the Holy Prophet (peace and blessings of Allah be on him) have established human rights. The rights of Allah entail that one does not regard anyone equal to Allah the Exalted in His obedience, worship as well as His Unity of status and attributes. The rights of others entail that one does not treat one’s brothers with arrogance, mistrust and any form of wickedness.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8" name="TextBox 6"/>
          <p:cNvSpPr txBox="1"/>
          <p:nvPr/>
        </p:nvSpPr>
        <p:spPr>
          <a:xfrm>
            <a:off x="3438466" y="406008"/>
            <a:ext cx="5657413" cy="497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rPr dirty="0"/>
              <a:t>What to discuss with your family?</a:t>
            </a:r>
          </a:p>
        </p:txBody>
      </p:sp>
      <p:sp>
        <p:nvSpPr>
          <p:cNvPr id="249" name="TextBox 3"/>
          <p:cNvSpPr txBox="1"/>
          <p:nvPr/>
        </p:nvSpPr>
        <p:spPr>
          <a:xfrm>
            <a:off x="609625" y="1872495"/>
            <a:ext cx="8127049" cy="2056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400"/>
            </a:pPr>
            <a:r>
              <a:rPr dirty="0"/>
              <a:t>Pick one of the following topics from this Friday sermon to discuss with children/family during casual discussion:</a:t>
            </a:r>
          </a:p>
          <a:p>
            <a:pPr>
              <a:defRPr sz="1200"/>
            </a:pPr>
            <a:endParaRPr dirty="0"/>
          </a:p>
          <a:p>
            <a:pPr marL="800100" lvl="1" indent="-342900">
              <a:buSzPct val="100000"/>
              <a:buFont typeface="Arial"/>
              <a:buChar char="•"/>
              <a:defRPr sz="2400"/>
            </a:pPr>
            <a:r>
              <a:rPr dirty="0"/>
              <a:t>The importance and blessings of the Holy Quran</a:t>
            </a:r>
          </a:p>
          <a:p>
            <a:pPr marL="800100" lvl="1" indent="-342900">
              <a:buSzPct val="100000"/>
              <a:buFont typeface="Arial"/>
              <a:buChar char="•"/>
              <a:defRPr sz="2400"/>
            </a:pPr>
            <a:r>
              <a:rPr dirty="0"/>
              <a:t>Discuss how to prove the truth of the Holy Quran</a:t>
            </a:r>
          </a:p>
          <a:p>
            <a:pPr marL="800100" lvl="1" indent="-342900">
              <a:buSzPct val="100000"/>
              <a:buFont typeface="Arial"/>
              <a:buChar char="•"/>
              <a:defRPr sz="2400"/>
            </a:pPr>
            <a:r>
              <a:rPr dirty="0"/>
              <a:t>Ways to protect the rights of family members</a:t>
            </a:r>
          </a:p>
        </p:txBody>
      </p:sp>
      <p:sp>
        <p:nvSpPr>
          <p:cNvPr id="250" name="TextBox 6"/>
          <p:cNvSpPr txBox="1"/>
          <p:nvPr/>
        </p:nvSpPr>
        <p:spPr>
          <a:xfrm>
            <a:off x="609625" y="4898104"/>
            <a:ext cx="7636510" cy="1005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b="1">
                <a:solidFill>
                  <a:srgbClr val="FF0000"/>
                </a:solidFill>
                <a:latin typeface="+mj-lt"/>
                <a:ea typeface="+mj-ea"/>
                <a:cs typeface="+mj-cs"/>
                <a:sym typeface="Helvetica"/>
              </a:defRPr>
            </a:pPr>
            <a:r>
              <a:rPr dirty="0"/>
              <a:t>Tips to engage youth in conversation: </a:t>
            </a:r>
            <a:r>
              <a:rPr dirty="0">
                <a:solidFill>
                  <a:srgbClr val="000000"/>
                </a:solidFill>
              </a:rPr>
              <a:t>(1) Give them more talking time, and (2) use </a:t>
            </a:r>
            <a:r>
              <a:rPr dirty="0">
                <a:solidFill>
                  <a:schemeClr val="tx1"/>
                </a:solidFill>
              </a:rPr>
              <a:t>examples </a:t>
            </a:r>
            <a:r>
              <a:rPr sz="2000" b="1" dirty="0">
                <a:solidFill>
                  <a:schemeClr val="tx1"/>
                </a:solidFill>
                <a:latin typeface="+mj-lt"/>
                <a:ea typeface="+mj-ea"/>
                <a:cs typeface="+mj-cs"/>
              </a:rPr>
              <a:t>from Huzur’s (may Allah be his helper) sermon to make a point.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2" name="TextBox 6"/>
          <p:cNvSpPr txBox="1"/>
          <p:nvPr/>
        </p:nvSpPr>
        <p:spPr>
          <a:xfrm>
            <a:off x="4815608" y="400888"/>
            <a:ext cx="2911913" cy="497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defRPr>
            </a:lvl1pPr>
          </a:lstStyle>
          <a:p>
            <a:r>
              <a:rPr dirty="0"/>
              <a:t>Did you know?</a:t>
            </a:r>
          </a:p>
        </p:txBody>
      </p:sp>
      <p:sp>
        <p:nvSpPr>
          <p:cNvPr id="253" name="Content Placeholder 2"/>
          <p:cNvSpPr txBox="1"/>
          <p:nvPr/>
        </p:nvSpPr>
        <p:spPr>
          <a:xfrm>
            <a:off x="502918" y="1938867"/>
            <a:ext cx="8138164" cy="37223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228600" indent="-228600" defTabSz="914400">
              <a:lnSpc>
                <a:spcPct val="90000"/>
              </a:lnSpc>
              <a:spcBef>
                <a:spcPts val="1000"/>
              </a:spcBef>
              <a:buSzPct val="100000"/>
              <a:buFont typeface="Arial"/>
              <a:buChar char="•"/>
              <a:defRPr sz="2800"/>
            </a:pPr>
            <a:r>
              <a:rPr sz="2400" dirty="0"/>
              <a:t>How many books did the Promised Messiah (peace be on him) write? </a:t>
            </a:r>
          </a:p>
          <a:p>
            <a:pPr marL="228600" indent="-228600" defTabSz="914400">
              <a:lnSpc>
                <a:spcPct val="90000"/>
              </a:lnSpc>
              <a:spcBef>
                <a:spcPts val="1000"/>
              </a:spcBef>
              <a:buSzPct val="100000"/>
              <a:buFont typeface="Arial"/>
              <a:buChar char="•"/>
              <a:defRPr sz="2800"/>
            </a:pPr>
            <a:r>
              <a:rPr sz="2400" dirty="0"/>
              <a:t>What are </a:t>
            </a:r>
            <a:r>
              <a:rPr sz="2400" dirty="0" err="1"/>
              <a:t>Purani</a:t>
            </a:r>
            <a:r>
              <a:rPr sz="2400" dirty="0"/>
              <a:t> </a:t>
            </a:r>
            <a:r>
              <a:rPr sz="2400" dirty="0" err="1"/>
              <a:t>Tahrirein</a:t>
            </a:r>
            <a:r>
              <a:rPr sz="2400" dirty="0"/>
              <a:t> (Early writings)? </a:t>
            </a:r>
          </a:p>
          <a:p>
            <a:pPr marL="228600" indent="-228600" defTabSz="914400">
              <a:lnSpc>
                <a:spcPct val="90000"/>
              </a:lnSpc>
              <a:spcBef>
                <a:spcPts val="1000"/>
              </a:spcBef>
              <a:buSzPct val="100000"/>
              <a:buFont typeface="Arial"/>
              <a:buChar char="•"/>
              <a:defRPr sz="2800"/>
            </a:pPr>
            <a:r>
              <a:rPr sz="2400" dirty="0"/>
              <a:t>What is the first book written by the the Promised Messiah (peace be on him)? How many parts are of this book? </a:t>
            </a:r>
          </a:p>
          <a:p>
            <a:pPr marL="228600" indent="-228600" defTabSz="914400">
              <a:lnSpc>
                <a:spcPct val="90000"/>
              </a:lnSpc>
              <a:spcBef>
                <a:spcPts val="1000"/>
              </a:spcBef>
              <a:buSzPct val="100000"/>
              <a:buFont typeface="Arial"/>
              <a:buChar char="•"/>
              <a:defRPr sz="2800"/>
            </a:pPr>
            <a:r>
              <a:rPr sz="2400" dirty="0"/>
              <a:t>What is the subject matter of </a:t>
            </a:r>
            <a:r>
              <a:rPr sz="2400" dirty="0" err="1"/>
              <a:t>Barahin</a:t>
            </a:r>
            <a:r>
              <a:rPr sz="2400" dirty="0"/>
              <a:t>-e-Ahmadiyya?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5" name="TextBox 6"/>
          <p:cNvSpPr txBox="1"/>
          <p:nvPr/>
        </p:nvSpPr>
        <p:spPr>
          <a:xfrm>
            <a:off x="5223176" y="383503"/>
            <a:ext cx="1959949" cy="497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defRPr>
            </a:lvl1pPr>
          </a:lstStyle>
          <a:p>
            <a:r>
              <a:rPr dirty="0"/>
              <a:t>Answers</a:t>
            </a:r>
          </a:p>
        </p:txBody>
      </p:sp>
      <p:sp>
        <p:nvSpPr>
          <p:cNvPr id="256" name="Content Placeholder 5"/>
          <p:cNvSpPr txBox="1">
            <a:spLocks noGrp="1"/>
          </p:cNvSpPr>
          <p:nvPr>
            <p:ph type="body" idx="1"/>
          </p:nvPr>
        </p:nvSpPr>
        <p:spPr>
          <a:xfrm>
            <a:off x="457200" y="1482128"/>
            <a:ext cx="8229601" cy="4259766"/>
          </a:xfrm>
          <a:prstGeom prst="rect">
            <a:avLst/>
          </a:prstGeom>
        </p:spPr>
        <p:txBody>
          <a:bodyPr>
            <a:normAutofit/>
          </a:bodyPr>
          <a:lstStyle/>
          <a:p>
            <a:pPr>
              <a:lnSpc>
                <a:spcPct val="80000"/>
              </a:lnSpc>
              <a:spcBef>
                <a:spcPts val="600"/>
              </a:spcBef>
              <a:defRPr sz="2900"/>
            </a:pPr>
            <a:r>
              <a:rPr sz="2400" dirty="0"/>
              <a:t>The Promised Messiah (peace be on him) wrote 91 books</a:t>
            </a:r>
          </a:p>
          <a:p>
            <a:pPr>
              <a:lnSpc>
                <a:spcPct val="80000"/>
              </a:lnSpc>
              <a:spcBef>
                <a:spcPts val="600"/>
              </a:spcBef>
              <a:defRPr sz="2900"/>
            </a:pPr>
            <a:r>
              <a:rPr sz="2400" dirty="0"/>
              <a:t>Collection of Huzur’s writings from a period of 1878-1880. Printed in 1899. Before writing of the book </a:t>
            </a:r>
            <a:r>
              <a:rPr sz="2400" dirty="0" err="1"/>
              <a:t>Barahin</a:t>
            </a:r>
            <a:r>
              <a:rPr sz="2400" dirty="0"/>
              <a:t>-e-Ahmadiyya, Huzur was busy defending Islam by writings various articles</a:t>
            </a:r>
          </a:p>
          <a:p>
            <a:pPr>
              <a:lnSpc>
                <a:spcPct val="80000"/>
              </a:lnSpc>
              <a:spcBef>
                <a:spcPts val="600"/>
              </a:spcBef>
              <a:defRPr sz="2900"/>
            </a:pPr>
            <a:r>
              <a:rPr sz="2400" dirty="0" err="1"/>
              <a:t>Barahin</a:t>
            </a:r>
            <a:r>
              <a:rPr sz="2400" dirty="0"/>
              <a:t>-e-Ahmadiyya. It is in 5 parts. First 4 parts written in 1879. The fifth part in 1905</a:t>
            </a:r>
          </a:p>
          <a:p>
            <a:pPr>
              <a:lnSpc>
                <a:spcPct val="80000"/>
              </a:lnSpc>
              <a:spcBef>
                <a:spcPts val="600"/>
              </a:spcBef>
              <a:defRPr sz="2900"/>
            </a:pPr>
            <a:r>
              <a:rPr sz="2400" dirty="0"/>
              <a:t>Arguments in support of the Holy Quran and the Prophethood of Holy Prophet (peace and blessings of Allah be on him)</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8" name="TextBox 6"/>
          <p:cNvSpPr txBox="1"/>
          <p:nvPr/>
        </p:nvSpPr>
        <p:spPr>
          <a:xfrm>
            <a:off x="5439641" y="401543"/>
            <a:ext cx="1959949" cy="497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defRPr>
            </a:lvl1pPr>
          </a:lstStyle>
          <a:p>
            <a:r>
              <a:rPr dirty="0"/>
              <a:t>Salat page</a:t>
            </a:r>
          </a:p>
        </p:txBody>
      </p:sp>
      <p:sp>
        <p:nvSpPr>
          <p:cNvPr id="259" name="Title 3"/>
          <p:cNvSpPr txBox="1"/>
          <p:nvPr/>
        </p:nvSpPr>
        <p:spPr>
          <a:xfrm>
            <a:off x="457200" y="1360721"/>
            <a:ext cx="8243048" cy="4626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gn="just">
              <a:lnSpc>
                <a:spcPct val="90000"/>
              </a:lnSpc>
              <a:defRPr sz="2700"/>
            </a:pPr>
            <a:r>
              <a:rPr sz="2400" dirty="0"/>
              <a:t>“Without Salat, a Muslim cannot earn the privilege of being called a Muslim. By the time person reaches adulthood, his habit of offering Salat should have progressed to the point where it becomes well-founded and firm. </a:t>
            </a:r>
            <a:endParaRPr lang="en-US" sz="2400" dirty="0"/>
          </a:p>
          <a:p>
            <a:pPr algn="just">
              <a:lnSpc>
                <a:spcPct val="90000"/>
              </a:lnSpc>
              <a:defRPr sz="2700"/>
            </a:pPr>
            <a:endParaRPr lang="en-US" sz="2400" dirty="0"/>
          </a:p>
          <a:p>
            <a:pPr algn="just">
              <a:lnSpc>
                <a:spcPct val="90000"/>
              </a:lnSpc>
              <a:defRPr sz="2700"/>
            </a:pPr>
            <a:r>
              <a:rPr sz="2400" dirty="0" err="1"/>
              <a:t>Huzoor</a:t>
            </a:r>
            <a:r>
              <a:rPr sz="2400" dirty="0"/>
              <a:t> (may Allah be his helper) said that families who offer prayers in congregation on their leisure outdoor trips also become a source of doing </a:t>
            </a:r>
            <a:r>
              <a:rPr sz="2400" dirty="0" err="1"/>
              <a:t>Tabligh</a:t>
            </a:r>
            <a:r>
              <a:rPr sz="2400" dirty="0"/>
              <a:t> by offering a good example to those who are around them. The popular belief is that only terrorists offer prayers, but when other Muslims, who are dressed in Western attire, etc., offer Salat; then their misconceptions are removed”. (Friday Sermon June 22nd, 2012 delivered by </a:t>
            </a:r>
            <a:r>
              <a:rPr sz="2400" dirty="0" err="1"/>
              <a:t>Hazrat</a:t>
            </a:r>
            <a:r>
              <a:rPr sz="2400" dirty="0"/>
              <a:t> Mirza </a:t>
            </a:r>
            <a:r>
              <a:rPr sz="2400" dirty="0" err="1"/>
              <a:t>Masroor</a:t>
            </a:r>
            <a:r>
              <a:rPr sz="2400" dirty="0"/>
              <a:t> Ahmad</a:t>
            </a:r>
            <a:r>
              <a:rPr lang="en-US" sz="2400" dirty="0"/>
              <a:t> </a:t>
            </a:r>
            <a:r>
              <a:rPr sz="2400" dirty="0"/>
              <a:t>(</a:t>
            </a:r>
            <a:r>
              <a:rPr sz="2400" dirty="0" err="1"/>
              <a:t>at</a:t>
            </a:r>
            <a:r>
              <a:rPr lang="en-US" sz="2400" dirty="0" err="1"/>
              <a:t>ba</a:t>
            </a:r>
            <a:r>
              <a:rPr sz="2400" dirty="0"/>
              <a: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 name="Pond-lake-early-morning-beauty-stones-woods-water-plants-blue-style_1920x1080.jpg" descr="Pond-lake-early-morning-beauty-stones-woods-water-plants-blue-style_1920x1080.jpg">
            <a:extLst>
              <a:ext uri="{FF2B5EF4-FFF2-40B4-BE49-F238E27FC236}">
                <a16:creationId xmlns:a16="http://schemas.microsoft.com/office/drawing/2014/main" id="{5AAD926B-780C-F54B-92F9-C9A32675D187}"/>
              </a:ext>
            </a:extLst>
          </p:cNvPr>
          <p:cNvPicPr>
            <a:picLocks noChangeAspect="1"/>
          </p:cNvPicPr>
          <p:nvPr/>
        </p:nvPicPr>
        <p:blipFill>
          <a:blip r:embed="rId3"/>
          <a:stretch>
            <a:fillRect/>
          </a:stretch>
        </p:blipFill>
        <p:spPr>
          <a:xfrm>
            <a:off x="1668171" y="1401810"/>
            <a:ext cx="6090047" cy="3425653"/>
          </a:xfrm>
          <a:prstGeom prst="rect">
            <a:avLst/>
          </a:prstGeom>
          <a:ln w="12700">
            <a:miter lim="400000"/>
          </a:ln>
        </p:spPr>
      </p:pic>
      <p:sp>
        <p:nvSpPr>
          <p:cNvPr id="3" name="Text Placeholder 2">
            <a:extLst>
              <a:ext uri="{FF2B5EF4-FFF2-40B4-BE49-F238E27FC236}">
                <a16:creationId xmlns:a16="http://schemas.microsoft.com/office/drawing/2014/main" id="{CDA31C15-99FE-9442-BD38-8EE0A978BEFC}"/>
              </a:ext>
            </a:extLst>
          </p:cNvPr>
          <p:cNvSpPr>
            <a:spLocks noGrp="1"/>
          </p:cNvSpPr>
          <p:nvPr>
            <p:ph type="body" sz="quarter" idx="1"/>
          </p:nvPr>
        </p:nvSpPr>
        <p:spPr>
          <a:xfrm>
            <a:off x="1371600" y="4988858"/>
            <a:ext cx="6400800" cy="649941"/>
          </a:xfrm>
        </p:spPr>
        <p:txBody>
          <a:bodyPr/>
          <a:lstStyle/>
          <a:p>
            <a:r>
              <a:rPr lang="en-US" dirty="0">
                <a:solidFill>
                  <a:schemeClr val="tx1"/>
                </a:solidFill>
              </a:rPr>
              <a:t>Waking up early; What does it do</a:t>
            </a:r>
          </a:p>
        </p:txBody>
      </p:sp>
      <p:sp>
        <p:nvSpPr>
          <p:cNvPr id="7" name="TextBox 6">
            <a:extLst>
              <a:ext uri="{FF2B5EF4-FFF2-40B4-BE49-F238E27FC236}">
                <a16:creationId xmlns:a16="http://schemas.microsoft.com/office/drawing/2014/main" id="{45046596-D554-F840-AE68-55BE813A6B42}"/>
              </a:ext>
            </a:extLst>
          </p:cNvPr>
          <p:cNvSpPr txBox="1"/>
          <p:nvPr/>
        </p:nvSpPr>
        <p:spPr>
          <a:xfrm>
            <a:off x="5439641" y="401543"/>
            <a:ext cx="3058900"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3200">
                <a:solidFill>
                  <a:srgbClr val="FFFFFF"/>
                </a:solidFill>
              </a:defRPr>
            </a:lvl1pPr>
          </a:lstStyle>
          <a:p>
            <a:r>
              <a:rPr lang="en-US" dirty="0"/>
              <a:t>Health Topic</a:t>
            </a:r>
            <a:endParaRPr dirty="0"/>
          </a:p>
        </p:txBody>
      </p:sp>
    </p:spTree>
    <p:extLst>
      <p:ext uri="{BB962C8B-B14F-4D97-AF65-F5344CB8AC3E}">
        <p14:creationId xmlns:p14="http://schemas.microsoft.com/office/powerpoint/2010/main" val="240748634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5" name="TextBox 6"/>
          <p:cNvSpPr txBox="1"/>
          <p:nvPr/>
        </p:nvSpPr>
        <p:spPr>
          <a:xfrm>
            <a:off x="3649870" y="396950"/>
            <a:ext cx="5494130"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3200">
                <a:solidFill>
                  <a:srgbClr val="FFFFFF"/>
                </a:solidFill>
              </a:defRPr>
            </a:lvl1pPr>
          </a:lstStyle>
          <a:p>
            <a:r>
              <a:rPr lang="en-US" dirty="0"/>
              <a:t>Physical and Spiritual Benefits</a:t>
            </a:r>
            <a:endParaRPr dirty="0"/>
          </a:p>
        </p:txBody>
      </p:sp>
      <p:sp>
        <p:nvSpPr>
          <p:cNvPr id="256" name="Content Placeholder 5"/>
          <p:cNvSpPr txBox="1">
            <a:spLocks noGrp="1"/>
          </p:cNvSpPr>
          <p:nvPr>
            <p:ph type="body" idx="1"/>
          </p:nvPr>
        </p:nvSpPr>
        <p:spPr>
          <a:xfrm>
            <a:off x="457200" y="1482128"/>
            <a:ext cx="8229601" cy="4259766"/>
          </a:xfrm>
          <a:prstGeom prst="rect">
            <a:avLst/>
          </a:prstGeom>
        </p:spPr>
        <p:txBody>
          <a:bodyPr>
            <a:normAutofit fontScale="62500" lnSpcReduction="20000"/>
          </a:bodyPr>
          <a:lstStyle/>
          <a:p>
            <a:pPr>
              <a:spcBef>
                <a:spcPts val="600"/>
              </a:spcBef>
              <a:defRPr sz="2900"/>
            </a:pPr>
            <a:r>
              <a:rPr lang="en-US" sz="3800" b="1" dirty="0"/>
              <a:t>Waking up with the rise of sun is a natural process - </a:t>
            </a:r>
            <a:r>
              <a:rPr lang="en-US" sz="3800" dirty="0"/>
              <a:t>regulated by sunlight or lack of sunlight and body's natural hormones</a:t>
            </a:r>
          </a:p>
          <a:p>
            <a:pPr>
              <a:spcBef>
                <a:spcPts val="600"/>
              </a:spcBef>
              <a:defRPr sz="2900"/>
            </a:pPr>
            <a:r>
              <a:rPr lang="en-US" sz="3800" dirty="0"/>
              <a:t>Early wake-up call is </a:t>
            </a:r>
            <a:r>
              <a:rPr lang="en-US" sz="3800" b="1" dirty="0"/>
              <a:t>good for your mind, body and overall wellness</a:t>
            </a:r>
          </a:p>
          <a:p>
            <a:pPr>
              <a:spcBef>
                <a:spcPts val="600"/>
              </a:spcBef>
              <a:defRPr sz="2900"/>
            </a:pPr>
            <a:r>
              <a:rPr lang="en-US" sz="3800" b="1" dirty="0"/>
              <a:t>Nature Communications Journal </a:t>
            </a:r>
            <a:r>
              <a:rPr lang="en-US" sz="3800" dirty="0"/>
              <a:t>concludes that early risers </a:t>
            </a:r>
            <a:r>
              <a:rPr lang="en-US" sz="3800" b="1" dirty="0"/>
              <a:t>are less likely to develop mental health problems</a:t>
            </a:r>
          </a:p>
          <a:p>
            <a:pPr>
              <a:spcBef>
                <a:spcPts val="600"/>
              </a:spcBef>
              <a:defRPr sz="2900"/>
            </a:pPr>
            <a:r>
              <a:rPr lang="en-US" sz="3800" dirty="0"/>
              <a:t>The Obesity Society found a link between </a:t>
            </a:r>
            <a:r>
              <a:rPr lang="en-US" sz="3800" b="1" dirty="0"/>
              <a:t>waking up early and more balanced diet</a:t>
            </a:r>
          </a:p>
          <a:p>
            <a:pPr>
              <a:spcBef>
                <a:spcPts val="600"/>
              </a:spcBef>
              <a:defRPr sz="2900"/>
            </a:pPr>
            <a:r>
              <a:rPr lang="en-US" sz="3800" b="1" dirty="0"/>
              <a:t>Journal of Applied Social Psychology - </a:t>
            </a:r>
            <a:r>
              <a:rPr lang="en-US" sz="3800" dirty="0"/>
              <a:t>Early risers are more proactive and able to </a:t>
            </a:r>
            <a:r>
              <a:rPr lang="en-US" sz="3800" b="1" dirty="0"/>
              <a:t>identify </a:t>
            </a:r>
            <a:r>
              <a:rPr lang="en-US" sz="3800" dirty="0"/>
              <a:t>and </a:t>
            </a:r>
            <a:r>
              <a:rPr lang="en-US" sz="3800" b="1" dirty="0"/>
              <a:t>diffuse problems quickly</a:t>
            </a:r>
          </a:p>
          <a:p>
            <a:pPr>
              <a:spcBef>
                <a:spcPts val="600"/>
              </a:spcBef>
              <a:defRPr sz="2900"/>
            </a:pPr>
            <a:r>
              <a:rPr lang="en-US" sz="3800" b="1" dirty="0"/>
              <a:t>University of Toronto - </a:t>
            </a:r>
            <a:r>
              <a:rPr lang="en-US" sz="3800" dirty="0"/>
              <a:t>Early risers are </a:t>
            </a:r>
            <a:r>
              <a:rPr lang="en-US" sz="3800" b="1" dirty="0"/>
              <a:t>happier</a:t>
            </a:r>
            <a:r>
              <a:rPr lang="en-US" sz="3800" dirty="0"/>
              <a:t> and have a better outlook on life</a:t>
            </a:r>
          </a:p>
          <a:p>
            <a:pPr>
              <a:lnSpc>
                <a:spcPct val="80000"/>
              </a:lnSpc>
              <a:spcBef>
                <a:spcPts val="600"/>
              </a:spcBef>
              <a:defRPr sz="2900"/>
            </a:pPr>
            <a:endParaRPr lang="en-US" sz="2800" dirty="0"/>
          </a:p>
        </p:txBody>
      </p:sp>
    </p:spTree>
    <p:extLst>
      <p:ext uri="{BB962C8B-B14F-4D97-AF65-F5344CB8AC3E}">
        <p14:creationId xmlns:p14="http://schemas.microsoft.com/office/powerpoint/2010/main" val="376357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4" name="Title 1"/>
          <p:cNvSpPr txBox="1">
            <a:spLocks noGrp="1"/>
          </p:cNvSpPr>
          <p:nvPr>
            <p:ph type="title"/>
          </p:nvPr>
        </p:nvSpPr>
        <p:spPr>
          <a:xfrm>
            <a:off x="4767229" y="394843"/>
            <a:ext cx="2608932" cy="606642"/>
          </a:xfrm>
          <a:prstGeom prst="rect">
            <a:avLst/>
          </a:prstGeom>
        </p:spPr>
        <p:txBody>
          <a:bodyPr/>
          <a:lstStyle>
            <a:lvl1pPr>
              <a:defRPr sz="3200" b="1">
                <a:solidFill>
                  <a:srgbClr val="FFFFFF"/>
                </a:solidFill>
                <a:latin typeface="+mj-lt"/>
                <a:ea typeface="+mj-ea"/>
                <a:cs typeface="+mj-cs"/>
                <a:sym typeface="Helvetica"/>
              </a:defRPr>
            </a:lvl1pPr>
          </a:lstStyle>
          <a:p>
            <a:r>
              <a:rPr lang="en-US" b="0" dirty="0">
                <a:latin typeface="+mn-lt"/>
              </a:rPr>
              <a:t>Agenda</a:t>
            </a:r>
            <a:endParaRPr b="0" dirty="0">
              <a:latin typeface="+mn-lt"/>
            </a:endParaRPr>
          </a:p>
        </p:txBody>
      </p:sp>
      <p:sp>
        <p:nvSpPr>
          <p:cNvPr id="205" name="Content Placeholder 2"/>
          <p:cNvSpPr txBox="1"/>
          <p:nvPr/>
        </p:nvSpPr>
        <p:spPr>
          <a:xfrm>
            <a:off x="572912" y="1492625"/>
            <a:ext cx="8388634" cy="4424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900" indent="-342900">
              <a:lnSpc>
                <a:spcPct val="80000"/>
              </a:lnSpc>
              <a:spcBef>
                <a:spcPts val="500"/>
              </a:spcBef>
              <a:buSzPct val="100000"/>
              <a:buFont typeface="Arial"/>
              <a:buChar char="•"/>
              <a:defRPr sz="2200"/>
            </a:pPr>
            <a:r>
              <a:rPr sz="2400" dirty="0"/>
              <a:t>Recitation of the Holy Quran (4:37)	</a:t>
            </a:r>
          </a:p>
          <a:p>
            <a:pPr marL="342900" indent="-342900">
              <a:lnSpc>
                <a:spcPct val="80000"/>
              </a:lnSpc>
              <a:spcBef>
                <a:spcPts val="500"/>
              </a:spcBef>
              <a:buSzPct val="100000"/>
              <a:buFont typeface="Arial"/>
              <a:buChar char="•"/>
              <a:defRPr sz="2200"/>
            </a:pPr>
            <a:r>
              <a:rPr sz="2400" dirty="0"/>
              <a:t>Pledge</a:t>
            </a:r>
          </a:p>
          <a:p>
            <a:pPr marL="342900" indent="-342900">
              <a:lnSpc>
                <a:spcPct val="80000"/>
              </a:lnSpc>
              <a:spcBef>
                <a:spcPts val="500"/>
              </a:spcBef>
              <a:buSzPct val="100000"/>
              <a:buFont typeface="Arial"/>
              <a:buChar char="•"/>
              <a:defRPr sz="2200"/>
            </a:pPr>
            <a:r>
              <a:rPr sz="2400" dirty="0"/>
              <a:t>Sermon of the month: </a:t>
            </a:r>
            <a:r>
              <a:rPr sz="2400" dirty="0" err="1"/>
              <a:t>Jalsa</a:t>
            </a:r>
            <a:r>
              <a:rPr sz="2400" dirty="0"/>
              <a:t> UK concluding address 8/4/19</a:t>
            </a:r>
          </a:p>
          <a:p>
            <a:pPr marL="742950" lvl="1" indent="-285750">
              <a:lnSpc>
                <a:spcPct val="80000"/>
              </a:lnSpc>
              <a:spcBef>
                <a:spcPts val="400"/>
              </a:spcBef>
              <a:buSzPct val="100000"/>
              <a:buFont typeface="Arial"/>
              <a:buChar char="–"/>
              <a:defRPr sz="1900"/>
            </a:pPr>
            <a:r>
              <a:rPr sz="2400" dirty="0"/>
              <a:t>Verse from the </a:t>
            </a:r>
            <a:r>
              <a:rPr lang="en-US" sz="2400" dirty="0"/>
              <a:t>s</a:t>
            </a:r>
            <a:r>
              <a:rPr sz="2400" dirty="0"/>
              <a:t>ermon</a:t>
            </a:r>
          </a:p>
          <a:p>
            <a:pPr marL="742950" lvl="1" indent="-285750">
              <a:lnSpc>
                <a:spcPct val="80000"/>
              </a:lnSpc>
              <a:spcBef>
                <a:spcPts val="400"/>
              </a:spcBef>
              <a:buSzPct val="100000"/>
              <a:buFont typeface="Arial"/>
              <a:buChar char="–"/>
              <a:defRPr sz="1900"/>
            </a:pPr>
            <a:r>
              <a:rPr sz="2400" dirty="0"/>
              <a:t>Advice from the sermon</a:t>
            </a:r>
          </a:p>
          <a:p>
            <a:pPr marL="342900" indent="-342900">
              <a:lnSpc>
                <a:spcPct val="80000"/>
              </a:lnSpc>
              <a:spcBef>
                <a:spcPts val="500"/>
              </a:spcBef>
              <a:buSzPct val="100000"/>
              <a:buFont typeface="Arial"/>
              <a:buChar char="•"/>
              <a:defRPr sz="2200"/>
            </a:pPr>
            <a:r>
              <a:rPr sz="2400" dirty="0"/>
              <a:t>Discussion scenario </a:t>
            </a:r>
          </a:p>
          <a:p>
            <a:pPr marL="342900" indent="-342900">
              <a:lnSpc>
                <a:spcPct val="80000"/>
              </a:lnSpc>
              <a:spcBef>
                <a:spcPts val="500"/>
              </a:spcBef>
              <a:buSzPct val="100000"/>
              <a:buFont typeface="Arial"/>
              <a:buChar char="•"/>
              <a:defRPr sz="2200"/>
            </a:pPr>
            <a:r>
              <a:rPr sz="2400" dirty="0"/>
              <a:t>Did you know?</a:t>
            </a:r>
          </a:p>
          <a:p>
            <a:pPr marL="342900" indent="-342900">
              <a:lnSpc>
                <a:spcPct val="80000"/>
              </a:lnSpc>
              <a:spcBef>
                <a:spcPts val="500"/>
              </a:spcBef>
              <a:buSzPct val="100000"/>
              <a:buFont typeface="Arial"/>
              <a:buChar char="•"/>
              <a:defRPr sz="2200"/>
            </a:pPr>
            <a:r>
              <a:rPr sz="2400" dirty="0"/>
              <a:t>Salat page</a:t>
            </a:r>
          </a:p>
          <a:p>
            <a:pPr marL="342900" indent="-342900">
              <a:lnSpc>
                <a:spcPct val="80000"/>
              </a:lnSpc>
              <a:spcBef>
                <a:spcPts val="500"/>
              </a:spcBef>
              <a:buSzPct val="100000"/>
              <a:buFont typeface="Arial"/>
              <a:buChar char="•"/>
              <a:defRPr sz="2200"/>
            </a:pPr>
            <a:r>
              <a:rPr sz="2400" dirty="0"/>
              <a:t>Health Tip</a:t>
            </a:r>
          </a:p>
          <a:p>
            <a:pPr marL="342900" indent="-342900">
              <a:lnSpc>
                <a:spcPct val="80000"/>
              </a:lnSpc>
              <a:spcBef>
                <a:spcPts val="500"/>
              </a:spcBef>
              <a:buSzPct val="100000"/>
              <a:buFont typeface="Arial"/>
              <a:buChar char="•"/>
              <a:defRPr sz="2200"/>
            </a:pPr>
            <a:r>
              <a:rPr sz="2400" dirty="0"/>
              <a:t>Free time slot for local topics</a:t>
            </a:r>
          </a:p>
          <a:p>
            <a:pPr marL="342900" indent="-342900">
              <a:lnSpc>
                <a:spcPct val="80000"/>
              </a:lnSpc>
              <a:spcBef>
                <a:spcPts val="500"/>
              </a:spcBef>
              <a:buSzPct val="100000"/>
              <a:buFont typeface="Arial"/>
              <a:buChar char="•"/>
              <a:defRPr sz="2200"/>
            </a:pPr>
            <a:r>
              <a:rPr sz="2400" dirty="0"/>
              <a:t>Reminders/announcements			</a:t>
            </a:r>
          </a:p>
          <a:p>
            <a:pPr marL="342900" indent="-342900">
              <a:lnSpc>
                <a:spcPct val="80000"/>
              </a:lnSpc>
              <a:spcBef>
                <a:spcPts val="500"/>
              </a:spcBef>
              <a:buSzPct val="100000"/>
              <a:buFont typeface="Arial"/>
              <a:buChar char="•"/>
              <a:defRPr sz="2200"/>
            </a:pPr>
            <a:r>
              <a:rPr sz="2400" dirty="0" err="1"/>
              <a:t>Dua</a:t>
            </a:r>
            <a:r>
              <a:rPr sz="2400" dirty="0"/>
              <a:t>	</a:t>
            </a:r>
            <a:r>
              <a:rPr sz="2000" dirty="0"/>
              <a:t>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5" name="TextBox 6"/>
          <p:cNvSpPr txBox="1"/>
          <p:nvPr/>
        </p:nvSpPr>
        <p:spPr>
          <a:xfrm>
            <a:off x="3649870" y="396950"/>
            <a:ext cx="5494130"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3200">
                <a:solidFill>
                  <a:srgbClr val="FFFFFF"/>
                </a:solidFill>
              </a:defRPr>
            </a:lvl1pPr>
          </a:lstStyle>
          <a:p>
            <a:r>
              <a:rPr lang="en-US" dirty="0"/>
              <a:t>Physical and Spiritual Benefits</a:t>
            </a:r>
            <a:endParaRPr dirty="0"/>
          </a:p>
        </p:txBody>
      </p:sp>
      <p:sp>
        <p:nvSpPr>
          <p:cNvPr id="256" name="Content Placeholder 5"/>
          <p:cNvSpPr txBox="1">
            <a:spLocks noGrp="1"/>
          </p:cNvSpPr>
          <p:nvPr>
            <p:ph type="body" idx="1"/>
          </p:nvPr>
        </p:nvSpPr>
        <p:spPr>
          <a:xfrm>
            <a:off x="228599" y="1468681"/>
            <a:ext cx="8686801" cy="4259766"/>
          </a:xfrm>
          <a:prstGeom prst="rect">
            <a:avLst/>
          </a:prstGeom>
        </p:spPr>
        <p:txBody>
          <a:bodyPr>
            <a:normAutofit fontScale="92500" lnSpcReduction="10000"/>
          </a:bodyPr>
          <a:lstStyle/>
          <a:p>
            <a:pPr>
              <a:spcBef>
                <a:spcPts val="600"/>
              </a:spcBef>
              <a:defRPr sz="2900"/>
            </a:pPr>
            <a:r>
              <a:rPr lang="en-US" sz="2800" dirty="0"/>
              <a:t>Waking up early requires discipline; early to bed and early from bed</a:t>
            </a:r>
          </a:p>
          <a:p>
            <a:pPr>
              <a:spcBef>
                <a:spcPts val="600"/>
              </a:spcBef>
              <a:defRPr sz="2900"/>
            </a:pPr>
            <a:r>
              <a:rPr lang="en-US" sz="2800" dirty="0"/>
              <a:t>Sleep Hygiene is crucial - get rid of screens from your bedroom and avoid all other stimulants (coffee, Tobacco, etc.)</a:t>
            </a:r>
          </a:p>
          <a:p>
            <a:pPr>
              <a:spcBef>
                <a:spcPts val="600"/>
              </a:spcBef>
              <a:defRPr sz="2900"/>
            </a:pPr>
            <a:r>
              <a:rPr lang="en-US" sz="2800" dirty="0"/>
              <a:t>Remember to pray before you go to bed; offer </a:t>
            </a:r>
            <a:r>
              <a:rPr lang="en-US" sz="2800" dirty="0" err="1"/>
              <a:t>Rakaats</a:t>
            </a:r>
            <a:r>
              <a:rPr lang="en-US" sz="2800" dirty="0"/>
              <a:t> of </a:t>
            </a:r>
            <a:r>
              <a:rPr lang="en-US" sz="2800" dirty="0" err="1"/>
              <a:t>Nawafil</a:t>
            </a:r>
            <a:r>
              <a:rPr lang="en-US" sz="2800" dirty="0"/>
              <a:t> and recite  prescribed prayers by the Holy Prophet (peace and blessings of Allah be on him) at bedtime</a:t>
            </a:r>
          </a:p>
          <a:p>
            <a:pPr>
              <a:spcBef>
                <a:spcPts val="600"/>
              </a:spcBef>
              <a:defRPr sz="2900"/>
            </a:pPr>
            <a:r>
              <a:rPr lang="en-US" sz="2800" dirty="0"/>
              <a:t>The greatest benefit of all - </a:t>
            </a:r>
            <a:r>
              <a:rPr lang="en-US" sz="2800" dirty="0" err="1"/>
              <a:t>Tahajjud</a:t>
            </a:r>
            <a:r>
              <a:rPr lang="en-US" sz="2800" dirty="0"/>
              <a:t> prayers and </a:t>
            </a:r>
            <a:r>
              <a:rPr lang="en-US" sz="2800" dirty="0" err="1"/>
              <a:t>Fajr</a:t>
            </a:r>
            <a:r>
              <a:rPr lang="en-US" sz="2800" dirty="0"/>
              <a:t> prayers on time and starting your day with remembrance of Allah </a:t>
            </a:r>
          </a:p>
          <a:p>
            <a:pPr>
              <a:spcBef>
                <a:spcPts val="600"/>
              </a:spcBef>
              <a:defRPr sz="2900"/>
            </a:pPr>
            <a:endParaRPr lang="en-US" sz="2800" b="1" dirty="0"/>
          </a:p>
          <a:p>
            <a:pPr>
              <a:lnSpc>
                <a:spcPct val="80000"/>
              </a:lnSpc>
              <a:spcBef>
                <a:spcPts val="600"/>
              </a:spcBef>
              <a:defRPr sz="2900"/>
            </a:pPr>
            <a:endParaRPr lang="en-US" sz="2000" dirty="0"/>
          </a:p>
        </p:txBody>
      </p:sp>
    </p:spTree>
    <p:extLst>
      <p:ext uri="{BB962C8B-B14F-4D97-AF65-F5344CB8AC3E}">
        <p14:creationId xmlns:p14="http://schemas.microsoft.com/office/powerpoint/2010/main" val="280614115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0" name="TextBox 6"/>
          <p:cNvSpPr txBox="1"/>
          <p:nvPr/>
        </p:nvSpPr>
        <p:spPr>
          <a:xfrm>
            <a:off x="3463833" y="370056"/>
            <a:ext cx="5475117" cy="637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600" b="1">
                <a:solidFill>
                  <a:srgbClr val="FFFFFF"/>
                </a:solidFill>
                <a:latin typeface="+mj-lt"/>
                <a:ea typeface="+mj-ea"/>
                <a:cs typeface="+mj-cs"/>
                <a:sym typeface="Helvetica"/>
              </a:defRPr>
            </a:lvl1pPr>
          </a:lstStyle>
          <a:p>
            <a:r>
              <a:t>  </a:t>
            </a:r>
          </a:p>
        </p:txBody>
      </p:sp>
      <p:sp>
        <p:nvSpPr>
          <p:cNvPr id="271" name="Content Placeholder 2"/>
          <p:cNvSpPr txBox="1"/>
          <p:nvPr/>
        </p:nvSpPr>
        <p:spPr>
          <a:xfrm>
            <a:off x="674368" y="1922929"/>
            <a:ext cx="7795264" cy="3798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gn="ctr" defTabSz="434340">
              <a:lnSpc>
                <a:spcPct val="90000"/>
              </a:lnSpc>
              <a:spcBef>
                <a:spcPts val="700"/>
              </a:spcBef>
              <a:defRPr sz="3420" b="1">
                <a:latin typeface="+mj-lt"/>
                <a:ea typeface="+mj-ea"/>
                <a:cs typeface="+mj-cs"/>
                <a:sym typeface="Helvetica"/>
              </a:defRPr>
            </a:pPr>
            <a:r>
              <a:rPr sz="2800" dirty="0"/>
              <a:t>Reminders/Announcements</a:t>
            </a:r>
          </a:p>
          <a:p>
            <a:pPr algn="ctr" defTabSz="434340">
              <a:lnSpc>
                <a:spcPct val="90000"/>
              </a:lnSpc>
              <a:spcBef>
                <a:spcPts val="700"/>
              </a:spcBef>
              <a:defRPr sz="3420" b="1">
                <a:latin typeface="+mj-lt"/>
                <a:ea typeface="+mj-ea"/>
                <a:cs typeface="+mj-cs"/>
                <a:sym typeface="Helvetica"/>
              </a:defRPr>
            </a:pPr>
            <a:r>
              <a:rPr sz="2800" dirty="0" err="1"/>
              <a:t>Dua</a:t>
            </a:r>
            <a:endParaRPr sz="2800" dirty="0"/>
          </a:p>
          <a:p>
            <a:pPr algn="ctr" defTabSz="434340">
              <a:lnSpc>
                <a:spcPct val="90000"/>
              </a:lnSpc>
              <a:spcBef>
                <a:spcPts val="600"/>
              </a:spcBef>
              <a:defRPr sz="3420" b="1">
                <a:latin typeface="+mj-lt"/>
                <a:ea typeface="+mj-ea"/>
                <a:cs typeface="+mj-cs"/>
                <a:sym typeface="Helvetica"/>
              </a:defRPr>
            </a:pPr>
            <a:endParaRPr sz="2800" dirty="0"/>
          </a:p>
          <a:p>
            <a:pPr algn="ctr" defTabSz="434340">
              <a:lnSpc>
                <a:spcPct val="90000"/>
              </a:lnSpc>
              <a:spcBef>
                <a:spcPts val="700"/>
              </a:spcBef>
              <a:defRPr sz="3420" b="1">
                <a:latin typeface="+mj-lt"/>
                <a:ea typeface="+mj-ea"/>
                <a:cs typeface="+mj-cs"/>
                <a:sym typeface="Helvetica"/>
              </a:defRPr>
            </a:pPr>
            <a:r>
              <a:rPr sz="2800" dirty="0" err="1"/>
              <a:t>Jazakumullah</a:t>
            </a:r>
            <a:r>
              <a:rPr sz="2800" dirty="0"/>
              <a:t> for Participating!</a:t>
            </a:r>
          </a:p>
          <a:p>
            <a:pPr algn="ctr" defTabSz="434340">
              <a:lnSpc>
                <a:spcPct val="90000"/>
              </a:lnSpc>
              <a:spcBef>
                <a:spcPts val="600"/>
              </a:spcBef>
              <a:defRPr sz="3420" b="1">
                <a:latin typeface="+mj-lt"/>
                <a:ea typeface="+mj-ea"/>
                <a:cs typeface="+mj-cs"/>
                <a:sym typeface="Helvetica"/>
              </a:defRPr>
            </a:pPr>
            <a:endParaRPr sz="2800" dirty="0"/>
          </a:p>
          <a:p>
            <a:pPr algn="ctr" defTabSz="434340">
              <a:lnSpc>
                <a:spcPct val="90000"/>
              </a:lnSpc>
              <a:spcBef>
                <a:spcPts val="700"/>
              </a:spcBef>
              <a:defRPr sz="3420" b="1">
                <a:solidFill>
                  <a:srgbClr val="FF0000"/>
                </a:solidFill>
                <a:latin typeface="+mj-lt"/>
                <a:ea typeface="+mj-ea"/>
                <a:cs typeface="+mj-cs"/>
                <a:sym typeface="Helvetica"/>
              </a:defRPr>
            </a:pPr>
            <a:r>
              <a:rPr sz="2800" dirty="0"/>
              <a:t>If you enjoyed it, please convey to those brothers who are not here today!</a:t>
            </a:r>
          </a:p>
        </p:txBody>
      </p:sp>
      <p:sp>
        <p:nvSpPr>
          <p:cNvPr id="272" name="TextBox 2"/>
          <p:cNvSpPr txBox="1"/>
          <p:nvPr/>
        </p:nvSpPr>
        <p:spPr>
          <a:xfrm>
            <a:off x="4271276" y="430838"/>
            <a:ext cx="2420302" cy="497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solidFill>
                  <a:srgbClr val="FFFFFF"/>
                </a:solidFill>
              </a:defRPr>
            </a:lvl1pPr>
          </a:lstStyle>
          <a:p>
            <a:r>
              <a:rPr dirty="0"/>
              <a:t>That’s all folks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7" name="Picture 3" descr="Picture 3"/>
          <p:cNvPicPr>
            <a:picLocks noChangeAspect="1"/>
          </p:cNvPicPr>
          <p:nvPr/>
        </p:nvPicPr>
        <p:blipFill>
          <a:blip r:embed="rId3"/>
          <a:stretch>
            <a:fillRect/>
          </a:stretch>
        </p:blipFill>
        <p:spPr>
          <a:xfrm>
            <a:off x="1" y="1439179"/>
            <a:ext cx="9144001" cy="2099888"/>
          </a:xfrm>
          <a:prstGeom prst="rect">
            <a:avLst/>
          </a:prstGeom>
          <a:ln w="12700">
            <a:miter lim="400000"/>
          </a:ln>
        </p:spPr>
      </p:pic>
      <p:sp>
        <p:nvSpPr>
          <p:cNvPr id="208" name="Rectangle 5"/>
          <p:cNvSpPr txBox="1"/>
          <p:nvPr/>
        </p:nvSpPr>
        <p:spPr>
          <a:xfrm>
            <a:off x="198120" y="3768245"/>
            <a:ext cx="8802190" cy="2308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400"/>
            </a:pPr>
            <a:r>
              <a:rPr dirty="0"/>
              <a:t>And worship Allah and associate naught with Him, and </a:t>
            </a:r>
            <a:r>
              <a:rPr i="1" dirty="0">
                <a:ea typeface="+mj-ea"/>
                <a:cs typeface="+mj-cs"/>
                <a:sym typeface="Helvetica"/>
              </a:rPr>
              <a:t>show</a:t>
            </a:r>
            <a:r>
              <a:rPr dirty="0"/>
              <a:t> kindness to parents, and to kindred, and orphans, and the needy, and to the neighbor that is a kinsman and the neighbor that is a stranger, and the companion by </a:t>
            </a:r>
            <a:r>
              <a:rPr i="1" dirty="0">
                <a:ea typeface="+mj-ea"/>
                <a:cs typeface="+mj-cs"/>
                <a:sym typeface="Helvetica"/>
              </a:rPr>
              <a:t>your</a:t>
            </a:r>
            <a:r>
              <a:rPr dirty="0"/>
              <a:t> side, and the wayfarer, and those whom your right hands possess. Surely, Allah loves not the proud </a:t>
            </a:r>
            <a:r>
              <a:rPr i="1" dirty="0">
                <a:ea typeface="+mj-ea"/>
                <a:cs typeface="+mj-cs"/>
                <a:sym typeface="Helvetica"/>
              </a:rPr>
              <a:t>and</a:t>
            </a:r>
            <a:r>
              <a:rPr dirty="0"/>
              <a:t> the boastful. (4:37)</a:t>
            </a:r>
          </a:p>
        </p:txBody>
      </p:sp>
      <p:sp>
        <p:nvSpPr>
          <p:cNvPr id="209" name="TextBox 6"/>
          <p:cNvSpPr txBox="1"/>
          <p:nvPr/>
        </p:nvSpPr>
        <p:spPr>
          <a:xfrm>
            <a:off x="4003138" y="413292"/>
            <a:ext cx="425853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2800">
                <a:solidFill>
                  <a:srgbClr val="FFFFFF"/>
                </a:solidFill>
              </a:defRPr>
            </a:lvl1pPr>
          </a:lstStyle>
          <a:p>
            <a:r>
              <a:rPr dirty="0">
                <a:sym typeface="Helvetica"/>
              </a:rPr>
              <a:t>Recitation</a:t>
            </a:r>
            <a:r>
              <a:rPr dirty="0"/>
              <a:t> of the Holy Quran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1" name="Title 2"/>
          <p:cNvSpPr txBox="1">
            <a:spLocks noGrp="1"/>
          </p:cNvSpPr>
          <p:nvPr>
            <p:ph type="title"/>
          </p:nvPr>
        </p:nvSpPr>
        <p:spPr>
          <a:xfrm>
            <a:off x="3483427" y="446316"/>
            <a:ext cx="5562603" cy="511628"/>
          </a:xfrm>
          <a:prstGeom prst="rect">
            <a:avLst/>
          </a:prstGeom>
        </p:spPr>
        <p:txBody>
          <a:bodyPr>
            <a:normAutofit fontScale="90000"/>
          </a:bodyPr>
          <a:lstStyle/>
          <a:p>
            <a:pPr defTabSz="73151">
              <a:defRPr sz="600" b="1">
                <a:solidFill>
                  <a:srgbClr val="FFFFFF"/>
                </a:solidFill>
                <a:latin typeface="+mj-lt"/>
                <a:ea typeface="+mj-ea"/>
                <a:cs typeface="+mj-cs"/>
                <a:sym typeface="Helvetica"/>
              </a:defRPr>
            </a:pPr>
            <a:br/>
            <a:br/>
            <a:br/>
            <a:br/>
            <a:br/>
            <a:endParaRPr/>
          </a:p>
        </p:txBody>
      </p:sp>
      <p:sp>
        <p:nvSpPr>
          <p:cNvPr id="212" name="TextBox 3"/>
          <p:cNvSpPr txBox="1"/>
          <p:nvPr/>
        </p:nvSpPr>
        <p:spPr>
          <a:xfrm>
            <a:off x="4652311" y="406598"/>
            <a:ext cx="2249050" cy="497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solidFill>
                  <a:srgbClr val="FFFFFF"/>
                </a:solidFill>
              </a:defRPr>
            </a:lvl1pPr>
          </a:lstStyle>
          <a:p>
            <a:r>
              <a:rPr dirty="0"/>
              <a:t>Ansar Pledge</a:t>
            </a:r>
          </a:p>
        </p:txBody>
      </p:sp>
      <p:sp>
        <p:nvSpPr>
          <p:cNvPr id="213" name="Rectangle 6"/>
          <p:cNvSpPr txBox="1"/>
          <p:nvPr/>
        </p:nvSpPr>
        <p:spPr>
          <a:xfrm>
            <a:off x="363209" y="1346386"/>
            <a:ext cx="4859051" cy="1437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i="1">
                <a:solidFill>
                  <a:srgbClr val="FF0000"/>
                </a:solidFill>
                <a:latin typeface="+mj-lt"/>
                <a:ea typeface="+mj-ea"/>
                <a:cs typeface="+mj-cs"/>
                <a:sym typeface="Helvetica"/>
              </a:defRPr>
            </a:pPr>
            <a:r>
              <a:t>Say this part three times:</a:t>
            </a:r>
          </a:p>
          <a:p>
            <a:pPr>
              <a:defRPr sz="800" i="1">
                <a:latin typeface="+mj-lt"/>
                <a:ea typeface="+mj-ea"/>
                <a:cs typeface="+mj-cs"/>
                <a:sym typeface="Helvetica"/>
              </a:defRPr>
            </a:pPr>
            <a:endParaRPr/>
          </a:p>
          <a:p>
            <a:pPr>
              <a:defRPr sz="2000" i="1">
                <a:latin typeface="+mj-lt"/>
                <a:ea typeface="+mj-ea"/>
                <a:cs typeface="+mj-cs"/>
                <a:sym typeface="Helvetica"/>
              </a:defRPr>
            </a:pPr>
            <a:r>
              <a:t>Ash-hadu • alla ilaha • illallahu • wahdahu • la sharika lahu • wa ash-hadu • anna Muhammadan • ‘abduhu • wa rasuluh</a:t>
            </a:r>
          </a:p>
        </p:txBody>
      </p:sp>
      <p:pic>
        <p:nvPicPr>
          <p:cNvPr id="214" name="Picture 7" descr="Picture 7"/>
          <p:cNvPicPr>
            <a:picLocks noChangeAspect="1"/>
          </p:cNvPicPr>
          <p:nvPr/>
        </p:nvPicPr>
        <p:blipFill>
          <a:blip r:embed="rId3"/>
          <a:stretch>
            <a:fillRect/>
          </a:stretch>
        </p:blipFill>
        <p:spPr>
          <a:xfrm>
            <a:off x="5491398" y="1152309"/>
            <a:ext cx="3127863" cy="1657914"/>
          </a:xfrm>
          <a:prstGeom prst="rect">
            <a:avLst/>
          </a:prstGeom>
          <a:ln w="12700">
            <a:miter lim="400000"/>
          </a:ln>
        </p:spPr>
      </p:pic>
      <p:sp>
        <p:nvSpPr>
          <p:cNvPr id="215" name="Rectangle 8"/>
          <p:cNvSpPr txBox="1"/>
          <p:nvPr/>
        </p:nvSpPr>
        <p:spPr>
          <a:xfrm>
            <a:off x="233861" y="2929969"/>
            <a:ext cx="8739482" cy="35160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i="1">
                <a:solidFill>
                  <a:srgbClr val="FF0000"/>
                </a:solidFill>
                <a:latin typeface="+mj-lt"/>
                <a:ea typeface="+mj-ea"/>
                <a:cs typeface="+mj-cs"/>
                <a:sym typeface="Helvetica"/>
              </a:defRPr>
            </a:pPr>
            <a:r>
              <a:rPr dirty="0"/>
              <a:t>Say this part once:</a:t>
            </a:r>
          </a:p>
          <a:p>
            <a:pPr>
              <a:defRPr sz="2000"/>
            </a:pPr>
            <a:r>
              <a:rPr dirty="0"/>
              <a:t>I bear witness • that there is none worthy of worship • except Allah. • He is One • (and) has no partner, • and I bear witness • that Muhammad (peace be upon him) • is His servant • and messenger.</a:t>
            </a:r>
          </a:p>
          <a:p>
            <a:pPr>
              <a:defRPr sz="800" i="1">
                <a:latin typeface="+mj-lt"/>
                <a:ea typeface="+mj-ea"/>
                <a:cs typeface="+mj-cs"/>
                <a:sym typeface="Helvetica"/>
              </a:defRPr>
            </a:pPr>
            <a:endParaRPr dirty="0"/>
          </a:p>
          <a:p>
            <a:pPr>
              <a:defRPr sz="2000" i="1">
                <a:solidFill>
                  <a:srgbClr val="FF0000"/>
                </a:solidFill>
                <a:latin typeface="+mj-lt"/>
                <a:ea typeface="+mj-ea"/>
                <a:cs typeface="+mj-cs"/>
                <a:sym typeface="Helvetica"/>
              </a:defRPr>
            </a:pPr>
            <a:r>
              <a:rPr dirty="0"/>
              <a:t>Say this part once:</a:t>
            </a:r>
          </a:p>
          <a:p>
            <a:pPr>
              <a:defRPr sz="2000"/>
            </a:pPr>
            <a:r>
              <a:rPr dirty="0"/>
              <a:t>I solemnly pledge • that I shall endeavor • throughout my life </a:t>
            </a:r>
            <a:r>
              <a:rPr i="1" dirty="0">
                <a:latin typeface="+mj-lt"/>
                <a:ea typeface="+mj-ea"/>
                <a:cs typeface="+mj-cs"/>
                <a:sym typeface="Helvetica"/>
              </a:rPr>
              <a:t>•</a:t>
            </a:r>
            <a:r>
              <a:rPr dirty="0"/>
              <a:t> for the propagation </a:t>
            </a:r>
            <a:r>
              <a:rPr i="1" dirty="0">
                <a:latin typeface="+mj-lt"/>
                <a:ea typeface="+mj-ea"/>
                <a:cs typeface="+mj-cs"/>
                <a:sym typeface="Helvetica"/>
              </a:rPr>
              <a:t>•</a:t>
            </a:r>
            <a:r>
              <a:rPr dirty="0"/>
              <a:t> and consolidation </a:t>
            </a:r>
            <a:r>
              <a:rPr i="1" dirty="0">
                <a:latin typeface="+mj-lt"/>
                <a:ea typeface="+mj-ea"/>
                <a:cs typeface="+mj-cs"/>
                <a:sym typeface="Helvetica"/>
              </a:rPr>
              <a:t>•</a:t>
            </a:r>
            <a:r>
              <a:rPr dirty="0"/>
              <a:t> of </a:t>
            </a:r>
            <a:r>
              <a:rPr dirty="0" err="1"/>
              <a:t>Ahmadiyyat</a:t>
            </a:r>
            <a:r>
              <a:rPr dirty="0"/>
              <a:t> in Islam,</a:t>
            </a:r>
            <a:r>
              <a:rPr i="1" dirty="0">
                <a:latin typeface="+mj-lt"/>
                <a:ea typeface="+mj-ea"/>
                <a:cs typeface="+mj-cs"/>
                <a:sym typeface="Helvetica"/>
              </a:rPr>
              <a:t> • </a:t>
            </a:r>
            <a:r>
              <a:rPr dirty="0"/>
              <a:t>and shall stand guard </a:t>
            </a:r>
            <a:r>
              <a:rPr i="1" dirty="0">
                <a:latin typeface="+mj-lt"/>
                <a:ea typeface="+mj-ea"/>
                <a:cs typeface="+mj-cs"/>
                <a:sym typeface="Helvetica"/>
              </a:rPr>
              <a:t>•</a:t>
            </a:r>
            <a:r>
              <a:rPr dirty="0"/>
              <a:t> in defense of </a:t>
            </a:r>
            <a:r>
              <a:rPr i="1" dirty="0">
                <a:latin typeface="+mj-lt"/>
                <a:ea typeface="+mj-ea"/>
                <a:cs typeface="+mj-cs"/>
                <a:sym typeface="Helvetica"/>
              </a:rPr>
              <a:t>•</a:t>
            </a:r>
            <a:r>
              <a:rPr dirty="0"/>
              <a:t> the institution of Khilafat. </a:t>
            </a:r>
            <a:r>
              <a:rPr i="1" dirty="0">
                <a:latin typeface="+mj-lt"/>
                <a:ea typeface="+mj-ea"/>
                <a:cs typeface="+mj-cs"/>
                <a:sym typeface="Helvetica"/>
              </a:rPr>
              <a:t>•</a:t>
            </a:r>
            <a:r>
              <a:rPr dirty="0"/>
              <a:t> I shall not hesitate </a:t>
            </a:r>
            <a:r>
              <a:rPr i="1" dirty="0">
                <a:latin typeface="+mj-lt"/>
                <a:ea typeface="+mj-ea"/>
                <a:cs typeface="+mj-cs"/>
                <a:sym typeface="Helvetica"/>
              </a:rPr>
              <a:t>•</a:t>
            </a:r>
            <a:r>
              <a:rPr dirty="0"/>
              <a:t> to offer any sacrifice </a:t>
            </a:r>
            <a:r>
              <a:rPr i="1" dirty="0">
                <a:latin typeface="+mj-lt"/>
                <a:ea typeface="+mj-ea"/>
                <a:cs typeface="+mj-cs"/>
                <a:sym typeface="Helvetica"/>
              </a:rPr>
              <a:t>•</a:t>
            </a:r>
            <a:r>
              <a:rPr dirty="0"/>
              <a:t> in this regard.</a:t>
            </a:r>
            <a:r>
              <a:rPr i="1" dirty="0">
                <a:latin typeface="+mj-lt"/>
                <a:ea typeface="+mj-ea"/>
                <a:cs typeface="+mj-cs"/>
                <a:sym typeface="Helvetica"/>
              </a:rPr>
              <a:t> </a:t>
            </a:r>
            <a:r>
              <a:rPr dirty="0"/>
              <a:t>•</a:t>
            </a:r>
            <a:r>
              <a:rPr i="1" dirty="0">
                <a:latin typeface="+mj-lt"/>
                <a:ea typeface="+mj-ea"/>
                <a:cs typeface="+mj-cs"/>
                <a:sym typeface="Helvetica"/>
              </a:rPr>
              <a:t> </a:t>
            </a:r>
            <a:r>
              <a:rPr dirty="0"/>
              <a:t>Moreover, </a:t>
            </a:r>
            <a:r>
              <a:rPr i="1" dirty="0">
                <a:latin typeface="+mj-lt"/>
                <a:ea typeface="+mj-ea"/>
                <a:cs typeface="+mj-cs"/>
                <a:sym typeface="Helvetica"/>
              </a:rPr>
              <a:t>•</a:t>
            </a:r>
            <a:r>
              <a:rPr dirty="0"/>
              <a:t> I shall exhort my children </a:t>
            </a:r>
            <a:r>
              <a:rPr i="1" dirty="0">
                <a:latin typeface="+mj-lt"/>
                <a:ea typeface="+mj-ea"/>
                <a:cs typeface="+mj-cs"/>
                <a:sym typeface="Helvetica"/>
              </a:rPr>
              <a:t>•</a:t>
            </a:r>
            <a:r>
              <a:rPr dirty="0"/>
              <a:t> to always remain dedicated </a:t>
            </a:r>
            <a:r>
              <a:rPr i="1" dirty="0">
                <a:latin typeface="+mj-lt"/>
                <a:ea typeface="+mj-ea"/>
                <a:cs typeface="+mj-cs"/>
                <a:sym typeface="Helvetica"/>
              </a:rPr>
              <a:t>•</a:t>
            </a:r>
            <a:r>
              <a:rPr dirty="0"/>
              <a:t> and devoted </a:t>
            </a:r>
            <a:r>
              <a:rPr i="1" dirty="0">
                <a:latin typeface="+mj-lt"/>
                <a:ea typeface="+mj-ea"/>
                <a:cs typeface="+mj-cs"/>
                <a:sym typeface="Helvetica"/>
              </a:rPr>
              <a:t>•</a:t>
            </a:r>
            <a:r>
              <a:rPr dirty="0"/>
              <a:t> to Khilafat. </a:t>
            </a:r>
            <a:r>
              <a:rPr i="1" dirty="0">
                <a:latin typeface="+mj-lt"/>
                <a:ea typeface="+mj-ea"/>
                <a:cs typeface="+mj-cs"/>
                <a:sym typeface="Helvetica"/>
              </a:rPr>
              <a:t>• </a:t>
            </a:r>
            <a:r>
              <a:rPr i="1" dirty="0" err="1">
                <a:latin typeface="+mj-lt"/>
                <a:ea typeface="+mj-ea"/>
                <a:cs typeface="+mj-cs"/>
                <a:sym typeface="Helvetica"/>
              </a:rPr>
              <a:t>Insha’allah</a:t>
            </a:r>
            <a:r>
              <a:rPr dirty="0"/>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7" name="Title 3"/>
          <p:cNvSpPr txBox="1">
            <a:spLocks noGrp="1"/>
          </p:cNvSpPr>
          <p:nvPr>
            <p:ph type="title"/>
          </p:nvPr>
        </p:nvSpPr>
        <p:spPr>
          <a:xfrm>
            <a:off x="315686" y="1395866"/>
            <a:ext cx="8229601" cy="4384448"/>
          </a:xfrm>
          <a:prstGeom prst="rect">
            <a:avLst/>
          </a:prstGeom>
        </p:spPr>
        <p:txBody>
          <a:bodyPr/>
          <a:lstStyle/>
          <a:p>
            <a:pPr>
              <a:defRPr b="1">
                <a:latin typeface="+mj-lt"/>
                <a:ea typeface="+mj-ea"/>
                <a:cs typeface="+mj-cs"/>
                <a:sym typeface="Helvetica"/>
              </a:defRPr>
            </a:pPr>
            <a:r>
              <a:rPr dirty="0"/>
              <a:t>The Holy Quran: Defender of Human Rights</a:t>
            </a:r>
            <a:br>
              <a:rPr dirty="0"/>
            </a:br>
            <a:r>
              <a:rPr sz="3200" dirty="0"/>
              <a:t>Friday Sermon, October 9, 2015</a:t>
            </a:r>
          </a:p>
        </p:txBody>
      </p:sp>
      <p:sp>
        <p:nvSpPr>
          <p:cNvPr id="218" name="TextBox 2"/>
          <p:cNvSpPr txBox="1"/>
          <p:nvPr/>
        </p:nvSpPr>
        <p:spPr>
          <a:xfrm>
            <a:off x="4572000" y="396805"/>
            <a:ext cx="2485389" cy="497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ln w="18415" cap="flat">
                  <a:solidFill>
                    <a:srgbClr val="FFFFFF"/>
                  </a:solidFill>
                  <a:prstDash val="solid"/>
                  <a:round/>
                </a:ln>
                <a:solidFill>
                  <a:srgbClr val="FFFFFF"/>
                </a:solidFill>
                <a:effectLst>
                  <a:outerShdw blurRad="63500" dir="3600000" rotWithShape="0">
                    <a:srgbClr val="000000">
                      <a:alpha val="70000"/>
                    </a:srgbClr>
                  </a:outerShdw>
                </a:effectLst>
              </a:defRPr>
            </a:lvl1pPr>
          </a:lstStyle>
          <a:p>
            <a:r>
              <a:rPr dirty="0"/>
              <a:t>Friday Sermon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0" name="TextBox 6"/>
          <p:cNvSpPr txBox="1"/>
          <p:nvPr/>
        </p:nvSpPr>
        <p:spPr>
          <a:xfrm>
            <a:off x="3970219" y="425026"/>
            <a:ext cx="4026098"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latin typeface="+mj-lt"/>
                <a:ea typeface="+mj-ea"/>
                <a:cs typeface="+mj-cs"/>
                <a:sym typeface="Helvetica"/>
              </a:defRPr>
            </a:lvl1pPr>
          </a:lstStyle>
          <a:p>
            <a:r>
              <a:rPr b="0" dirty="0">
                <a:latin typeface="+mn-lt"/>
              </a:rPr>
              <a:t>Verse from the sermon</a:t>
            </a:r>
          </a:p>
        </p:txBody>
      </p:sp>
      <p:sp>
        <p:nvSpPr>
          <p:cNvPr id="221" name="Content Placeholder 2"/>
          <p:cNvSpPr txBox="1"/>
          <p:nvPr/>
        </p:nvSpPr>
        <p:spPr>
          <a:xfrm>
            <a:off x="188039" y="1716103"/>
            <a:ext cx="8910241" cy="4142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900" indent="-342900">
              <a:spcBef>
                <a:spcPts val="700"/>
              </a:spcBef>
              <a:buSzPct val="100000"/>
              <a:buFont typeface="Arial"/>
              <a:buChar char="•"/>
              <a:defRPr sz="3200"/>
            </a:pPr>
            <a:r>
              <a:rPr sz="2800" dirty="0"/>
              <a:t>What two aspects of religion have been mentioned in the recited verse?</a:t>
            </a:r>
          </a:p>
          <a:p>
            <a:pPr marL="342900" indent="-342900">
              <a:spcBef>
                <a:spcPts val="700"/>
              </a:spcBef>
              <a:buSzPct val="100000"/>
              <a:buFont typeface="Arial"/>
              <a:buChar char="•"/>
              <a:defRPr sz="3200"/>
            </a:pPr>
            <a:r>
              <a:rPr sz="2800" dirty="0"/>
              <a:t>How can the teachings in this verse bring a revolution in our society?</a:t>
            </a:r>
          </a:p>
          <a:p>
            <a:pPr marL="342900" indent="-342900">
              <a:spcBef>
                <a:spcPts val="700"/>
              </a:spcBef>
              <a:buSzPct val="100000"/>
              <a:buFont typeface="Arial"/>
              <a:buChar char="•"/>
              <a:defRPr sz="3200"/>
            </a:pPr>
            <a:r>
              <a:rPr sz="2800" dirty="0"/>
              <a:t>Why is the one who does not carry out these commandments called proud and boastful?</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3" name="TextBox 6"/>
          <p:cNvSpPr txBox="1"/>
          <p:nvPr/>
        </p:nvSpPr>
        <p:spPr>
          <a:xfrm>
            <a:off x="4881279" y="402715"/>
            <a:ext cx="2269207"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latin typeface="+mj-lt"/>
                <a:ea typeface="+mj-ea"/>
                <a:cs typeface="+mj-cs"/>
                <a:sym typeface="Helvetica"/>
              </a:defRPr>
            </a:lvl1pPr>
          </a:lstStyle>
          <a:p>
            <a:r>
              <a:rPr b="0" dirty="0">
                <a:latin typeface="+mn-lt"/>
              </a:rPr>
              <a:t>Commentary</a:t>
            </a:r>
          </a:p>
        </p:txBody>
      </p:sp>
      <p:sp>
        <p:nvSpPr>
          <p:cNvPr id="224" name="Content Placeholder 2"/>
          <p:cNvSpPr txBox="1"/>
          <p:nvPr/>
        </p:nvSpPr>
        <p:spPr>
          <a:xfrm>
            <a:off x="335022" y="1556302"/>
            <a:ext cx="8808978" cy="37453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900" indent="-342900">
              <a:lnSpc>
                <a:spcPct val="90000"/>
              </a:lnSpc>
              <a:spcBef>
                <a:spcPts val="600"/>
              </a:spcBef>
              <a:buSzPct val="100000"/>
              <a:buFont typeface="Arial"/>
              <a:buChar char="•"/>
              <a:defRPr sz="2700"/>
            </a:pPr>
            <a:r>
              <a:rPr sz="2400" dirty="0"/>
              <a:t>Along with worship of Allah the Almighty, rights of fellow beings have been mentioned. From the closest relatives, our parents, to strangers who are the farthest removed. </a:t>
            </a:r>
          </a:p>
          <a:p>
            <a:pPr marL="342900" indent="-342900">
              <a:lnSpc>
                <a:spcPct val="90000"/>
              </a:lnSpc>
              <a:spcBef>
                <a:spcPts val="600"/>
              </a:spcBef>
              <a:buSzPct val="100000"/>
              <a:buFont typeface="Arial"/>
              <a:buChar char="•"/>
              <a:defRPr sz="2700"/>
            </a:pPr>
            <a:r>
              <a:rPr sz="2400" dirty="0"/>
              <a:t>A person who does not carry out the Divine commandments contained in this verse is condemned as “proud and boastful” because, instead of doing good to others and being kind to them, he looks down upon them and behaves arrogantly. The very act of abstaining from being kind to one’s fellow beings, whether relations or neighbors or strangers, is an act of pride and condemned by Islam. (Five volume commentary)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6" name="TextBox 6"/>
          <p:cNvSpPr txBox="1"/>
          <p:nvPr/>
        </p:nvSpPr>
        <p:spPr>
          <a:xfrm>
            <a:off x="4022473" y="402715"/>
            <a:ext cx="3969305" cy="497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rPr dirty="0"/>
              <a:t>Synopsis of the Sermon</a:t>
            </a:r>
          </a:p>
        </p:txBody>
      </p:sp>
      <p:sp>
        <p:nvSpPr>
          <p:cNvPr id="227" name="Title 3"/>
          <p:cNvSpPr txBox="1">
            <a:spLocks noGrp="1"/>
          </p:cNvSpPr>
          <p:nvPr>
            <p:ph type="title"/>
          </p:nvPr>
        </p:nvSpPr>
        <p:spPr>
          <a:xfrm>
            <a:off x="174167" y="1513120"/>
            <a:ext cx="8952022" cy="5116280"/>
          </a:xfrm>
          <a:prstGeom prst="rect">
            <a:avLst/>
          </a:prstGeom>
        </p:spPr>
        <p:txBody>
          <a:bodyPr anchor="t">
            <a:normAutofit/>
          </a:bodyPr>
          <a:lstStyle/>
          <a:p>
            <a:pPr algn="l">
              <a:defRPr sz="1900"/>
            </a:pPr>
            <a:r>
              <a:rPr lang="en-US" sz="2000" dirty="0"/>
              <a:t>1.	</a:t>
            </a:r>
            <a:r>
              <a:rPr sz="2000" dirty="0"/>
              <a:t>In this day and age, anti-religious powers try their utmost to avert religious people, especially Muslims, from their beliefs by getting them to despise their faith.</a:t>
            </a:r>
            <a:r>
              <a:rPr lang="en-US" sz="2000" dirty="0"/>
              <a:t> </a:t>
            </a:r>
            <a:br>
              <a:rPr lang="en-US" sz="2000" dirty="0"/>
            </a:br>
            <a:r>
              <a:rPr lang="en-US" sz="2000" dirty="0"/>
              <a:t>2.	</a:t>
            </a:r>
            <a:r>
              <a:rPr sz="2000" dirty="0"/>
              <a:t>Some so called religious minded people accept this notion and voice the need to change religion. If one has strong conviction of belief in religion and the supremacy of a Living God, then such thoughts will not arise.</a:t>
            </a:r>
            <a:br>
              <a:rPr sz="2000" dirty="0"/>
            </a:br>
            <a:r>
              <a:rPr lang="en-US" sz="2000" dirty="0"/>
              <a:t>3.	</a:t>
            </a:r>
            <a:r>
              <a:rPr sz="2000" dirty="0"/>
              <a:t>Entire Holy Quran is the word of God Almighty, and Allah the Exalted has proclaimed and promised to safeguard this till the Day of Judgement. The teachings mentioned in the Holy Quran are relevant till the Day of Judgement, and are applicable to people of every age.</a:t>
            </a:r>
            <a:br>
              <a:rPr sz="2000" dirty="0"/>
            </a:br>
            <a:r>
              <a:rPr lang="en-US" sz="2000" dirty="0"/>
              <a:t>4.	</a:t>
            </a:r>
            <a:r>
              <a:rPr sz="2000" dirty="0"/>
              <a:t>Anti-religious force says that Islam does not safeguard human rights. But these people, in the name of rights, have created disorder in the world. The Holy Quran has established the rights of Allah and the rights of man; they are for every age and are the key to real peace.</a:t>
            </a:r>
            <a:br>
              <a:rPr dirty="0"/>
            </a:br>
            <a:br>
              <a:rPr dirty="0"/>
            </a:b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9" name="TextBox 6"/>
          <p:cNvSpPr txBox="1"/>
          <p:nvPr/>
        </p:nvSpPr>
        <p:spPr>
          <a:xfrm>
            <a:off x="3790889" y="370056"/>
            <a:ext cx="5475117"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600">
                <a:solidFill>
                  <a:srgbClr val="FFFFFF"/>
                </a:solidFill>
              </a:defRPr>
            </a:lvl1pPr>
          </a:lstStyle>
          <a:p>
            <a:r>
              <a:rPr sz="3200" dirty="0"/>
              <a:t>Open Discussion Question</a:t>
            </a:r>
          </a:p>
        </p:txBody>
      </p:sp>
      <p:sp>
        <p:nvSpPr>
          <p:cNvPr id="230" name="Title 1"/>
          <p:cNvSpPr txBox="1"/>
          <p:nvPr/>
        </p:nvSpPr>
        <p:spPr>
          <a:xfrm>
            <a:off x="779968" y="2402118"/>
            <a:ext cx="7795260"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3600" b="1">
                <a:latin typeface="+mj-lt"/>
                <a:ea typeface="+mj-ea"/>
                <a:cs typeface="+mj-cs"/>
                <a:sym typeface="Helvetica"/>
              </a:defRPr>
            </a:lvl1pPr>
          </a:lstStyle>
          <a:p>
            <a:r>
              <a:rPr dirty="0">
                <a:latin typeface="+mn-lt"/>
              </a:rPr>
              <a:t>As a Nasir, which aspect of this Friday Sermon, can I benefit the most from?</a:t>
            </a:r>
          </a:p>
        </p:txBody>
      </p:sp>
      <p:sp>
        <p:nvSpPr>
          <p:cNvPr id="231" name="TextBox 6"/>
          <p:cNvSpPr txBox="1"/>
          <p:nvPr/>
        </p:nvSpPr>
        <p:spPr>
          <a:xfrm>
            <a:off x="2250663" y="4156876"/>
            <a:ext cx="4642673" cy="601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4000">
                <a:solidFill>
                  <a:srgbClr val="FF0000"/>
                </a:solidFill>
              </a:defRPr>
            </a:lvl1pPr>
          </a:lstStyle>
          <a:p>
            <a:r>
              <a:rPr dirty="0"/>
              <a:t>Share your thoughts!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46</TotalTime>
  <Words>1831</Words>
  <Application>Microsoft Macintosh PowerPoint</Application>
  <PresentationFormat>On-screen Show (4:3)</PresentationFormat>
  <Paragraphs>104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American Typewriter</vt:lpstr>
      <vt:lpstr>Arial</vt:lpstr>
      <vt:lpstr>Calibri</vt:lpstr>
      <vt:lpstr>Helvetica</vt:lpstr>
      <vt:lpstr>Palatino</vt:lpstr>
      <vt:lpstr>Office Theme</vt:lpstr>
      <vt:lpstr>PowerPoint Presentation</vt:lpstr>
      <vt:lpstr>Agenda</vt:lpstr>
      <vt:lpstr>PowerPoint Presentation</vt:lpstr>
      <vt:lpstr>     </vt:lpstr>
      <vt:lpstr>The Holy Quran: Defender of Human Rights Friday Sermon, October 9, 2015</vt:lpstr>
      <vt:lpstr>PowerPoint Presentation</vt:lpstr>
      <vt:lpstr>PowerPoint Presentation</vt:lpstr>
      <vt:lpstr>1. In this day and age, anti-religious powers try their utmost to avert religious people, especially Muslims, from their beliefs by getting them to despise their faith.  2. Some so called religious minded people accept this notion and voice the need to change religion. If one has strong conviction of belief in religion and the supremacy of a Living God, then such thoughts will not arise. 3. Entire Holy Quran is the word of God Almighty, and Allah the Exalted has proclaimed and promised to safeguard this till the Day of Judgement. The teachings mentioned in the Holy Quran are relevant till the Day of Judgement, and are applicable to people of every age. 4. Anti-religious force says that Islam does not safeguard human rights. But these people, in the name of rights, have created disorder in the world. The Holy Quran has established the rights of Allah and the rights of man; they are for every age and are the key to real peace.  </vt:lpstr>
      <vt:lpstr>PowerPoint Presentation</vt:lpstr>
      <vt:lpstr>PowerPoint Presentation</vt:lpstr>
      <vt:lpstr>PowerPoint Presentation</vt:lpstr>
      <vt:lpstr>PowerPoint Presentation</vt:lpstr>
      <vt:lpstr>1. The tactics and efforts of the anti-religious powers are designed to spread atheism and to contend with these powers of atheism and anti-Islamic forces. To fight this tactics one must gain true understanding of Holy Quran.  2. The Holy Quran and the Holy Prophet (peace and blessings of Allah be on him) have established human rights. The rights of Allah entail that one does not regard anyone equal to Allah the Exalted in His obedience, worship as well as His Unity of status and attributes. The rights of others entail that one does not treat one’s brothers with arrogance, mistrust and any form of wickedness.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9</cp:revision>
  <dcterms:modified xsi:type="dcterms:W3CDTF">2020-01-20T00:38:00Z</dcterms:modified>
</cp:coreProperties>
</file>