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2"/>
    <p:restoredTop sz="94690"/>
  </p:normalViewPr>
  <p:slideViewPr>
    <p:cSldViewPr snapToGrid="0" snapToObjects="1">
      <p:cViewPr varScale="1">
        <p:scale>
          <a:sx n="95" d="100"/>
          <a:sy n="95"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xfrm>
            <a:off x="1143000" y="685800"/>
            <a:ext cx="4572000" cy="3429000"/>
          </a:xfrm>
          <a:prstGeom prst="rect">
            <a:avLst/>
          </a:prstGeom>
        </p:spPr>
        <p:txBody>
          <a:bodyPr/>
          <a:lstStyle/>
          <a:p>
            <a:endParaRPr/>
          </a:p>
        </p:txBody>
      </p:sp>
      <p:sp>
        <p:nvSpPr>
          <p:cNvPr id="489" name="Shape 4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3"/>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198"/>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7"/>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3"/>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17"/>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7"/>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0"/>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2"/>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0" cy="2918318"/>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5"/>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799"/>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7"/>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3" y="6509742"/>
            <a:ext cx="253604" cy="249235"/>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2"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10"/>
            <a:ext cx="3545091" cy="4241607"/>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8" y="6345635"/>
            <a:ext cx="236535" cy="274635"/>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7" cy="875112"/>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7" cy="875112"/>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2" y="6340078"/>
            <a:ext cx="267828" cy="249235"/>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1" name="Title 1"/>
          <p:cNvSpPr txBox="1"/>
          <p:nvPr/>
        </p:nvSpPr>
        <p:spPr>
          <a:xfrm>
            <a:off x="731519" y="1361997"/>
            <a:ext cx="7680960"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pPr>
            <a:r>
              <a:rPr dirty="0">
                <a:latin typeface="+mn-lt"/>
              </a:rPr>
              <a:t>Majlis Ansarullah</a:t>
            </a:r>
            <a:br>
              <a:rPr dirty="0">
                <a:latin typeface="+mn-lt"/>
              </a:rPr>
            </a:br>
            <a:r>
              <a:rPr dirty="0">
                <a:latin typeface="+mn-lt"/>
              </a:rPr>
              <a:t>Monthly Meeting</a:t>
            </a:r>
          </a:p>
        </p:txBody>
      </p:sp>
      <p:sp>
        <p:nvSpPr>
          <p:cNvPr id="492" name="Subtitle 2"/>
          <p:cNvSpPr txBox="1"/>
          <p:nvPr/>
        </p:nvSpPr>
        <p:spPr>
          <a:xfrm>
            <a:off x="1188719" y="3602037"/>
            <a:ext cx="6766560" cy="165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vl1pPr>
          </a:lstStyle>
          <a:p>
            <a:r>
              <a:rPr dirty="0">
                <a:latin typeface="+mn-lt"/>
              </a:rPr>
              <a:t>April 2020</a:t>
            </a:r>
          </a:p>
        </p:txBody>
      </p:sp>
      <p:sp>
        <p:nvSpPr>
          <p:cNvPr id="493" name="TextBox 6"/>
          <p:cNvSpPr txBox="1"/>
          <p:nvPr/>
        </p:nvSpPr>
        <p:spPr>
          <a:xfrm>
            <a:off x="3693931" y="5533642"/>
            <a:ext cx="5430590" cy="438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latin typeface="+mn-lt"/>
                <a:ea typeface="+mn-ea"/>
                <a:cs typeface="+mn-cs"/>
                <a:sym typeface="Calibri"/>
              </a:defRPr>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6" name="TextBox 6"/>
          <p:cNvSpPr txBox="1"/>
          <p:nvPr/>
        </p:nvSpPr>
        <p:spPr>
          <a:xfrm>
            <a:off x="4142278" y="402715"/>
            <a:ext cx="343272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Discussion Scenario </a:t>
            </a:r>
          </a:p>
        </p:txBody>
      </p:sp>
      <p:sp>
        <p:nvSpPr>
          <p:cNvPr id="527" name="Content Placeholder 1"/>
          <p:cNvSpPr txBox="1">
            <a:spLocks noGrp="1"/>
          </p:cNvSpPr>
          <p:nvPr>
            <p:ph type="body" sz="half" idx="1"/>
          </p:nvPr>
        </p:nvSpPr>
        <p:spPr>
          <a:xfrm>
            <a:off x="457200" y="1212094"/>
            <a:ext cx="4433144" cy="4900146"/>
          </a:xfrm>
          <a:prstGeom prst="rect">
            <a:avLst/>
          </a:prstGeom>
        </p:spPr>
        <p:txBody>
          <a:bodyPr/>
          <a:lstStyle>
            <a:lvl1pPr marL="0" indent="0" defTabSz="348521">
              <a:spcBef>
                <a:spcPts val="400"/>
              </a:spcBef>
              <a:buSzTx/>
              <a:buNone/>
              <a:defRPr sz="2376"/>
            </a:lvl1pPr>
          </a:lstStyle>
          <a:p>
            <a:r>
              <a:t>The missionary asked a Nasir about missing a Dars and salat during the month of Ramadhan. The Nasir explained that he was invited to a restaurant for Iftar dinner party by his long time non-Ahmadi Muslim friends who he spends most of his weekends with. He admitted that he did offer both Salats when he got home around midnight. He felt that it was important to stay connected with non Ahmadi friends for the purpose of Tabligh. </a:t>
            </a:r>
          </a:p>
        </p:txBody>
      </p:sp>
      <p:pic>
        <p:nvPicPr>
          <p:cNvPr id="528" name="dre1910h.jpg" descr="dre1910h.jpg"/>
          <p:cNvPicPr>
            <a:picLocks noChangeAspect="1"/>
          </p:cNvPicPr>
          <p:nvPr/>
        </p:nvPicPr>
        <p:blipFill>
          <a:blip r:embed="rId3"/>
          <a:stretch>
            <a:fillRect/>
          </a:stretch>
        </p:blipFill>
        <p:spPr>
          <a:xfrm>
            <a:off x="5225562" y="1036047"/>
            <a:ext cx="3532454" cy="502921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TextBox 6"/>
          <p:cNvSpPr txBox="1"/>
          <p:nvPr/>
        </p:nvSpPr>
        <p:spPr>
          <a:xfrm>
            <a:off x="4508117" y="387628"/>
            <a:ext cx="1830742"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rPr dirty="0"/>
              <a:t>Discussion</a:t>
            </a:r>
          </a:p>
        </p:txBody>
      </p:sp>
      <p:sp>
        <p:nvSpPr>
          <p:cNvPr id="531" name="Content Placeholder 1"/>
          <p:cNvSpPr txBox="1">
            <a:spLocks noGrp="1"/>
          </p:cNvSpPr>
          <p:nvPr>
            <p:ph type="body" idx="1"/>
          </p:nvPr>
        </p:nvSpPr>
        <p:spPr>
          <a:xfrm>
            <a:off x="444080" y="1749538"/>
            <a:ext cx="8033584" cy="3727904"/>
          </a:xfrm>
          <a:prstGeom prst="rect">
            <a:avLst/>
          </a:prstGeom>
        </p:spPr>
        <p:txBody>
          <a:bodyPr>
            <a:normAutofit/>
          </a:bodyPr>
          <a:lstStyle/>
          <a:p>
            <a:pPr>
              <a:lnSpc>
                <a:spcPct val="90000"/>
              </a:lnSpc>
            </a:pPr>
            <a:r>
              <a:rPr sz="2800" dirty="0"/>
              <a:t>The Nasir was correct in his approach.</a:t>
            </a:r>
          </a:p>
          <a:p>
            <a:pPr>
              <a:lnSpc>
                <a:spcPct val="90000"/>
              </a:lnSpc>
            </a:pPr>
            <a:r>
              <a:rPr sz="2800" dirty="0"/>
              <a:t>The Nasir should have declined the offer for the Iftar dinner party.</a:t>
            </a:r>
          </a:p>
          <a:p>
            <a:pPr>
              <a:lnSpc>
                <a:spcPct val="90000"/>
              </a:lnSpc>
            </a:pPr>
            <a:r>
              <a:rPr sz="2800" dirty="0"/>
              <a:t>The Nasir should have only participated for a short period of time and offer his Salat before midnight</a:t>
            </a:r>
          </a:p>
          <a:p>
            <a:pPr>
              <a:lnSpc>
                <a:spcPct val="90000"/>
              </a:lnSpc>
            </a:pPr>
            <a:r>
              <a:rPr sz="2800" dirty="0"/>
              <a:t>Any other suggestion?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457200" y="1385047"/>
            <a:ext cx="8229600" cy="4525963"/>
          </a:xfrm>
          <a:prstGeom prst="rect">
            <a:avLst/>
          </a:prstGeom>
        </p:spPr>
        <p:txBody>
          <a:bodyPr/>
          <a:lstStyle/>
          <a:p>
            <a:pPr marL="0" indent="0">
              <a:spcBef>
                <a:spcPts val="1200"/>
              </a:spcBef>
              <a:buSzTx/>
              <a:buNone/>
              <a:defRPr sz="2400">
                <a:uFill>
                  <a:solidFill>
                    <a:srgbClr val="000000"/>
                  </a:solidFill>
                </a:uFill>
                <a:latin typeface="Times New Roman"/>
                <a:ea typeface="Times New Roman"/>
                <a:cs typeface="Times New Roman"/>
                <a:sym typeface="Times New Roman"/>
              </a:defRPr>
            </a:pPr>
            <a:r>
              <a:rPr dirty="0"/>
              <a:t>“</a:t>
            </a:r>
            <a:r>
              <a:rPr dirty="0">
                <a:solidFill>
                  <a:srgbClr val="212529"/>
                </a:solidFill>
                <a:uFill>
                  <a:solidFill>
                    <a:srgbClr val="212529"/>
                  </a:solidFill>
                </a:uFill>
                <a:latin typeface="Calibri Light"/>
                <a:ea typeface="Calibri Light"/>
                <a:cs typeface="Calibri Light"/>
                <a:sym typeface="Calibri Light"/>
              </a:rPr>
              <a:t>The Holy Prophet</a:t>
            </a:r>
            <a:r>
              <a:rPr sz="2400" dirty="0">
                <a:solidFill>
                  <a:srgbClr val="212529"/>
                </a:solidFill>
                <a:uFill>
                  <a:solidFill>
                    <a:srgbClr val="212529"/>
                  </a:solidFill>
                </a:uFill>
                <a:latin typeface="Calibri Light"/>
                <a:cs typeface="Calibri Light"/>
                <a:sym typeface="Calibri Light"/>
              </a:rPr>
              <a:t>(peace be on him) is </a:t>
            </a:r>
            <a:r>
              <a:rPr dirty="0">
                <a:solidFill>
                  <a:srgbClr val="212529"/>
                </a:solidFill>
                <a:uFill>
                  <a:solidFill>
                    <a:srgbClr val="212529"/>
                  </a:solidFill>
                </a:uFill>
                <a:latin typeface="Calibri Light"/>
                <a:ea typeface="Calibri Light"/>
                <a:cs typeface="Calibri Light"/>
                <a:sym typeface="Calibri Light"/>
              </a:rPr>
              <a:t>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a:t>
            </a:r>
          </a:p>
        </p:txBody>
      </p:sp>
      <p:sp>
        <p:nvSpPr>
          <p:cNvPr id="534" name="TextBox 6"/>
          <p:cNvSpPr txBox="1"/>
          <p:nvPr/>
        </p:nvSpPr>
        <p:spPr>
          <a:xfrm>
            <a:off x="3505951" y="402715"/>
            <a:ext cx="502618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Guidance from Friday Sermon</a:t>
            </a:r>
          </a:p>
        </p:txBody>
      </p:sp>
      <p:sp>
        <p:nvSpPr>
          <p:cNvPr id="535" name="TextBox 2"/>
          <p:cNvSpPr txBox="1"/>
          <p:nvPr/>
        </p:nvSpPr>
        <p:spPr>
          <a:xfrm>
            <a:off x="457200" y="5312641"/>
            <a:ext cx="871602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pPr>
            <a:r>
              <a:rPr dirty="0">
                <a:latin typeface="+mn-lt"/>
              </a:rPr>
              <a:t>Bottom line is </a:t>
            </a:r>
            <a:r>
              <a:rPr b="0" dirty="0">
                <a:latin typeface="+mn-lt"/>
                <a:ea typeface="+mn-ea"/>
                <a:cs typeface="+mn-cs"/>
                <a:sym typeface="Calibri"/>
              </a:rPr>
              <a:t>we need to stay away from routine worldly activities and avoid useless</a:t>
            </a:r>
            <a:r>
              <a:rPr lang="en-US" b="0" dirty="0">
                <a:latin typeface="+mn-lt"/>
                <a:ea typeface="+mn-ea"/>
                <a:cs typeface="+mn-cs"/>
                <a:sym typeface="Calibri"/>
              </a:rPr>
              <a:t> </a:t>
            </a:r>
            <a:r>
              <a:rPr dirty="0">
                <a:latin typeface="+mn-lt"/>
              </a:rPr>
              <a:t>social gatherings in the month of Ramadan</a:t>
            </a:r>
            <a:r>
              <a:rPr dirty="0"/>
              <a:t>. </a:t>
            </a:r>
            <a:r>
              <a:rPr b="1" dirty="0">
                <a:latin typeface="+mj-lt"/>
                <a:ea typeface="+mj-ea"/>
                <a:cs typeface="+mj-cs"/>
                <a:sym typeface="Helvetica"/>
              </a:rP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7" name="TextBox 6"/>
          <p:cNvSpPr txBox="1"/>
          <p:nvPr/>
        </p:nvSpPr>
        <p:spPr>
          <a:xfrm>
            <a:off x="4345623" y="422065"/>
            <a:ext cx="3604509"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rPr dirty="0">
                <a:latin typeface="+mn-lt"/>
              </a:rPr>
              <a:t>Take Home Message</a:t>
            </a:r>
          </a:p>
        </p:txBody>
      </p:sp>
      <p:sp>
        <p:nvSpPr>
          <p:cNvPr id="538" name="Title 3"/>
          <p:cNvSpPr txBox="1">
            <a:spLocks noGrp="1"/>
          </p:cNvSpPr>
          <p:nvPr>
            <p:ph type="title"/>
          </p:nvPr>
        </p:nvSpPr>
        <p:spPr>
          <a:xfrm>
            <a:off x="564776" y="1513118"/>
            <a:ext cx="8288155" cy="3831763"/>
          </a:xfrm>
          <a:prstGeom prst="rect">
            <a:avLst/>
          </a:prstGeom>
        </p:spPr>
        <p:txBody>
          <a:bodyPr anchor="t"/>
          <a:lstStyle/>
          <a:p>
            <a:pPr algn="l">
              <a:defRPr sz="2200"/>
            </a:pPr>
            <a:r>
              <a:rPr dirty="0"/>
              <a:t>1.	We should not simply become happy on account of Ramadhan’s arrival and become satisfied in merely congratulating each other for Ramadhan and the act of fasting.	</a:t>
            </a:r>
            <a:br>
              <a:rPr dirty="0"/>
            </a:br>
            <a:br>
              <a:rPr dirty="0"/>
            </a:br>
            <a:r>
              <a:rPr dirty="0"/>
              <a:t>2.	We should seriously evaluate ourselves about whether we are striving to attain the true purpose of fasting as laid out by God Almighty. </a:t>
            </a:r>
            <a:br>
              <a:rPr dirty="0"/>
            </a:br>
            <a:br>
              <a:rPr dirty="0"/>
            </a:br>
            <a:r>
              <a:rPr dirty="0"/>
              <a:t>3.	Believing in Allah and by following His commandments one can achieve nearness of Allah during Ramadhan.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0" name="TextBox 6"/>
          <p:cNvSpPr txBox="1"/>
          <p:nvPr/>
        </p:nvSpPr>
        <p:spPr>
          <a:xfrm>
            <a:off x="3451585" y="484722"/>
            <a:ext cx="5483870" cy="487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100">
                <a:solidFill>
                  <a:srgbClr val="FFFFFF"/>
                </a:solidFill>
                <a:latin typeface="+mn-lt"/>
                <a:ea typeface="+mn-ea"/>
                <a:cs typeface="+mn-cs"/>
                <a:sym typeface="Calibri"/>
              </a:defRPr>
            </a:lvl1pPr>
          </a:lstStyle>
          <a:p>
            <a:r>
              <a:t>What to discuss with your family?</a:t>
            </a:r>
          </a:p>
        </p:txBody>
      </p:sp>
      <p:sp>
        <p:nvSpPr>
          <p:cNvPr id="541" name="TextBox 6"/>
          <p:cNvSpPr txBox="1"/>
          <p:nvPr/>
        </p:nvSpPr>
        <p:spPr>
          <a:xfrm>
            <a:off x="508477" y="4784941"/>
            <a:ext cx="7636510" cy="1005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defRPr>
            </a:pPr>
            <a:r>
              <a:rPr dirty="0"/>
              <a:t>Tips to engage youth in conversation: </a:t>
            </a:r>
            <a:r>
              <a:rPr dirty="0">
                <a:solidFill>
                  <a:srgbClr val="000000"/>
                </a:solidFill>
              </a:rPr>
              <a:t>(1) Give them more talking time, and (2) use examples from Huzur’s </a:t>
            </a:r>
            <a:r>
              <a:rPr sz="2000" b="1" dirty="0">
                <a:solidFill>
                  <a:schemeClr val="tx1"/>
                </a:solidFill>
              </a:rPr>
              <a:t>(may Allah be his helper)</a:t>
            </a:r>
            <a:r>
              <a:rPr dirty="0">
                <a:solidFill>
                  <a:srgbClr val="000000"/>
                </a:solidFill>
              </a:rPr>
              <a:t> sermon to make a point.</a:t>
            </a:r>
          </a:p>
        </p:txBody>
      </p:sp>
      <p:sp>
        <p:nvSpPr>
          <p:cNvPr id="542" name="TextBox 3"/>
          <p:cNvSpPr txBox="1"/>
          <p:nvPr/>
        </p:nvSpPr>
        <p:spPr>
          <a:xfrm>
            <a:off x="508477" y="1651461"/>
            <a:ext cx="8127046" cy="2424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latin typeface="+mn-lt"/>
                <a:ea typeface="+mn-ea"/>
                <a:cs typeface="+mn-cs"/>
                <a:sym typeface="Calibri"/>
              </a:defRPr>
            </a:pPr>
            <a:r>
              <a:rPr dirty="0"/>
              <a:t>Pick one of the following topics from this Friday sermon to discuss with children/family during casual discussion:</a:t>
            </a:r>
          </a:p>
          <a:p>
            <a:pPr>
              <a:defRPr sz="1200">
                <a:latin typeface="+mn-lt"/>
                <a:ea typeface="+mn-ea"/>
                <a:cs typeface="+mn-cs"/>
                <a:sym typeface="Calibri"/>
              </a:defRPr>
            </a:pPr>
            <a:endParaRPr dirty="0"/>
          </a:p>
          <a:p>
            <a:pPr marL="800100" lvl="1" indent="-342900">
              <a:buSzPct val="100000"/>
              <a:buFont typeface="Arial"/>
              <a:buChar char="•"/>
              <a:defRPr sz="2400">
                <a:latin typeface="+mn-lt"/>
                <a:ea typeface="+mn-ea"/>
                <a:cs typeface="+mn-cs"/>
                <a:sym typeface="Calibri"/>
              </a:defRPr>
            </a:pPr>
            <a:r>
              <a:rPr dirty="0"/>
              <a:t>Discuss ways of deriving the maximum benefit of this month with your family</a:t>
            </a:r>
          </a:p>
          <a:p>
            <a:pPr marL="800100" lvl="1" indent="-342900">
              <a:buSzPct val="100000"/>
              <a:buFont typeface="Arial"/>
              <a:buChar char="•"/>
              <a:defRPr sz="2400">
                <a:latin typeface="+mn-lt"/>
                <a:ea typeface="+mn-ea"/>
                <a:cs typeface="+mn-cs"/>
                <a:sym typeface="Calibri"/>
              </a:defRPr>
            </a:pPr>
            <a:r>
              <a:rPr dirty="0"/>
              <a:t>Review in what ways are we better today than last Ramadhan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extBox 6"/>
          <p:cNvSpPr txBox="1"/>
          <p:nvPr/>
        </p:nvSpPr>
        <p:spPr>
          <a:xfrm>
            <a:off x="4769690" y="410397"/>
            <a:ext cx="2911916"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rPr dirty="0"/>
              <a:t>Did you know?</a:t>
            </a:r>
          </a:p>
        </p:txBody>
      </p:sp>
      <p:sp>
        <p:nvSpPr>
          <p:cNvPr id="545" name="Content Placeholder 2"/>
          <p:cNvSpPr txBox="1"/>
          <p:nvPr/>
        </p:nvSpPr>
        <p:spPr>
          <a:xfrm>
            <a:off x="502919" y="1938866"/>
            <a:ext cx="813816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latin typeface="+mn-lt"/>
                <a:ea typeface="+mn-ea"/>
                <a:cs typeface="+mn-cs"/>
                <a:sym typeface="Calibri"/>
              </a:defRPr>
            </a:pPr>
            <a:r>
              <a:rPr dirty="0"/>
              <a:t>When was the book </a:t>
            </a:r>
            <a:r>
              <a:rPr dirty="0" err="1"/>
              <a:t>Fath</a:t>
            </a:r>
            <a:r>
              <a:rPr lang="en-US" dirty="0" err="1"/>
              <a:t>a</a:t>
            </a:r>
            <a:r>
              <a:rPr lang="en-US" dirty="0"/>
              <a:t> </a:t>
            </a:r>
            <a:r>
              <a:rPr dirty="0"/>
              <a:t>e Islam (Victory of Islam) written? </a:t>
            </a:r>
          </a:p>
          <a:p>
            <a:pPr marL="228600" indent="-228600" defTabSz="914400">
              <a:lnSpc>
                <a:spcPct val="90000"/>
              </a:lnSpc>
              <a:spcBef>
                <a:spcPts val="1000"/>
              </a:spcBef>
              <a:buSzPct val="100000"/>
              <a:buFont typeface="Arial"/>
              <a:buChar char="•"/>
              <a:defRPr sz="2800">
                <a:latin typeface="+mn-lt"/>
                <a:ea typeface="+mn-ea"/>
                <a:cs typeface="+mn-cs"/>
                <a:sym typeface="Calibri"/>
              </a:defRPr>
            </a:pPr>
            <a:r>
              <a:rPr dirty="0"/>
              <a:t>What is the background of this book</a:t>
            </a:r>
            <a:r>
              <a:rPr lang="en-US" dirty="0"/>
              <a:t>?</a:t>
            </a:r>
            <a:endParaRPr dirty="0"/>
          </a:p>
          <a:p>
            <a:pPr marL="228600" indent="-228600" defTabSz="914400">
              <a:lnSpc>
                <a:spcPct val="90000"/>
              </a:lnSpc>
              <a:spcBef>
                <a:spcPts val="1000"/>
              </a:spcBef>
              <a:buSzPct val="100000"/>
              <a:buFont typeface="Arial"/>
              <a:buChar char="•"/>
              <a:defRPr sz="2800">
                <a:latin typeface="+mn-lt"/>
                <a:ea typeface="+mn-ea"/>
                <a:cs typeface="+mn-cs"/>
                <a:sym typeface="Calibri"/>
              </a:defRPr>
            </a:pPr>
            <a:r>
              <a:rPr dirty="0"/>
              <a:t>What ways did Promised Messiah </a:t>
            </a:r>
            <a:r>
              <a:rPr sz="2800" dirty="0">
                <a:latin typeface="+mn-lt"/>
                <a:ea typeface="+mn-ea"/>
                <a:cs typeface="+mn-cs"/>
              </a:rPr>
              <a:t>(peace be on him) use </a:t>
            </a:r>
            <a:r>
              <a:rPr dirty="0"/>
              <a:t>to fight false Christian doctrines?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223178" y="396950"/>
            <a:ext cx="1959949"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rPr dirty="0"/>
              <a:t>Answers</a:t>
            </a:r>
          </a:p>
        </p:txBody>
      </p:sp>
      <p:sp>
        <p:nvSpPr>
          <p:cNvPr id="548" name="Content Placeholder 5"/>
          <p:cNvSpPr txBox="1">
            <a:spLocks noGrp="1"/>
          </p:cNvSpPr>
          <p:nvPr>
            <p:ph type="body" idx="1"/>
          </p:nvPr>
        </p:nvSpPr>
        <p:spPr>
          <a:xfrm>
            <a:off x="457200" y="1418643"/>
            <a:ext cx="8229600" cy="4525963"/>
          </a:xfrm>
          <a:prstGeom prst="rect">
            <a:avLst/>
          </a:prstGeom>
        </p:spPr>
        <p:txBody>
          <a:bodyPr/>
          <a:lstStyle/>
          <a:p>
            <a:pPr>
              <a:lnSpc>
                <a:spcPct val="80000"/>
              </a:lnSpc>
              <a:spcBef>
                <a:spcPts val="500"/>
              </a:spcBef>
              <a:defRPr sz="2400"/>
            </a:pPr>
            <a:r>
              <a:rPr dirty="0"/>
              <a:t>The Promised </a:t>
            </a:r>
            <a:r>
              <a:rPr sz="2400" dirty="0"/>
              <a:t>Messiah (peace be on him) wrote </a:t>
            </a:r>
            <a:r>
              <a:rPr dirty="0"/>
              <a:t>this book in 1890</a:t>
            </a:r>
            <a:endParaRPr lang="en-US" dirty="0"/>
          </a:p>
          <a:p>
            <a:pPr>
              <a:lnSpc>
                <a:spcPct val="80000"/>
              </a:lnSpc>
              <a:spcBef>
                <a:spcPts val="500"/>
              </a:spcBef>
              <a:defRPr sz="2400"/>
            </a:pPr>
            <a:endParaRPr dirty="0"/>
          </a:p>
          <a:p>
            <a:pPr>
              <a:lnSpc>
                <a:spcPct val="80000"/>
              </a:lnSpc>
              <a:spcBef>
                <a:spcPts val="500"/>
              </a:spcBef>
              <a:defRPr sz="2400"/>
            </a:pPr>
            <a:r>
              <a:rPr dirty="0"/>
              <a:t>There was an all-out effort to convert the Indians, specially the Muslims to Christianity. It was against this background that the Promised Messiah </a:t>
            </a:r>
            <a:r>
              <a:rPr sz="2400" dirty="0"/>
              <a:t>(peace be on him) took </a:t>
            </a:r>
            <a:r>
              <a:rPr dirty="0"/>
              <a:t>up the task of frustrating the designs of Christian missionaries by demolishing the false beliefs of Christianity specially the belief that Jesus was the son of God and was sitting alive in heaven.</a:t>
            </a:r>
            <a:endParaRPr lang="en-US" dirty="0"/>
          </a:p>
          <a:p>
            <a:pPr marL="0" indent="0">
              <a:lnSpc>
                <a:spcPct val="80000"/>
              </a:lnSpc>
              <a:spcBef>
                <a:spcPts val="500"/>
              </a:spcBef>
              <a:buNone/>
              <a:defRPr sz="2400"/>
            </a:pPr>
            <a:r>
              <a:rPr dirty="0"/>
              <a:t> </a:t>
            </a:r>
          </a:p>
          <a:p>
            <a:pPr>
              <a:lnSpc>
                <a:spcPct val="80000"/>
              </a:lnSpc>
              <a:spcBef>
                <a:spcPts val="500"/>
              </a:spcBef>
              <a:defRPr sz="2400"/>
            </a:pPr>
            <a:r>
              <a:rPr dirty="0"/>
              <a:t>He disproved the false Christian doctrines by (1) publication of books, (2) the issuance of leaflets, (3) giving interviews, (4) correspondence, and (5) accepting </a:t>
            </a:r>
            <a:r>
              <a:rPr i="1" dirty="0" err="1">
                <a:latin typeface="+mj-lt"/>
                <a:ea typeface="+mj-ea"/>
                <a:cs typeface="+mj-cs"/>
                <a:sym typeface="Helvetica"/>
              </a:rPr>
              <a:t>bai‘at</a:t>
            </a: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23178" y="396950"/>
            <a:ext cx="1959949"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rPr dirty="0"/>
              <a:t>Salat page</a:t>
            </a:r>
          </a:p>
        </p:txBody>
      </p:sp>
      <p:sp>
        <p:nvSpPr>
          <p:cNvPr id="551" name="Title 3"/>
          <p:cNvSpPr txBox="1"/>
          <p:nvPr/>
        </p:nvSpPr>
        <p:spPr>
          <a:xfrm>
            <a:off x="591671" y="1360720"/>
            <a:ext cx="7893423" cy="462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just">
              <a:lnSpc>
                <a:spcPct val="90000"/>
              </a:lnSpc>
              <a:defRPr sz="2700">
                <a:latin typeface="+mn-lt"/>
                <a:ea typeface="+mn-ea"/>
                <a:cs typeface="+mn-cs"/>
                <a:sym typeface="Calibri"/>
              </a:defRPr>
            </a:pPr>
            <a:r>
              <a:rPr sz="2400" dirty="0"/>
              <a:t>“It is the responsibility of each Ahmadi to focus on observing Salat, to observe each Salat at its prescribed time. The five daily prayers are the milestone from where the spiritual journey begins; it is the seed that has the potential of spiritual growth. If one is negligent with Salat, virtues are suppressed in the manner that weeds suppress the growth of a field. It is our task to make the roots of this worship so strong that it safeguards us from all evil. Indeed it is for us to observe Salat and establish it first, it is as a consequence of observing it sincerely that Salat safeguards us in return”. </a:t>
            </a:r>
          </a:p>
          <a:p>
            <a:pPr algn="just">
              <a:lnSpc>
                <a:spcPct val="90000"/>
              </a:lnSpc>
              <a:defRPr sz="2700">
                <a:latin typeface="+mn-lt"/>
                <a:ea typeface="+mn-ea"/>
                <a:cs typeface="+mn-cs"/>
                <a:sym typeface="Calibri"/>
              </a:defRPr>
            </a:pPr>
            <a:endParaRPr dirty="0"/>
          </a:p>
          <a:p>
            <a:pPr algn="just">
              <a:lnSpc>
                <a:spcPct val="90000"/>
              </a:lnSpc>
              <a:defRPr>
                <a:latin typeface="+mn-lt"/>
                <a:ea typeface="+mn-ea"/>
                <a:cs typeface="+mn-cs"/>
                <a:sym typeface="Calibri"/>
              </a:defRPr>
            </a:pPr>
            <a:r>
              <a:rPr dirty="0"/>
              <a:t>(</a:t>
            </a:r>
            <a:r>
              <a:rPr sz="2400" dirty="0">
                <a:latin typeface="+mn-lt"/>
                <a:ea typeface="+mn-ea"/>
                <a:cs typeface="+mn-cs"/>
              </a:rPr>
              <a:t>Friday Sermon February 15, 2008 delivered by </a:t>
            </a:r>
            <a:r>
              <a:rPr sz="2400" dirty="0" err="1">
                <a:latin typeface="+mn-lt"/>
                <a:ea typeface="+mn-ea"/>
                <a:cs typeface="+mn-cs"/>
              </a:rPr>
              <a:t>Hazrat</a:t>
            </a:r>
            <a:r>
              <a:rPr sz="2400" dirty="0">
                <a:latin typeface="+mn-lt"/>
                <a:ea typeface="+mn-ea"/>
                <a:cs typeface="+mn-cs"/>
              </a:rPr>
              <a:t> Mirza </a:t>
            </a:r>
            <a:r>
              <a:rPr sz="2400" dirty="0" err="1">
                <a:latin typeface="+mn-lt"/>
                <a:ea typeface="+mn-ea"/>
                <a:cs typeface="+mn-cs"/>
              </a:rPr>
              <a:t>Masroor</a:t>
            </a:r>
            <a:r>
              <a:rPr sz="2400" dirty="0">
                <a:latin typeface="+mn-lt"/>
                <a:ea typeface="+mn-ea"/>
                <a:cs typeface="+mn-cs"/>
              </a:rPr>
              <a:t> Ahmad(</a:t>
            </a:r>
            <a:r>
              <a:rPr sz="2400" dirty="0" err="1">
                <a:latin typeface="+mn-lt"/>
                <a:ea typeface="+mn-ea"/>
                <a:cs typeface="+mn-cs"/>
              </a:rPr>
              <a:t>at</a:t>
            </a:r>
            <a:r>
              <a:rPr lang="en-US" sz="2400" dirty="0" err="1">
                <a:latin typeface="+mn-lt"/>
                <a:ea typeface="+mn-ea"/>
                <a:cs typeface="+mn-cs"/>
              </a:rPr>
              <a:t>ba</a:t>
            </a:r>
            <a:r>
              <a:rPr sz="2400" dirty="0">
                <a:latin typeface="+mn-lt"/>
                <a:ea typeface="+mn-ea"/>
                <a:cs typeface="+mn-cs"/>
              </a:rP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361856"/>
            <a:ext cx="3995437"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rPr lang="en-US" dirty="0"/>
              <a:t>Health Topic</a:t>
            </a:r>
            <a:endParaRPr dirty="0"/>
          </a:p>
        </p:txBody>
      </p:sp>
      <p:sp>
        <p:nvSpPr>
          <p:cNvPr id="5" name="Title 1">
            <a:extLst>
              <a:ext uri="{FF2B5EF4-FFF2-40B4-BE49-F238E27FC236}">
                <a16:creationId xmlns:a16="http://schemas.microsoft.com/office/drawing/2014/main" id="{7EEFBB8A-DF2E-E84D-A370-85EDBA402009}"/>
              </a:ext>
            </a:extLst>
          </p:cNvPr>
          <p:cNvSpPr txBox="1"/>
          <p:nvPr/>
        </p:nvSpPr>
        <p:spPr>
          <a:xfrm>
            <a:off x="2433937" y="2828837"/>
            <a:ext cx="4276126"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3600" b="1"/>
            </a:lvl1pPr>
          </a:lstStyle>
          <a:p>
            <a:r>
              <a:rPr lang="en-US" dirty="0">
                <a:latin typeface="+mn-lt"/>
              </a:rPr>
              <a:t>Health Benefits of Fasting</a:t>
            </a:r>
            <a:endParaRPr dirty="0">
              <a:latin typeface="+mn-lt"/>
            </a:endParaRPr>
          </a:p>
        </p:txBody>
      </p:sp>
    </p:spTree>
    <p:extLst>
      <p:ext uri="{BB962C8B-B14F-4D97-AF65-F5344CB8AC3E}">
        <p14:creationId xmlns:p14="http://schemas.microsoft.com/office/powerpoint/2010/main" val="17861276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4241542" y="410396"/>
            <a:ext cx="3463622"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latin typeface="+mn-lt"/>
                <a:ea typeface="+mn-ea"/>
                <a:cs typeface="+mn-cs"/>
                <a:sym typeface="Calibri"/>
              </a:defRPr>
            </a:lvl1pPr>
          </a:lstStyle>
          <a:p>
            <a:r>
              <a:rPr lang="en-US" dirty="0"/>
              <a:t>Benefits of fasting</a:t>
            </a:r>
            <a:endParaRPr dirty="0"/>
          </a:p>
        </p:txBody>
      </p:sp>
      <p:sp>
        <p:nvSpPr>
          <p:cNvPr id="548" name="Content Placeholder 5"/>
          <p:cNvSpPr txBox="1">
            <a:spLocks noGrp="1"/>
          </p:cNvSpPr>
          <p:nvPr>
            <p:ph type="body" idx="1"/>
          </p:nvPr>
        </p:nvSpPr>
        <p:spPr>
          <a:xfrm>
            <a:off x="457200" y="1418643"/>
            <a:ext cx="8229600" cy="4525963"/>
          </a:xfrm>
          <a:prstGeom prst="rect">
            <a:avLst/>
          </a:prstGeom>
        </p:spPr>
        <p:txBody>
          <a:bodyPr>
            <a:normAutofit/>
          </a:bodyPr>
          <a:lstStyle/>
          <a:p>
            <a:pPr>
              <a:lnSpc>
                <a:spcPct val="80000"/>
              </a:lnSpc>
              <a:spcBef>
                <a:spcPts val="500"/>
              </a:spcBef>
              <a:defRPr sz="2400"/>
            </a:pPr>
            <a:r>
              <a:rPr lang="en-US" dirty="0"/>
              <a:t>Intermittent Fasting decreases Insulin Resistance stabilizing blood Sugar</a:t>
            </a:r>
          </a:p>
          <a:p>
            <a:pPr>
              <a:lnSpc>
                <a:spcPct val="80000"/>
              </a:lnSpc>
              <a:spcBef>
                <a:spcPts val="500"/>
              </a:spcBef>
              <a:defRPr sz="2400"/>
            </a:pPr>
            <a:r>
              <a:rPr lang="en-US" dirty="0"/>
              <a:t>Intermittent Fasting helps lose weight</a:t>
            </a:r>
          </a:p>
          <a:p>
            <a:pPr>
              <a:lnSpc>
                <a:spcPct val="80000"/>
              </a:lnSpc>
              <a:spcBef>
                <a:spcPts val="500"/>
              </a:spcBef>
              <a:defRPr sz="2400"/>
            </a:pPr>
            <a:r>
              <a:rPr lang="en-US" dirty="0"/>
              <a:t>Diabetics can almost reverse their disease with weight loss achieving ideal body weight</a:t>
            </a:r>
          </a:p>
          <a:p>
            <a:pPr>
              <a:lnSpc>
                <a:spcPct val="80000"/>
              </a:lnSpc>
              <a:spcBef>
                <a:spcPts val="500"/>
              </a:spcBef>
              <a:defRPr sz="2400"/>
            </a:pPr>
            <a:r>
              <a:rPr lang="en-US" dirty="0"/>
              <a:t>Fasting increases your mental resilience to physical and mental stress</a:t>
            </a:r>
          </a:p>
          <a:p>
            <a:pPr>
              <a:lnSpc>
                <a:spcPct val="80000"/>
              </a:lnSpc>
              <a:spcBef>
                <a:spcPts val="500"/>
              </a:spcBef>
              <a:defRPr sz="2400"/>
            </a:pPr>
            <a:r>
              <a:rPr lang="en-US" dirty="0"/>
              <a:t>Fasting is also linked to improve </a:t>
            </a:r>
            <a:r>
              <a:rPr lang="en-US" b="1" dirty="0"/>
              <a:t>Memory and Cognition</a:t>
            </a:r>
          </a:p>
          <a:p>
            <a:pPr>
              <a:lnSpc>
                <a:spcPct val="80000"/>
              </a:lnSpc>
              <a:spcBef>
                <a:spcPts val="500"/>
              </a:spcBef>
              <a:defRPr sz="2400"/>
            </a:pPr>
            <a:r>
              <a:rPr lang="en-US" dirty="0"/>
              <a:t>Intermittent Fasting also Helps reduce </a:t>
            </a:r>
            <a:r>
              <a:rPr lang="en-US" b="1" dirty="0"/>
              <a:t>Blood Pressur</a:t>
            </a:r>
            <a:r>
              <a:rPr lang="en-US" dirty="0"/>
              <a:t>e</a:t>
            </a:r>
          </a:p>
          <a:p>
            <a:pPr>
              <a:lnSpc>
                <a:spcPct val="80000"/>
              </a:lnSpc>
              <a:spcBef>
                <a:spcPts val="500"/>
              </a:spcBef>
              <a:defRPr sz="2400"/>
            </a:pPr>
            <a:r>
              <a:rPr lang="en-US" dirty="0"/>
              <a:t>Some Studies have showed Improved </a:t>
            </a:r>
            <a:r>
              <a:rPr lang="en-US" b="1" dirty="0"/>
              <a:t>Heart Health </a:t>
            </a:r>
          </a:p>
          <a:p>
            <a:pPr>
              <a:lnSpc>
                <a:spcPct val="80000"/>
              </a:lnSpc>
              <a:spcBef>
                <a:spcPts val="500"/>
              </a:spcBef>
              <a:defRPr sz="2400"/>
            </a:pPr>
            <a:r>
              <a:rPr lang="en-US" dirty="0"/>
              <a:t>Studies also show Fasting improves </a:t>
            </a:r>
            <a:r>
              <a:rPr lang="en-US" b="1" dirty="0"/>
              <a:t>longevity</a:t>
            </a:r>
          </a:p>
          <a:p>
            <a:pPr>
              <a:lnSpc>
                <a:spcPct val="80000"/>
              </a:lnSpc>
              <a:spcBef>
                <a:spcPts val="500"/>
              </a:spcBef>
              <a:defRPr sz="2400"/>
            </a:pPr>
            <a:r>
              <a:rPr lang="en-US" b="1" dirty="0"/>
              <a:t>Above all - this is one act that is purely for Allah </a:t>
            </a:r>
            <a:r>
              <a:rPr lang="en-US" dirty="0"/>
              <a:t>and the reward is Allah </a:t>
            </a:r>
          </a:p>
          <a:p>
            <a:pPr>
              <a:lnSpc>
                <a:spcPct val="80000"/>
              </a:lnSpc>
              <a:spcBef>
                <a:spcPts val="500"/>
              </a:spcBef>
              <a:defRPr sz="2400"/>
            </a:pPr>
            <a:endParaRPr lang="en-US" dirty="0"/>
          </a:p>
        </p:txBody>
      </p:sp>
    </p:spTree>
    <p:extLst>
      <p:ext uri="{BB962C8B-B14F-4D97-AF65-F5344CB8AC3E}">
        <p14:creationId xmlns:p14="http://schemas.microsoft.com/office/powerpoint/2010/main" val="20193519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5" name="Title 1"/>
          <p:cNvSpPr txBox="1">
            <a:spLocks noGrp="1"/>
          </p:cNvSpPr>
          <p:nvPr>
            <p:ph type="title"/>
          </p:nvPr>
        </p:nvSpPr>
        <p:spPr>
          <a:xfrm>
            <a:off x="4983693" y="473557"/>
            <a:ext cx="2629945" cy="500409"/>
          </a:xfrm>
          <a:prstGeom prst="rect">
            <a:avLst/>
          </a:prstGeom>
        </p:spPr>
        <p:txBody>
          <a:bodyPr>
            <a:noAutofit/>
          </a:bodyPr>
          <a:lstStyle>
            <a:lvl1pPr defTabSz="397763">
              <a:defRPr sz="2700" b="1">
                <a:solidFill>
                  <a:srgbClr val="FFFFFF"/>
                </a:solidFill>
                <a:latin typeface="+mj-lt"/>
                <a:ea typeface="+mj-ea"/>
                <a:cs typeface="+mj-cs"/>
                <a:sym typeface="Helvetica"/>
              </a:defRPr>
            </a:lvl1pPr>
          </a:lstStyle>
          <a:p>
            <a:r>
              <a:rPr lang="en-US" sz="3200" dirty="0"/>
              <a:t>Agenda</a:t>
            </a:r>
            <a:endParaRPr sz="3200" dirty="0"/>
          </a:p>
        </p:txBody>
      </p:sp>
      <p:sp>
        <p:nvSpPr>
          <p:cNvPr id="496" name="Content Placeholder 2"/>
          <p:cNvSpPr txBox="1"/>
          <p:nvPr/>
        </p:nvSpPr>
        <p:spPr>
          <a:xfrm>
            <a:off x="572913" y="1623046"/>
            <a:ext cx="8388634" cy="4351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Recitation of the Holy Quran (2:184-185)		</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Pledge</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Sermon of the month:  Ramadhan and our responsibilities 5/10/19</a:t>
            </a:r>
          </a:p>
          <a:p>
            <a:pPr marL="705801" lvl="1" indent="-271462" defTabSz="434340">
              <a:lnSpc>
                <a:spcPct val="80000"/>
              </a:lnSpc>
              <a:spcBef>
                <a:spcPts val="400"/>
              </a:spcBef>
              <a:buSzPct val="100000"/>
              <a:buFont typeface="Arial"/>
              <a:buChar char="–"/>
              <a:defRPr>
                <a:latin typeface="+mn-lt"/>
                <a:ea typeface="+mn-ea"/>
                <a:cs typeface="+mn-cs"/>
                <a:sym typeface="Calibri"/>
              </a:defRPr>
            </a:pPr>
            <a:r>
              <a:rPr dirty="0"/>
              <a:t>Verse from the sermon	</a:t>
            </a:r>
          </a:p>
          <a:p>
            <a:pPr marL="705801" lvl="1" indent="-271462" defTabSz="434340">
              <a:lnSpc>
                <a:spcPct val="80000"/>
              </a:lnSpc>
              <a:spcBef>
                <a:spcPts val="400"/>
              </a:spcBef>
              <a:buSzPct val="100000"/>
              <a:buFont typeface="Arial"/>
              <a:buChar char="–"/>
              <a:defRPr>
                <a:latin typeface="+mn-lt"/>
                <a:ea typeface="+mn-ea"/>
                <a:cs typeface="+mn-cs"/>
                <a:sym typeface="Calibri"/>
              </a:defRPr>
            </a:pPr>
            <a:r>
              <a:rPr dirty="0"/>
              <a:t>Advice from the sermon</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Discussion scenario</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Did you know?</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Salat page</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Health Tip</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Free time slot for local topics</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a:t>Reminders/announcements			</a:t>
            </a:r>
          </a:p>
          <a:p>
            <a:pPr marL="325754" indent="-325754" defTabSz="434340">
              <a:lnSpc>
                <a:spcPct val="80000"/>
              </a:lnSpc>
              <a:spcBef>
                <a:spcPts val="500"/>
              </a:spcBef>
              <a:buSzPct val="100000"/>
              <a:buFont typeface="Arial"/>
              <a:buChar char="•"/>
              <a:defRPr sz="2000">
                <a:latin typeface="+mn-lt"/>
                <a:ea typeface="+mn-ea"/>
                <a:cs typeface="+mn-cs"/>
                <a:sym typeface="Calibri"/>
              </a:defRPr>
            </a:pPr>
            <a:r>
              <a:rPr dirty="0" err="1"/>
              <a:t>Dua</a:t>
            </a:r>
            <a:endParaRPr dirty="0"/>
          </a:p>
          <a:p>
            <a:pPr defTabSz="434340">
              <a:lnSpc>
                <a:spcPct val="80000"/>
              </a:lnSpc>
              <a:spcBef>
                <a:spcPts val="500"/>
              </a:spcBef>
              <a:defRPr sz="2000">
                <a:latin typeface="+mn-lt"/>
                <a:ea typeface="+mn-ea"/>
                <a:cs typeface="+mn-cs"/>
                <a:sym typeface="Calibri"/>
              </a:defRPr>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7" name="TextBox 6"/>
          <p:cNvSpPr txBox="1"/>
          <p:nvPr/>
        </p:nvSpPr>
        <p:spPr>
          <a:xfrm>
            <a:off x="3463833" y="370056"/>
            <a:ext cx="5475118" cy="637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defRPr>
            </a:lvl1pPr>
          </a:lstStyle>
          <a:p>
            <a:r>
              <a:t>  </a:t>
            </a:r>
          </a:p>
        </p:txBody>
      </p:sp>
      <p:sp>
        <p:nvSpPr>
          <p:cNvPr id="558" name="Content Placeholder 2"/>
          <p:cNvSpPr txBox="1"/>
          <p:nvPr/>
        </p:nvSpPr>
        <p:spPr>
          <a:xfrm>
            <a:off x="674369" y="1734671"/>
            <a:ext cx="7795260" cy="3973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00" b="1"/>
            </a:pPr>
            <a:r>
              <a:rPr sz="3600" dirty="0">
                <a:latin typeface="+mn-lt"/>
              </a:rPr>
              <a:t>Reminders/Announcements</a:t>
            </a:r>
          </a:p>
          <a:p>
            <a:pPr algn="ctr" defTabSz="434340">
              <a:lnSpc>
                <a:spcPct val="90000"/>
              </a:lnSpc>
              <a:spcBef>
                <a:spcPts val="700"/>
              </a:spcBef>
              <a:defRPr sz="3400" b="1"/>
            </a:pPr>
            <a:r>
              <a:rPr sz="3600" dirty="0" err="1">
                <a:latin typeface="+mn-lt"/>
              </a:rPr>
              <a:t>Dua</a:t>
            </a:r>
            <a:endParaRPr sz="3600" dirty="0">
              <a:latin typeface="+mn-lt"/>
            </a:endParaRPr>
          </a:p>
          <a:p>
            <a:pPr algn="ctr" defTabSz="434340">
              <a:lnSpc>
                <a:spcPct val="90000"/>
              </a:lnSpc>
              <a:spcBef>
                <a:spcPts val="600"/>
              </a:spcBef>
              <a:defRPr sz="3400" b="1"/>
            </a:pPr>
            <a:endParaRPr sz="3600" dirty="0">
              <a:latin typeface="+mn-lt"/>
            </a:endParaRPr>
          </a:p>
          <a:p>
            <a:pPr algn="ctr" defTabSz="434340">
              <a:lnSpc>
                <a:spcPct val="90000"/>
              </a:lnSpc>
              <a:spcBef>
                <a:spcPts val="700"/>
              </a:spcBef>
              <a:defRPr sz="3400" b="1"/>
            </a:pPr>
            <a:r>
              <a:rPr sz="3600" dirty="0" err="1">
                <a:latin typeface="+mn-lt"/>
              </a:rPr>
              <a:t>Jazakumullah</a:t>
            </a:r>
            <a:r>
              <a:rPr sz="3600" dirty="0">
                <a:latin typeface="+mn-lt"/>
              </a:rPr>
              <a:t> for Participating!</a:t>
            </a:r>
          </a:p>
          <a:p>
            <a:pPr algn="ctr" defTabSz="434340">
              <a:lnSpc>
                <a:spcPct val="90000"/>
              </a:lnSpc>
              <a:spcBef>
                <a:spcPts val="600"/>
              </a:spcBef>
              <a:defRPr sz="3400" b="1"/>
            </a:pPr>
            <a:endParaRPr sz="3600" dirty="0">
              <a:latin typeface="+mn-lt"/>
            </a:endParaRPr>
          </a:p>
          <a:p>
            <a:pPr algn="ctr" defTabSz="434340">
              <a:lnSpc>
                <a:spcPct val="90000"/>
              </a:lnSpc>
              <a:spcBef>
                <a:spcPts val="700"/>
              </a:spcBef>
              <a:defRPr sz="3400" b="1">
                <a:solidFill>
                  <a:srgbClr val="FF0000"/>
                </a:solidFill>
              </a:defRPr>
            </a:pPr>
            <a:r>
              <a:rPr sz="3200" dirty="0">
                <a:latin typeface="+mn-lt"/>
              </a:rPr>
              <a:t>If you enjoyed it, please convey to those brothers who are not here today!</a:t>
            </a:r>
          </a:p>
        </p:txBody>
      </p:sp>
      <p:sp>
        <p:nvSpPr>
          <p:cNvPr id="559" name="TextBox 2"/>
          <p:cNvSpPr txBox="1"/>
          <p:nvPr/>
        </p:nvSpPr>
        <p:spPr>
          <a:xfrm>
            <a:off x="4211313" y="408536"/>
            <a:ext cx="2420299"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8" name="TextBox 6"/>
          <p:cNvSpPr txBox="1"/>
          <p:nvPr/>
        </p:nvSpPr>
        <p:spPr>
          <a:xfrm>
            <a:off x="4016587" y="480600"/>
            <a:ext cx="4208816" cy="444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latin typeface="+mn-lt"/>
                <a:ea typeface="+mn-ea"/>
                <a:cs typeface="+mn-cs"/>
                <a:sym typeface="Calibri"/>
              </a:defRPr>
            </a:lvl1pPr>
          </a:lstStyle>
          <a:p>
            <a:r>
              <a:rPr dirty="0"/>
              <a:t>Recitation of the Holy Quran</a:t>
            </a:r>
          </a:p>
        </p:txBody>
      </p:sp>
      <p:sp>
        <p:nvSpPr>
          <p:cNvPr id="501" name="O ye who believe! fasting is prescribed for you, as it was prescribed for those before you, so that you may become righteous."/>
          <p:cNvSpPr txBox="1"/>
          <p:nvPr/>
        </p:nvSpPr>
        <p:spPr>
          <a:xfrm>
            <a:off x="171749" y="1236489"/>
            <a:ext cx="4019442" cy="1477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latin typeface="Verdana"/>
                <a:ea typeface="Verdana"/>
                <a:cs typeface="Verdana"/>
                <a:sym typeface="Verdana"/>
              </a:defRPr>
            </a:lvl1pPr>
          </a:lstStyle>
          <a:p>
            <a:r>
              <a:rPr lang="en-US" dirty="0"/>
              <a:t>O ye who believe! fasting is prescribed for you, as it was prescribed for those before you, so that you may become righteous.</a:t>
            </a:r>
            <a:endParaRPr dirty="0"/>
          </a:p>
        </p:txBody>
      </p:sp>
      <p:pic>
        <p:nvPicPr>
          <p:cNvPr id="3" name="Picture 2" descr="A close up of a logo&#10;&#10;Description automatically generated">
            <a:extLst>
              <a:ext uri="{FF2B5EF4-FFF2-40B4-BE49-F238E27FC236}">
                <a16:creationId xmlns:a16="http://schemas.microsoft.com/office/drawing/2014/main" id="{F16E2BA2-C3E2-0446-997E-4F85EC36C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191" y="1483821"/>
            <a:ext cx="4952808" cy="1308882"/>
          </a:xfrm>
          <a:prstGeom prst="rect">
            <a:avLst/>
          </a:prstGeom>
        </p:spPr>
      </p:pic>
      <p:pic>
        <p:nvPicPr>
          <p:cNvPr id="5" name="Picture 4" descr="A picture containing knife&#10;&#10;Description automatically generated">
            <a:extLst>
              <a:ext uri="{FF2B5EF4-FFF2-40B4-BE49-F238E27FC236}">
                <a16:creationId xmlns:a16="http://schemas.microsoft.com/office/drawing/2014/main" id="{5DD25416-369A-4440-9B08-4ECF1F74D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618" y="3065929"/>
            <a:ext cx="5185616" cy="2441403"/>
          </a:xfrm>
          <a:prstGeom prst="rect">
            <a:avLst/>
          </a:prstGeom>
        </p:spPr>
      </p:pic>
      <p:sp>
        <p:nvSpPr>
          <p:cNvPr id="11" name="O ye who believe! fasting is prescribed for you, as it was prescribed for those before you, so that you may become righteous.">
            <a:extLst>
              <a:ext uri="{FF2B5EF4-FFF2-40B4-BE49-F238E27FC236}">
                <a16:creationId xmlns:a16="http://schemas.microsoft.com/office/drawing/2014/main" id="{1B26F91D-1A77-E443-8453-4AD806D4EFCE}"/>
              </a:ext>
            </a:extLst>
          </p:cNvPr>
          <p:cNvSpPr txBox="1"/>
          <p:nvPr/>
        </p:nvSpPr>
        <p:spPr>
          <a:xfrm>
            <a:off x="171749" y="2827991"/>
            <a:ext cx="4019442" cy="3416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latin typeface="Verdana"/>
                <a:ea typeface="Verdana"/>
                <a:cs typeface="Verdana"/>
                <a:sym typeface="Verdana"/>
              </a:defRPr>
            </a:lvl1pPr>
          </a:lstStyle>
          <a:p>
            <a:r>
              <a:rPr lang="en-US" dirty="0"/>
              <a:t>The prescribed fasting is for a fixed number of days, but whoso among you is sick or is on a journey shall fast the same number of other days; and for those who are able to fast only with great difficulty is an expiation — the feeding of a poor man. And whoso performs a good work with willing obedience, it is better for him. And fasting is good for you, if you only knew.</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4" name="Title 2"/>
          <p:cNvSpPr txBox="1">
            <a:spLocks noGrp="1"/>
          </p:cNvSpPr>
          <p:nvPr>
            <p:ph type="title"/>
          </p:nvPr>
        </p:nvSpPr>
        <p:spPr>
          <a:xfrm>
            <a:off x="3483426" y="446316"/>
            <a:ext cx="5562604" cy="511628"/>
          </a:xfrm>
          <a:prstGeom prst="rect">
            <a:avLst/>
          </a:prstGeom>
        </p:spPr>
        <p:txBody>
          <a:bodyPr/>
          <a:lstStyle/>
          <a:p>
            <a:pPr defTabSz="54863">
              <a:defRPr sz="450" b="1">
                <a:solidFill>
                  <a:srgbClr val="FFFFFF"/>
                </a:solidFill>
                <a:latin typeface="+mj-lt"/>
                <a:ea typeface="+mj-ea"/>
                <a:cs typeface="+mj-cs"/>
                <a:sym typeface="Helvetica"/>
              </a:defRPr>
            </a:pPr>
            <a:br/>
            <a:br/>
            <a:br/>
            <a:br/>
            <a:br/>
            <a:endParaRPr/>
          </a:p>
        </p:txBody>
      </p:sp>
      <p:sp>
        <p:nvSpPr>
          <p:cNvPr id="505" name="TextBox 3"/>
          <p:cNvSpPr txBox="1"/>
          <p:nvPr/>
        </p:nvSpPr>
        <p:spPr>
          <a:xfrm>
            <a:off x="5140202" y="453608"/>
            <a:ext cx="2249048"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t>Ansar Pledge</a:t>
            </a:r>
          </a:p>
        </p:txBody>
      </p:sp>
      <p:sp>
        <p:nvSpPr>
          <p:cNvPr id="506" name="Rectangle 6"/>
          <p:cNvSpPr txBox="1"/>
          <p:nvPr/>
        </p:nvSpPr>
        <p:spPr>
          <a:xfrm>
            <a:off x="271375" y="1262446"/>
            <a:ext cx="4859052" cy="143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defRPr>
            </a:pPr>
            <a:r>
              <a:t>Say this part three times:</a:t>
            </a:r>
          </a:p>
          <a:p>
            <a:pPr>
              <a:defRPr sz="800" i="1"/>
            </a:pPr>
            <a:endParaRPr/>
          </a:p>
          <a:p>
            <a:pPr>
              <a:defRPr sz="2000" i="1"/>
            </a:pPr>
            <a:r>
              <a:t>Ash-hadu • alla ilaha • illallahu • wahdahu • la sharika lahu • wa ash-hadu • anna Muhammadan • ‘abduhu • wa rasuluh</a:t>
            </a:r>
          </a:p>
        </p:txBody>
      </p:sp>
      <p:pic>
        <p:nvPicPr>
          <p:cNvPr id="507" name="Picture 7" descr="Picture 7"/>
          <p:cNvPicPr>
            <a:picLocks noChangeAspect="1"/>
          </p:cNvPicPr>
          <p:nvPr/>
        </p:nvPicPr>
        <p:blipFill>
          <a:blip r:embed="rId3"/>
          <a:stretch>
            <a:fillRect/>
          </a:stretch>
        </p:blipFill>
        <p:spPr>
          <a:xfrm>
            <a:off x="5491398" y="1152309"/>
            <a:ext cx="3127864" cy="1657914"/>
          </a:xfrm>
          <a:prstGeom prst="rect">
            <a:avLst/>
          </a:prstGeom>
          <a:ln w="12700">
            <a:miter lim="400000"/>
          </a:ln>
        </p:spPr>
      </p:pic>
      <p:sp>
        <p:nvSpPr>
          <p:cNvPr id="508" name="Rectangle 8"/>
          <p:cNvSpPr txBox="1"/>
          <p:nvPr/>
        </p:nvSpPr>
        <p:spPr>
          <a:xfrm>
            <a:off x="202258" y="2739742"/>
            <a:ext cx="8739484" cy="3293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defRPr>
            </a:pPr>
            <a:r>
              <a:rPr dirty="0"/>
              <a:t>Say this part once:</a:t>
            </a:r>
          </a:p>
          <a:p>
            <a:pPr>
              <a:defRPr sz="2000">
                <a:latin typeface="+mn-lt"/>
                <a:ea typeface="+mn-ea"/>
                <a:cs typeface="+mn-cs"/>
                <a:sym typeface="Calibri"/>
              </a:defRPr>
            </a:pPr>
            <a:r>
              <a:rPr dirty="0"/>
              <a:t>I bear witness • that there is none worthy of worship • except Allah. • He is One • (and) has no partner, • and I bear witness • that Muhammad (peace be upon him) • is His servant • and messenger.</a:t>
            </a:r>
          </a:p>
          <a:p>
            <a:pPr>
              <a:defRPr sz="800" i="1"/>
            </a:pPr>
            <a:endParaRPr dirty="0"/>
          </a:p>
          <a:p>
            <a:pPr>
              <a:defRPr sz="2000" i="1">
                <a:solidFill>
                  <a:srgbClr val="FF0000"/>
                </a:solidFill>
              </a:defRPr>
            </a:pPr>
            <a:r>
              <a:rPr dirty="0"/>
              <a:t>Say this part once:</a:t>
            </a:r>
          </a:p>
          <a:p>
            <a:pPr>
              <a:defRPr sz="2000">
                <a:latin typeface="+mn-lt"/>
                <a:ea typeface="+mn-ea"/>
                <a:cs typeface="+mn-cs"/>
                <a:sym typeface="Calibri"/>
              </a:defRPr>
            </a:pPr>
            <a:r>
              <a:rPr dirty="0"/>
              <a:t>I solemnly pledge • that I shall endeavor • throughout my life </a:t>
            </a:r>
            <a:r>
              <a:rPr i="1" dirty="0">
                <a:latin typeface="+mj-lt"/>
                <a:ea typeface="+mj-ea"/>
                <a:cs typeface="+mj-cs"/>
                <a:sym typeface="Helvetica"/>
              </a:rPr>
              <a:t>•</a:t>
            </a:r>
            <a:r>
              <a:rPr dirty="0"/>
              <a:t> for the propagation </a:t>
            </a:r>
            <a:r>
              <a:rPr i="1" dirty="0">
                <a:latin typeface="+mj-lt"/>
                <a:ea typeface="+mj-ea"/>
                <a:cs typeface="+mj-cs"/>
                <a:sym typeface="Helvetica"/>
              </a:rPr>
              <a:t>•</a:t>
            </a:r>
            <a:r>
              <a:rPr dirty="0"/>
              <a:t> and consolidation </a:t>
            </a:r>
            <a:r>
              <a:rPr i="1" dirty="0">
                <a:latin typeface="+mj-lt"/>
                <a:ea typeface="+mj-ea"/>
                <a:cs typeface="+mj-cs"/>
                <a:sym typeface="Helvetica"/>
              </a:rPr>
              <a:t>•</a:t>
            </a:r>
            <a:r>
              <a:rPr dirty="0"/>
              <a:t> of </a:t>
            </a:r>
            <a:r>
              <a:rPr dirty="0" err="1"/>
              <a:t>Ahmadiyyat</a:t>
            </a:r>
            <a:r>
              <a:rPr dirty="0"/>
              <a:t> in Islam,</a:t>
            </a:r>
            <a:r>
              <a:rPr i="1" dirty="0">
                <a:latin typeface="+mj-lt"/>
                <a:ea typeface="+mj-ea"/>
                <a:cs typeface="+mj-cs"/>
                <a:sym typeface="Helvetica"/>
              </a:rPr>
              <a:t> • </a:t>
            </a:r>
            <a:r>
              <a:rPr dirty="0"/>
              <a:t>and shall stand guard </a:t>
            </a:r>
            <a:r>
              <a:rPr i="1" dirty="0">
                <a:latin typeface="+mj-lt"/>
                <a:ea typeface="+mj-ea"/>
                <a:cs typeface="+mj-cs"/>
                <a:sym typeface="Helvetica"/>
              </a:rPr>
              <a:t>•</a:t>
            </a:r>
            <a:r>
              <a:rPr dirty="0"/>
              <a:t> in defense of </a:t>
            </a:r>
            <a:r>
              <a:rPr i="1" dirty="0">
                <a:latin typeface="+mj-lt"/>
                <a:ea typeface="+mj-ea"/>
                <a:cs typeface="+mj-cs"/>
                <a:sym typeface="Helvetica"/>
              </a:rPr>
              <a:t>•</a:t>
            </a:r>
            <a:r>
              <a:rPr dirty="0"/>
              <a:t> the institution of Khilafat. </a:t>
            </a:r>
            <a:r>
              <a:rPr i="1" dirty="0">
                <a:latin typeface="+mj-lt"/>
                <a:ea typeface="+mj-ea"/>
                <a:cs typeface="+mj-cs"/>
                <a:sym typeface="Helvetica"/>
              </a:rPr>
              <a:t>•</a:t>
            </a:r>
            <a:r>
              <a:rPr dirty="0"/>
              <a:t> I shall not hesitate </a:t>
            </a:r>
            <a:r>
              <a:rPr i="1" dirty="0">
                <a:latin typeface="+mj-lt"/>
                <a:ea typeface="+mj-ea"/>
                <a:cs typeface="+mj-cs"/>
                <a:sym typeface="Helvetica"/>
              </a:rPr>
              <a:t>•</a:t>
            </a:r>
            <a:r>
              <a:rPr dirty="0"/>
              <a:t> to offer any sacrifice </a:t>
            </a:r>
            <a:r>
              <a:rPr i="1" dirty="0">
                <a:latin typeface="+mj-lt"/>
                <a:ea typeface="+mj-ea"/>
                <a:cs typeface="+mj-cs"/>
                <a:sym typeface="Helvetica"/>
              </a:rPr>
              <a:t>•</a:t>
            </a:r>
            <a:r>
              <a:rPr dirty="0"/>
              <a:t> in this regard.</a:t>
            </a:r>
            <a:r>
              <a:rPr i="1" dirty="0">
                <a:latin typeface="+mj-lt"/>
                <a:ea typeface="+mj-ea"/>
                <a:cs typeface="+mj-cs"/>
                <a:sym typeface="Helvetica"/>
              </a:rPr>
              <a:t> </a:t>
            </a:r>
            <a:r>
              <a:rPr dirty="0"/>
              <a:t>•</a:t>
            </a:r>
            <a:r>
              <a:rPr i="1" dirty="0">
                <a:latin typeface="+mj-lt"/>
                <a:ea typeface="+mj-ea"/>
                <a:cs typeface="+mj-cs"/>
                <a:sym typeface="Helvetica"/>
              </a:rPr>
              <a:t> </a:t>
            </a:r>
            <a:r>
              <a:rPr dirty="0"/>
              <a:t>Moreover, </a:t>
            </a:r>
            <a:r>
              <a:rPr i="1" dirty="0">
                <a:latin typeface="+mj-lt"/>
                <a:ea typeface="+mj-ea"/>
                <a:cs typeface="+mj-cs"/>
                <a:sym typeface="Helvetica"/>
              </a:rPr>
              <a:t>•</a:t>
            </a:r>
            <a:r>
              <a:rPr dirty="0"/>
              <a:t> I shall exhort my children </a:t>
            </a:r>
            <a:r>
              <a:rPr i="1" dirty="0">
                <a:latin typeface="+mj-lt"/>
                <a:ea typeface="+mj-ea"/>
                <a:cs typeface="+mj-cs"/>
                <a:sym typeface="Helvetica"/>
              </a:rPr>
              <a:t>•</a:t>
            </a:r>
            <a:r>
              <a:rPr dirty="0"/>
              <a:t> to always remain dedicated </a:t>
            </a:r>
            <a:r>
              <a:rPr i="1" dirty="0">
                <a:latin typeface="+mj-lt"/>
                <a:ea typeface="+mj-ea"/>
                <a:cs typeface="+mj-cs"/>
                <a:sym typeface="Helvetica"/>
              </a:rPr>
              <a:t>•</a:t>
            </a:r>
            <a:r>
              <a:rPr dirty="0"/>
              <a:t> and devoted </a:t>
            </a:r>
            <a:r>
              <a:rPr i="1" dirty="0">
                <a:latin typeface="+mj-lt"/>
                <a:ea typeface="+mj-ea"/>
                <a:cs typeface="+mj-cs"/>
                <a:sym typeface="Helvetica"/>
              </a:rPr>
              <a:t>•</a:t>
            </a:r>
            <a:r>
              <a:rPr dirty="0"/>
              <a:t> to Khilafat. </a:t>
            </a:r>
            <a:r>
              <a:rPr i="1" dirty="0">
                <a:latin typeface="+mj-lt"/>
                <a:ea typeface="+mj-ea"/>
                <a:cs typeface="+mj-cs"/>
                <a:sym typeface="Helvetica"/>
              </a:rPr>
              <a:t>• </a:t>
            </a:r>
            <a:r>
              <a:rPr i="1" dirty="0" err="1">
                <a:latin typeface="+mn-lt"/>
                <a:ea typeface="+mj-ea"/>
                <a:cs typeface="+mj-cs"/>
                <a:sym typeface="Helvetica"/>
              </a:rPr>
              <a:t>Insha’allah</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0" name="Title 3"/>
          <p:cNvSpPr txBox="1">
            <a:spLocks noGrp="1"/>
          </p:cNvSpPr>
          <p:nvPr>
            <p:ph type="title"/>
          </p:nvPr>
        </p:nvSpPr>
        <p:spPr>
          <a:xfrm>
            <a:off x="833718" y="1395866"/>
            <a:ext cx="7328647" cy="4384448"/>
          </a:xfrm>
          <a:prstGeom prst="rect">
            <a:avLst/>
          </a:prstGeom>
        </p:spPr>
        <p:txBody>
          <a:bodyPr/>
          <a:lstStyle/>
          <a:p>
            <a:pPr>
              <a:defRPr sz="4000" b="1">
                <a:latin typeface="+mj-lt"/>
                <a:ea typeface="+mj-ea"/>
                <a:cs typeface="+mj-cs"/>
                <a:sym typeface="Helvetica"/>
              </a:defRPr>
            </a:pPr>
            <a:r>
              <a:rPr dirty="0">
                <a:latin typeface="+mn-ea"/>
              </a:rPr>
              <a:t>Ramadhan and our Responsibilities</a:t>
            </a:r>
            <a:br>
              <a:rPr dirty="0">
                <a:latin typeface="+mn-ea"/>
              </a:rPr>
            </a:br>
            <a:br>
              <a:rPr dirty="0">
                <a:latin typeface="+mn-ea"/>
              </a:rPr>
            </a:br>
            <a:r>
              <a:rPr sz="3200" dirty="0">
                <a:latin typeface="+mn-ea"/>
              </a:rPr>
              <a:t>Friday Sermon, May 10, 2019</a:t>
            </a:r>
          </a:p>
        </p:txBody>
      </p:sp>
      <p:sp>
        <p:nvSpPr>
          <p:cNvPr id="511" name="TextBox 2"/>
          <p:cNvSpPr txBox="1"/>
          <p:nvPr/>
        </p:nvSpPr>
        <p:spPr>
          <a:xfrm>
            <a:off x="4998773" y="400740"/>
            <a:ext cx="2485387"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latin typeface="+mn-lt"/>
                <a:ea typeface="+mn-ea"/>
                <a:cs typeface="+mn-cs"/>
                <a:sym typeface="Calibri"/>
              </a:defRPr>
            </a:lvl1pPr>
          </a:lstStyle>
          <a:p>
            <a:r>
              <a:rPr dirty="0"/>
              <a:t>Friday Sermon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3" name="Content Placeholder 8"/>
          <p:cNvSpPr txBox="1"/>
          <p:nvPr/>
        </p:nvSpPr>
        <p:spPr>
          <a:xfrm>
            <a:off x="333057" y="1790639"/>
            <a:ext cx="8477886" cy="3771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SzPct val="100000"/>
              <a:buFont typeface="Arial"/>
              <a:buChar char="•"/>
              <a:defRPr sz="3200">
                <a:latin typeface="+mn-lt"/>
                <a:ea typeface="+mn-ea"/>
                <a:cs typeface="+mn-cs"/>
                <a:sym typeface="Calibri"/>
              </a:defRPr>
            </a:pPr>
            <a:r>
              <a:rPr dirty="0"/>
              <a:t>Based on these verses, what is the main benefit of fasting and why?</a:t>
            </a:r>
          </a:p>
          <a:p>
            <a:pPr marL="342900" indent="-342900">
              <a:spcBef>
                <a:spcPts val="700"/>
              </a:spcBef>
              <a:buSzPct val="100000"/>
              <a:buFont typeface="Arial"/>
              <a:buChar char="•"/>
              <a:defRPr sz="3200">
                <a:latin typeface="+mn-lt"/>
                <a:ea typeface="+mn-ea"/>
                <a:cs typeface="+mn-cs"/>
                <a:sym typeface="Calibri"/>
              </a:defRPr>
            </a:pPr>
            <a:r>
              <a:rPr dirty="0"/>
              <a:t>Who are exempt from fasting?</a:t>
            </a:r>
          </a:p>
          <a:p>
            <a:pPr marL="342900" indent="-342900">
              <a:spcBef>
                <a:spcPts val="700"/>
              </a:spcBef>
              <a:buSzPct val="100000"/>
              <a:buFont typeface="Arial"/>
              <a:buChar char="•"/>
              <a:defRPr sz="3200">
                <a:latin typeface="+mn-lt"/>
                <a:ea typeface="+mn-ea"/>
                <a:cs typeface="+mn-cs"/>
                <a:sym typeface="Calibri"/>
              </a:defRPr>
            </a:pPr>
            <a:r>
              <a:rPr dirty="0"/>
              <a:t>Does paying “</a:t>
            </a:r>
            <a:r>
              <a:rPr dirty="0" err="1"/>
              <a:t>Fidya</a:t>
            </a:r>
            <a:r>
              <a:rPr dirty="0"/>
              <a:t>” makes you exempt you from fasting forever?</a:t>
            </a:r>
          </a:p>
        </p:txBody>
      </p:sp>
      <p:sp>
        <p:nvSpPr>
          <p:cNvPr id="514" name="TextBox 6"/>
          <p:cNvSpPr txBox="1"/>
          <p:nvPr/>
        </p:nvSpPr>
        <p:spPr>
          <a:xfrm>
            <a:off x="3904624" y="419140"/>
            <a:ext cx="4508655"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rPr dirty="0"/>
              <a:t>Verse from the sermon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6" name="The main purpose of fasting is achieving righteousness by first, being saved from harm and suffering, and secondly, to be saved from sin and evil.…"/>
          <p:cNvSpPr txBox="1">
            <a:spLocks noGrp="1"/>
          </p:cNvSpPr>
          <p:nvPr>
            <p:ph type="body" idx="1"/>
          </p:nvPr>
        </p:nvSpPr>
        <p:spPr>
          <a:xfrm>
            <a:off x="457200" y="1600200"/>
            <a:ext cx="8431306" cy="4525963"/>
          </a:xfrm>
          <a:prstGeom prst="rect">
            <a:avLst/>
          </a:prstGeom>
        </p:spPr>
        <p:txBody>
          <a:bodyPr/>
          <a:lstStyle/>
          <a:p>
            <a:pPr marL="305178" indent="-305178" defTabSz="406908">
              <a:spcBef>
                <a:spcPts val="600"/>
              </a:spcBef>
              <a:defRPr sz="2800"/>
            </a:pPr>
            <a:r>
              <a:rPr dirty="0"/>
              <a:t>The main purpose of fasting is achieving righteousness by first, being saved from harm and suffering, and secondly, to be saved from sin and evil. </a:t>
            </a:r>
          </a:p>
          <a:p>
            <a:pPr marL="305178" indent="-305178" defTabSz="406908">
              <a:spcBef>
                <a:spcPts val="600"/>
              </a:spcBef>
              <a:defRPr sz="2800"/>
            </a:pPr>
            <a:r>
              <a:rPr dirty="0"/>
              <a:t>Those who are sick, traveling, and whose physical condition or general health is such that they are unable to fast without running the risk of injuring their health.</a:t>
            </a:r>
          </a:p>
          <a:p>
            <a:pPr marL="305178" indent="-305178" defTabSz="406908">
              <a:spcBef>
                <a:spcPts val="600"/>
              </a:spcBef>
              <a:defRPr sz="2800"/>
            </a:pPr>
            <a:r>
              <a:rPr dirty="0" err="1"/>
              <a:t>Fidya</a:t>
            </a:r>
            <a:r>
              <a:rPr dirty="0"/>
              <a:t> is in expiation. However, if one regains capability should start fasting again.   </a:t>
            </a:r>
          </a:p>
        </p:txBody>
      </p:sp>
      <p:sp>
        <p:nvSpPr>
          <p:cNvPr id="517" name="TextBox 6"/>
          <p:cNvSpPr txBox="1"/>
          <p:nvPr/>
        </p:nvSpPr>
        <p:spPr>
          <a:xfrm>
            <a:off x="4425331" y="427968"/>
            <a:ext cx="2588376"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rPr dirty="0"/>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9" name="TextBox 6"/>
          <p:cNvSpPr txBox="1"/>
          <p:nvPr/>
        </p:nvSpPr>
        <p:spPr>
          <a:xfrm>
            <a:off x="4133986" y="448631"/>
            <a:ext cx="3969302"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Synopsis of the Sermon</a:t>
            </a:r>
          </a:p>
        </p:txBody>
      </p:sp>
      <p:sp>
        <p:nvSpPr>
          <p:cNvPr id="520" name="Title 3"/>
          <p:cNvSpPr txBox="1">
            <a:spLocks noGrp="1"/>
          </p:cNvSpPr>
          <p:nvPr>
            <p:ph type="title"/>
          </p:nvPr>
        </p:nvSpPr>
        <p:spPr>
          <a:xfrm>
            <a:off x="113785" y="1254338"/>
            <a:ext cx="8952022" cy="5401955"/>
          </a:xfrm>
          <a:prstGeom prst="rect">
            <a:avLst/>
          </a:prstGeom>
        </p:spPr>
        <p:txBody>
          <a:bodyPr anchor="t">
            <a:normAutofit/>
          </a:bodyPr>
          <a:lstStyle/>
          <a:p>
            <a:pPr algn="l" defTabSz="452627">
              <a:defRPr sz="2100"/>
            </a:pPr>
            <a:r>
              <a:rPr sz="2000" dirty="0"/>
              <a:t>1.	God Almighty has prescribed fasting for our own benefit. We can</a:t>
            </a:r>
            <a:br>
              <a:rPr sz="2000" dirty="0"/>
            </a:br>
            <a:r>
              <a:rPr sz="2000" dirty="0"/>
              <a:t>derive spiritual as well as physical benefits from fasting.</a:t>
            </a:r>
            <a:br>
              <a:rPr sz="2000" dirty="0"/>
            </a:br>
            <a:br>
              <a:rPr sz="2000" dirty="0"/>
            </a:br>
            <a:r>
              <a:rPr sz="2000" dirty="0"/>
              <a:t>2.	 Holy Prophet (peace be on him) stated that God Almighty says that “every deed of a person is for his own sake, except for observing fasts. In fact, the fast is observed for My sake.”</a:t>
            </a:r>
            <a:br>
              <a:rPr sz="2000" dirty="0"/>
            </a:br>
            <a:br>
              <a:rPr sz="2000" dirty="0"/>
            </a:br>
            <a:r>
              <a:rPr sz="2000" dirty="0"/>
              <a:t>3.	Those, who are excused from fasting because they are ill or traveling, need to observe the missed fasts and give the </a:t>
            </a:r>
            <a:r>
              <a:rPr sz="2000" dirty="0" err="1"/>
              <a:t>Fidya</a:t>
            </a:r>
            <a:r>
              <a:rPr sz="2000" dirty="0"/>
              <a:t>.</a:t>
            </a:r>
            <a:br>
              <a:rPr sz="2000" dirty="0"/>
            </a:br>
            <a:br>
              <a:rPr sz="2000" dirty="0"/>
            </a:br>
            <a:r>
              <a:rPr sz="2000" dirty="0"/>
              <a:t>4.	The Holy Quran and the month of Ramadan have a special connection. Therefore, alongside fasting one ought to ponder over the Quran and strive to act according to its teachings, so that one can derive true blessings from the fasts during Ramadan.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348409"/>
            <a:ext cx="3995437" cy="54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rPr dirty="0"/>
              <a:t>Open Discussion</a:t>
            </a:r>
          </a:p>
        </p:txBody>
      </p:sp>
      <p:sp>
        <p:nvSpPr>
          <p:cNvPr id="523" name="Title 1"/>
          <p:cNvSpPr txBox="1"/>
          <p:nvPr/>
        </p:nvSpPr>
        <p:spPr>
          <a:xfrm>
            <a:off x="779968" y="2402117"/>
            <a:ext cx="7795260"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vl1pPr>
          </a:lstStyle>
          <a:p>
            <a:r>
              <a:rPr dirty="0">
                <a:latin typeface="+mn-lt"/>
              </a:rPr>
              <a:t>As a Nasir, which aspect of this Friday Sermon, can I benefit the most from?</a:t>
            </a:r>
          </a:p>
        </p:txBody>
      </p:sp>
      <p:sp>
        <p:nvSpPr>
          <p:cNvPr id="524" name="TextBox 6"/>
          <p:cNvSpPr txBox="1"/>
          <p:nvPr/>
        </p:nvSpPr>
        <p:spPr>
          <a:xfrm>
            <a:off x="2250663" y="4197216"/>
            <a:ext cx="464267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latin typeface="+mn-lt"/>
                <a:ea typeface="+mn-ea"/>
                <a:cs typeface="+mn-cs"/>
                <a:sym typeface="Calibri"/>
              </a:defRPr>
            </a:lvl1pPr>
          </a:lstStyle>
          <a:p>
            <a:r>
              <a:rPr sz="3600" dirty="0"/>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1570</Words>
  <Application>Microsoft Macintosh PowerPoint</Application>
  <PresentationFormat>On-screen Show (4:3)</PresentationFormat>
  <Paragraphs>97</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American Typewriter</vt:lpstr>
      <vt:lpstr>Arial</vt:lpstr>
      <vt:lpstr>Calibri</vt:lpstr>
      <vt:lpstr>Calibri Light</vt:lpstr>
      <vt:lpstr>Helvetica</vt:lpstr>
      <vt:lpstr>Helvetica Light</vt:lpstr>
      <vt:lpstr>Hoefler Text</vt:lpstr>
      <vt:lpstr>Palatino</vt:lpstr>
      <vt:lpstr>Times New Roman</vt:lpstr>
      <vt:lpstr>Verdana</vt:lpstr>
      <vt:lpstr>Office Theme</vt:lpstr>
      <vt:lpstr>PowerPoint Presentation</vt:lpstr>
      <vt:lpstr>Agenda</vt:lpstr>
      <vt:lpstr>PowerPoint Presentation</vt:lpstr>
      <vt:lpstr>     </vt:lpstr>
      <vt:lpstr>Ramadhan and our Responsibilities  Friday Sermon, May 10, 2019</vt:lpstr>
      <vt:lpstr>PowerPoint Presentation</vt:lpstr>
      <vt:lpstr>PowerPoint Presentation</vt:lpstr>
      <vt:lpstr>1. God Almighty has prescribed fasting for our own benefit. We can derive spiritual as well as physical benefits from fasting.  2.  Holy Prophet (peace be on him) stated that God Almighty says that “every deed of a person is for his own sake, except for observing fasts. In fact, the fast is observed for My sake.”  3. Those, who are excused from fasting because they are ill or traveling, need to observe the missed fasts and give the Fidya.  4. The Holy Quran and the month of Ramadan have a special connection. Therefore, alongside fasting one ought to ponder over the Quran and strive to act according to its teachings, so that one can derive true blessings from the fasts during Ramadan.</vt:lpstr>
      <vt:lpstr>PowerPoint Presentation</vt:lpstr>
      <vt:lpstr>PowerPoint Presentation</vt:lpstr>
      <vt:lpstr>PowerPoint Presentation</vt:lpstr>
      <vt:lpstr>PowerPoint Presentation</vt:lpstr>
      <vt:lpstr>1. We should not simply become happy on account of Ramadhan’s arrival and become satisfied in merely congratulating each other for Ramadhan and the act of fasting.   2. We should seriously evaluate ourselves about whether we are striving to attain the true purpose of fasting as laid out by God Almighty.   3. Believing in Allah and by following His commandments one can achieve nearness of Allah during Ramadhan.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cp:revision>
  <dcterms:modified xsi:type="dcterms:W3CDTF">2020-01-20T01:43:41Z</dcterms:modified>
</cp:coreProperties>
</file>