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8" r:id="rId20"/>
    <p:sldId id="279" r:id="rId21"/>
    <p:sldId id="276" r:id="rId2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17" d="100"/>
          <a:sy n="117" d="100"/>
        </p:scale>
        <p:origin x="720"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0" name="Shape 490"/>
          <p:cNvSpPr>
            <a:spLocks noGrp="1" noRot="1" noChangeAspect="1"/>
          </p:cNvSpPr>
          <p:nvPr>
            <p:ph type="sldImg"/>
          </p:nvPr>
        </p:nvSpPr>
        <p:spPr>
          <a:xfrm>
            <a:off x="1143000" y="685800"/>
            <a:ext cx="4572000" cy="3429000"/>
          </a:xfrm>
          <a:prstGeom prst="rect">
            <a:avLst/>
          </a:prstGeom>
        </p:spPr>
        <p:txBody>
          <a:bodyPr/>
          <a:lstStyle/>
          <a:p>
            <a:endParaRPr/>
          </a:p>
        </p:txBody>
      </p:sp>
      <p:sp>
        <p:nvSpPr>
          <p:cNvPr id="491" name="Shape 49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9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n-lt"/>
                <a:ea typeface="+mn-ea"/>
                <a:cs typeface="+mn-cs"/>
                <a:sym typeface="Helvetica"/>
              </a:defRPr>
            </a:lvl1pPr>
          </a:lstStyle>
          <a:p>
            <a:r>
              <a:t>Title Text</a:t>
            </a:r>
          </a:p>
        </p:txBody>
      </p:sp>
      <p:sp>
        <p:nvSpPr>
          <p:cNvPr id="111" name="Body Level One…"/>
          <p:cNvSpPr txBox="1">
            <a:spLocks noGrp="1"/>
          </p:cNvSpPr>
          <p:nvPr>
            <p:ph type="body" sz="quarter" idx="1"/>
          </p:nvPr>
        </p:nvSpPr>
        <p:spPr>
          <a:xfrm>
            <a:off x="722312" y="2906713"/>
            <a:ext cx="7772401" cy="1500196"/>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8" name="Title Text"/>
          <p:cNvSpPr txBox="1">
            <a:spLocks noGrp="1"/>
          </p:cNvSpPr>
          <p:nvPr>
            <p:ph type="title"/>
          </p:nvPr>
        </p:nvSpPr>
        <p:spPr>
          <a:prstGeom prst="rect">
            <a:avLst/>
          </a:prstGeom>
        </p:spPr>
        <p:txBody>
          <a:bodyPr/>
          <a:lstStyle/>
          <a:p>
            <a:r>
              <a:t>Title Text</a:t>
            </a:r>
          </a:p>
        </p:txBody>
      </p:sp>
      <p:sp>
        <p:nvSpPr>
          <p:cNvPr id="12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n-lt"/>
                <a:ea typeface="+mn-ea"/>
                <a:cs typeface="+mn-cs"/>
                <a:sym typeface="Helvetica"/>
              </a:defRPr>
            </a:lvl1pPr>
            <a:lvl2pPr marL="0" indent="0">
              <a:spcBef>
                <a:spcPts val="500"/>
              </a:spcBef>
              <a:buSzTx/>
              <a:buFontTx/>
              <a:buNone/>
              <a:defRPr sz="2400" b="1">
                <a:latin typeface="+mn-lt"/>
                <a:ea typeface="+mn-ea"/>
                <a:cs typeface="+mn-cs"/>
                <a:sym typeface="Helvetica"/>
              </a:defRPr>
            </a:lvl2pPr>
            <a:lvl3pPr marL="0" indent="0">
              <a:spcBef>
                <a:spcPts val="500"/>
              </a:spcBef>
              <a:buSzTx/>
              <a:buFontTx/>
              <a:buNone/>
              <a:defRPr sz="2400" b="1">
                <a:latin typeface="+mn-lt"/>
                <a:ea typeface="+mn-ea"/>
                <a:cs typeface="+mn-cs"/>
                <a:sym typeface="Helvetica"/>
              </a:defRPr>
            </a:lvl3pPr>
            <a:lvl4pPr marL="0" indent="0">
              <a:spcBef>
                <a:spcPts val="500"/>
              </a:spcBef>
              <a:buSzTx/>
              <a:buFontTx/>
              <a:buNone/>
              <a:defRPr sz="2400" b="1">
                <a:latin typeface="+mn-lt"/>
                <a:ea typeface="+mn-ea"/>
                <a:cs typeface="+mn-cs"/>
                <a:sym typeface="Helvetica"/>
              </a:defRPr>
            </a:lvl4pPr>
            <a:lvl5pPr marL="0" indent="0">
              <a:spcBef>
                <a:spcPts val="500"/>
              </a:spcBef>
              <a:buSzTx/>
              <a:buFontTx/>
              <a:buNone/>
              <a:defRPr sz="2400" b="1">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30" name="Text Placeholder 4"/>
          <p:cNvSpPr>
            <a:spLocks noGrp="1"/>
          </p:cNvSpPr>
          <p:nvPr>
            <p:ph type="body" sz="quarter" idx="13"/>
          </p:nvPr>
        </p:nvSpPr>
        <p:spPr>
          <a:xfrm>
            <a:off x="4645025" y="1535112"/>
            <a:ext cx="4041775" cy="639771"/>
          </a:xfrm>
          <a:prstGeom prst="rect">
            <a:avLst/>
          </a:prstGeom>
        </p:spPr>
        <p:txBody>
          <a:bodyPr anchor="b"/>
          <a:lstStyle/>
          <a:p>
            <a:endParaRP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154"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164"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165" name="Body Level One…"/>
          <p:cNvSpPr txBox="1">
            <a:spLocks noGrp="1"/>
          </p:cNvSpPr>
          <p:nvPr>
            <p:ph type="body" sz="quarter" idx="1"/>
          </p:nvPr>
        </p:nvSpPr>
        <p:spPr>
          <a:xfrm>
            <a:off x="1792288" y="5367337"/>
            <a:ext cx="5486404" cy="804871"/>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74"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2" name="Title Text"/>
          <p:cNvSpPr txBox="1">
            <a:spLocks noGrp="1"/>
          </p:cNvSpPr>
          <p:nvPr>
            <p:ph type="title"/>
          </p:nvPr>
        </p:nvSpPr>
        <p:spPr>
          <a:prstGeom prst="rect">
            <a:avLst/>
          </a:prstGeom>
        </p:spPr>
        <p:txBody>
          <a:bodyPr/>
          <a:lstStyle/>
          <a:p>
            <a:r>
              <a:t>Title Text</a:t>
            </a:r>
          </a:p>
        </p:txBody>
      </p:sp>
      <p:sp>
        <p:nvSpPr>
          <p:cNvPr id="18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n-lt"/>
                <a:ea typeface="+mn-ea"/>
                <a:cs typeface="+mn-cs"/>
                <a:sym typeface="Helvetica"/>
              </a:defRPr>
            </a:lvl1pPr>
          </a:lstStyle>
          <a:p>
            <a:r>
              <a:t>Title Text</a:t>
            </a:r>
          </a:p>
        </p:txBody>
      </p:sp>
      <p:sp>
        <p:nvSpPr>
          <p:cNvPr id="192" name="Body Level One…"/>
          <p:cNvSpPr txBox="1">
            <a:spLocks noGrp="1"/>
          </p:cNvSpPr>
          <p:nvPr>
            <p:ph type="body" sz="quarter" idx="1"/>
          </p:nvPr>
        </p:nvSpPr>
        <p:spPr>
          <a:xfrm>
            <a:off x="722312" y="2906713"/>
            <a:ext cx="7772401" cy="1500196"/>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0" name="Title Text"/>
          <p:cNvSpPr txBox="1">
            <a:spLocks noGrp="1"/>
          </p:cNvSpPr>
          <p:nvPr>
            <p:ph type="title"/>
          </p:nvPr>
        </p:nvSpPr>
        <p:spPr>
          <a:prstGeom prst="rect">
            <a:avLst/>
          </a:prstGeom>
        </p:spPr>
        <p:txBody>
          <a:bodyPr/>
          <a:lstStyle/>
          <a:p>
            <a:r>
              <a:t>Title Text</a:t>
            </a:r>
          </a:p>
        </p:txBody>
      </p:sp>
      <p:sp>
        <p:nvSpPr>
          <p:cNvPr id="201"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09" name="Title Text"/>
          <p:cNvSpPr txBox="1">
            <a:spLocks noGrp="1"/>
          </p:cNvSpPr>
          <p:nvPr>
            <p:ph type="title"/>
          </p:nvPr>
        </p:nvSpPr>
        <p:spPr>
          <a:prstGeom prst="rect">
            <a:avLst/>
          </a:prstGeom>
        </p:spPr>
        <p:txBody>
          <a:bodyPr/>
          <a:lstStyle/>
          <a:p>
            <a:r>
              <a:t>Title Text</a:t>
            </a:r>
          </a:p>
        </p:txBody>
      </p:sp>
      <p:sp>
        <p:nvSpPr>
          <p:cNvPr id="210"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n-lt"/>
                <a:ea typeface="+mn-ea"/>
                <a:cs typeface="+mn-cs"/>
                <a:sym typeface="Helvetica"/>
              </a:defRPr>
            </a:lvl1pPr>
            <a:lvl2pPr marL="0" indent="0">
              <a:spcBef>
                <a:spcPts val="500"/>
              </a:spcBef>
              <a:buSzTx/>
              <a:buFontTx/>
              <a:buNone/>
              <a:defRPr sz="2400" b="1">
                <a:latin typeface="+mn-lt"/>
                <a:ea typeface="+mn-ea"/>
                <a:cs typeface="+mn-cs"/>
                <a:sym typeface="Helvetica"/>
              </a:defRPr>
            </a:lvl2pPr>
            <a:lvl3pPr marL="0" indent="0">
              <a:spcBef>
                <a:spcPts val="500"/>
              </a:spcBef>
              <a:buSzTx/>
              <a:buFontTx/>
              <a:buNone/>
              <a:defRPr sz="2400" b="1">
                <a:latin typeface="+mn-lt"/>
                <a:ea typeface="+mn-ea"/>
                <a:cs typeface="+mn-cs"/>
                <a:sym typeface="Helvetica"/>
              </a:defRPr>
            </a:lvl3pPr>
            <a:lvl4pPr marL="0" indent="0">
              <a:spcBef>
                <a:spcPts val="500"/>
              </a:spcBef>
              <a:buSzTx/>
              <a:buFontTx/>
              <a:buNone/>
              <a:defRPr sz="2400" b="1">
                <a:latin typeface="+mn-lt"/>
                <a:ea typeface="+mn-ea"/>
                <a:cs typeface="+mn-cs"/>
                <a:sym typeface="Helvetica"/>
              </a:defRPr>
            </a:lvl4pPr>
            <a:lvl5pPr marL="0" indent="0">
              <a:spcBef>
                <a:spcPts val="500"/>
              </a:spcBef>
              <a:buSzTx/>
              <a:buFontTx/>
              <a:buNone/>
              <a:defRPr sz="2400" b="1">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11" name="Text Placeholder 4"/>
          <p:cNvSpPr>
            <a:spLocks noGrp="1"/>
          </p:cNvSpPr>
          <p:nvPr>
            <p:ph type="body" sz="quarter" idx="13"/>
          </p:nvPr>
        </p:nvSpPr>
        <p:spPr>
          <a:xfrm>
            <a:off x="4645025" y="1535112"/>
            <a:ext cx="4041775" cy="639771"/>
          </a:xfrm>
          <a:prstGeom prst="rect">
            <a:avLst/>
          </a:prstGeom>
        </p:spPr>
        <p:txBody>
          <a:bodyPr anchor="b"/>
          <a:lstStyle/>
          <a:p>
            <a:endParaRPr/>
          </a:p>
        </p:txBody>
      </p:sp>
      <p:sp>
        <p:nvSpPr>
          <p:cNvPr id="2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19" name="Title Text"/>
          <p:cNvSpPr txBox="1">
            <a:spLocks noGrp="1"/>
          </p:cNvSpPr>
          <p:nvPr>
            <p:ph type="title"/>
          </p:nvPr>
        </p:nvSpPr>
        <p:spPr>
          <a:prstGeom prst="rect">
            <a:avLst/>
          </a:prstGeom>
        </p:spPr>
        <p:txBody>
          <a:bodyPr/>
          <a:lstStyle/>
          <a:p>
            <a:r>
              <a:t>Title Text</a:t>
            </a:r>
          </a:p>
        </p:txBody>
      </p:sp>
      <p:sp>
        <p:nvSpPr>
          <p:cNvPr id="2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235"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6"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2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245"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246" name="Body Level One…"/>
          <p:cNvSpPr txBox="1">
            <a:spLocks noGrp="1"/>
          </p:cNvSpPr>
          <p:nvPr>
            <p:ph type="body" sz="quarter" idx="1"/>
          </p:nvPr>
        </p:nvSpPr>
        <p:spPr>
          <a:xfrm>
            <a:off x="1792288" y="5367337"/>
            <a:ext cx="5486404" cy="804871"/>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255"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3" name="Title Text"/>
          <p:cNvSpPr txBox="1">
            <a:spLocks noGrp="1"/>
          </p:cNvSpPr>
          <p:nvPr>
            <p:ph type="title"/>
          </p:nvPr>
        </p:nvSpPr>
        <p:spPr>
          <a:prstGeom prst="rect">
            <a:avLst/>
          </a:prstGeom>
        </p:spPr>
        <p:txBody>
          <a:bodyPr/>
          <a:lstStyle/>
          <a:p>
            <a:r>
              <a:t>Title Text</a:t>
            </a:r>
          </a:p>
        </p:txBody>
      </p:sp>
      <p:sp>
        <p:nvSpPr>
          <p:cNvPr id="26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n-lt"/>
                <a:ea typeface="+mn-ea"/>
                <a:cs typeface="+mn-cs"/>
                <a:sym typeface="Helvetica"/>
              </a:defRPr>
            </a:lvl1pPr>
          </a:lstStyle>
          <a:p>
            <a:r>
              <a:t>Title Text</a:t>
            </a:r>
          </a:p>
        </p:txBody>
      </p:sp>
      <p:sp>
        <p:nvSpPr>
          <p:cNvPr id="30" name="Body Level One…"/>
          <p:cNvSpPr txBox="1">
            <a:spLocks noGrp="1"/>
          </p:cNvSpPr>
          <p:nvPr>
            <p:ph type="body" sz="quarter" idx="1"/>
          </p:nvPr>
        </p:nvSpPr>
        <p:spPr>
          <a:xfrm>
            <a:off x="722312" y="2906713"/>
            <a:ext cx="7772401" cy="1500196"/>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72"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n-lt"/>
                <a:ea typeface="+mn-ea"/>
                <a:cs typeface="+mn-cs"/>
                <a:sym typeface="Helvetica"/>
              </a:defRPr>
            </a:lvl1pPr>
          </a:lstStyle>
          <a:p>
            <a:r>
              <a:t>Title Text</a:t>
            </a:r>
          </a:p>
        </p:txBody>
      </p:sp>
      <p:sp>
        <p:nvSpPr>
          <p:cNvPr id="273" name="Body Level One…"/>
          <p:cNvSpPr txBox="1">
            <a:spLocks noGrp="1"/>
          </p:cNvSpPr>
          <p:nvPr>
            <p:ph type="body" sz="quarter" idx="1"/>
          </p:nvPr>
        </p:nvSpPr>
        <p:spPr>
          <a:xfrm>
            <a:off x="722312" y="2906713"/>
            <a:ext cx="7772401" cy="1500196"/>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81" name="Title Text"/>
          <p:cNvSpPr txBox="1">
            <a:spLocks noGrp="1"/>
          </p:cNvSpPr>
          <p:nvPr>
            <p:ph type="title"/>
          </p:nvPr>
        </p:nvSpPr>
        <p:spPr>
          <a:prstGeom prst="rect">
            <a:avLst/>
          </a:prstGeom>
        </p:spPr>
        <p:txBody>
          <a:bodyPr/>
          <a:lstStyle/>
          <a:p>
            <a:r>
              <a:t>Title Text</a:t>
            </a:r>
          </a:p>
        </p:txBody>
      </p:sp>
      <p:sp>
        <p:nvSpPr>
          <p:cNvPr id="282"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90" name="Title Text"/>
          <p:cNvSpPr txBox="1">
            <a:spLocks noGrp="1"/>
          </p:cNvSpPr>
          <p:nvPr>
            <p:ph type="title"/>
          </p:nvPr>
        </p:nvSpPr>
        <p:spPr>
          <a:prstGeom prst="rect">
            <a:avLst/>
          </a:prstGeom>
        </p:spPr>
        <p:txBody>
          <a:bodyPr/>
          <a:lstStyle/>
          <a:p>
            <a:r>
              <a:t>Title Text</a:t>
            </a:r>
          </a:p>
        </p:txBody>
      </p:sp>
      <p:sp>
        <p:nvSpPr>
          <p:cNvPr id="291"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n-lt"/>
                <a:ea typeface="+mn-ea"/>
                <a:cs typeface="+mn-cs"/>
                <a:sym typeface="Helvetica"/>
              </a:defRPr>
            </a:lvl1pPr>
            <a:lvl2pPr marL="0" indent="0">
              <a:spcBef>
                <a:spcPts val="500"/>
              </a:spcBef>
              <a:buSzTx/>
              <a:buFontTx/>
              <a:buNone/>
              <a:defRPr sz="2400" b="1">
                <a:latin typeface="+mn-lt"/>
                <a:ea typeface="+mn-ea"/>
                <a:cs typeface="+mn-cs"/>
                <a:sym typeface="Helvetica"/>
              </a:defRPr>
            </a:lvl2pPr>
            <a:lvl3pPr marL="0" indent="0">
              <a:spcBef>
                <a:spcPts val="500"/>
              </a:spcBef>
              <a:buSzTx/>
              <a:buFontTx/>
              <a:buNone/>
              <a:defRPr sz="2400" b="1">
                <a:latin typeface="+mn-lt"/>
                <a:ea typeface="+mn-ea"/>
                <a:cs typeface="+mn-cs"/>
                <a:sym typeface="Helvetica"/>
              </a:defRPr>
            </a:lvl3pPr>
            <a:lvl4pPr marL="0" indent="0">
              <a:spcBef>
                <a:spcPts val="500"/>
              </a:spcBef>
              <a:buSzTx/>
              <a:buFontTx/>
              <a:buNone/>
              <a:defRPr sz="2400" b="1">
                <a:latin typeface="+mn-lt"/>
                <a:ea typeface="+mn-ea"/>
                <a:cs typeface="+mn-cs"/>
                <a:sym typeface="Helvetica"/>
              </a:defRPr>
            </a:lvl4pPr>
            <a:lvl5pPr marL="0" indent="0">
              <a:spcBef>
                <a:spcPts val="500"/>
              </a:spcBef>
              <a:buSzTx/>
              <a:buFontTx/>
              <a:buNone/>
              <a:defRPr sz="2400" b="1">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92" name="Text Placeholder 4"/>
          <p:cNvSpPr>
            <a:spLocks noGrp="1"/>
          </p:cNvSpPr>
          <p:nvPr>
            <p:ph type="body" sz="quarter" idx="13"/>
          </p:nvPr>
        </p:nvSpPr>
        <p:spPr>
          <a:xfrm>
            <a:off x="4645025" y="1535112"/>
            <a:ext cx="4041775" cy="639771"/>
          </a:xfrm>
          <a:prstGeom prst="rect">
            <a:avLst/>
          </a:prstGeom>
        </p:spPr>
        <p:txBody>
          <a:bodyPr anchor="b"/>
          <a:lstStyle/>
          <a:p>
            <a:endParaRPr/>
          </a:p>
        </p:txBody>
      </p:sp>
      <p:sp>
        <p:nvSpPr>
          <p:cNvPr id="2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00" name="Title Text"/>
          <p:cNvSpPr txBox="1">
            <a:spLocks noGrp="1"/>
          </p:cNvSpPr>
          <p:nvPr>
            <p:ph type="title"/>
          </p:nvPr>
        </p:nvSpPr>
        <p:spPr>
          <a:prstGeom prst="rect">
            <a:avLst/>
          </a:prstGeom>
        </p:spPr>
        <p:txBody>
          <a:bodyPr/>
          <a:lstStyle/>
          <a:p>
            <a:r>
              <a:t>Title Text</a:t>
            </a:r>
          </a:p>
        </p:txBody>
      </p:sp>
      <p:sp>
        <p:nvSpPr>
          <p:cNvPr id="3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5"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316"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7"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3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25"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326"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327" name="Body Level One…"/>
          <p:cNvSpPr txBox="1">
            <a:spLocks noGrp="1"/>
          </p:cNvSpPr>
          <p:nvPr>
            <p:ph type="body" sz="quarter" idx="1"/>
          </p:nvPr>
        </p:nvSpPr>
        <p:spPr>
          <a:xfrm>
            <a:off x="1792288" y="5367337"/>
            <a:ext cx="5486404" cy="804871"/>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35" name="dingbat_hd.png" descr="dingbat_hd.png"/>
          <p:cNvPicPr>
            <a:picLocks noChangeAspect="1"/>
          </p:cNvPicPr>
          <p:nvPr/>
        </p:nvPicPr>
        <p:blipFill>
          <a:blip r:embed="rId3"/>
          <a:stretch>
            <a:fillRect/>
          </a:stretch>
        </p:blipFill>
        <p:spPr>
          <a:xfrm>
            <a:off x="1967370" y="3701355"/>
            <a:ext cx="5209260" cy="276829"/>
          </a:xfrm>
          <a:prstGeom prst="rect">
            <a:avLst/>
          </a:prstGeom>
          <a:ln w="12700">
            <a:miter lim="400000"/>
          </a:ln>
        </p:spPr>
      </p:pic>
      <p:sp>
        <p:nvSpPr>
          <p:cNvPr id="336" name="Title Text"/>
          <p:cNvSpPr txBox="1">
            <a:spLocks noGrp="1"/>
          </p:cNvSpPr>
          <p:nvPr>
            <p:ph type="title"/>
          </p:nvPr>
        </p:nvSpPr>
        <p:spPr>
          <a:xfrm>
            <a:off x="1294804" y="1598412"/>
            <a:ext cx="6554393" cy="1982393"/>
          </a:xfrm>
          <a:prstGeom prst="rect">
            <a:avLst/>
          </a:prstGeom>
        </p:spPr>
        <p:txBody>
          <a:bodyPr lIns="35716" tIns="35716" rIns="35716" bIns="35716" anchor="b"/>
          <a:lstStyle>
            <a:lvl1pPr defTabSz="410749">
              <a:defRPr sz="5300">
                <a:solidFill>
                  <a:srgbClr val="F4D799"/>
                </a:solidFill>
                <a:effectLst>
                  <a:outerShdw blurRad="25400" dist="25400" dir="16200000" rotWithShape="0">
                    <a:srgbClr val="000000">
                      <a:alpha val="34000"/>
                    </a:srgbClr>
                  </a:outerShdw>
                </a:effectLst>
                <a:latin typeface="Hoefler Text"/>
                <a:ea typeface="Hoefler Text"/>
                <a:cs typeface="Hoefler Text"/>
                <a:sym typeface="Hoefler Text"/>
              </a:defRPr>
            </a:lvl1pPr>
          </a:lstStyle>
          <a:p>
            <a:r>
              <a:t>Title Text</a:t>
            </a:r>
          </a:p>
        </p:txBody>
      </p:sp>
      <p:sp>
        <p:nvSpPr>
          <p:cNvPr id="337" name="Body Level One…"/>
          <p:cNvSpPr txBox="1">
            <a:spLocks noGrp="1"/>
          </p:cNvSpPr>
          <p:nvPr>
            <p:ph type="body" sz="quarter" idx="1"/>
          </p:nvPr>
        </p:nvSpPr>
        <p:spPr>
          <a:xfrm>
            <a:off x="1294804" y="4152305"/>
            <a:ext cx="6554393" cy="991204"/>
          </a:xfrm>
          <a:prstGeom prst="rect">
            <a:avLst/>
          </a:prstGeom>
        </p:spPr>
        <p:txBody>
          <a:bodyPr lIns="35716" tIns="35716" rIns="35716" bIns="35716"/>
          <a:lstStyle>
            <a:lvl1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4404426" y="6576616"/>
            <a:ext cx="261933" cy="312733"/>
          </a:xfrm>
          <a:prstGeom prst="rect">
            <a:avLst/>
          </a:prstGeom>
        </p:spPr>
        <p:txBody>
          <a:bodyPr lIns="35716" tIns="35716" rIns="35716" bIns="35716"/>
          <a:lstStyle>
            <a:lvl1pPr algn="l">
              <a:defRPr sz="1400" b="1" i="1">
                <a:solidFill>
                  <a:srgbClr val="F4E1B9"/>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5" name="Shape 21"/>
          <p:cNvSpPr>
            <a:spLocks noGrp="1"/>
          </p:cNvSpPr>
          <p:nvPr>
            <p:ph type="pic" sz="half" idx="13"/>
          </p:nvPr>
        </p:nvSpPr>
        <p:spPr>
          <a:xfrm>
            <a:off x="1660922" y="651868"/>
            <a:ext cx="5827799" cy="4104708"/>
          </a:xfrm>
          <a:prstGeom prst="rect">
            <a:avLst/>
          </a:prstGeom>
        </p:spPr>
        <p:txBody>
          <a:bodyPr lIns="91439" tIns="45719" rIns="91439" bIns="45719">
            <a:noAutofit/>
          </a:bodyPr>
          <a:lstStyle/>
          <a:p>
            <a:endParaRPr/>
          </a:p>
        </p:txBody>
      </p:sp>
      <p:sp>
        <p:nvSpPr>
          <p:cNvPr id="346" name="Title Text"/>
          <p:cNvSpPr txBox="1">
            <a:spLocks noGrp="1"/>
          </p:cNvSpPr>
          <p:nvPr>
            <p:ph type="title"/>
          </p:nvPr>
        </p:nvSpPr>
        <p:spPr>
          <a:xfrm>
            <a:off x="1294804" y="4911328"/>
            <a:ext cx="6554393" cy="866189"/>
          </a:xfrm>
          <a:prstGeom prst="rect">
            <a:avLst/>
          </a:prstGeom>
        </p:spPr>
        <p:txBody>
          <a:bodyPr lIns="35716" tIns="35716" rIns="35716" bIns="35716"/>
          <a:lstStyle>
            <a:lvl1pPr defTabSz="410749">
              <a:defRPr sz="5300">
                <a:solidFill>
                  <a:srgbClr val="F4D799"/>
                </a:solidFill>
                <a:effectLst>
                  <a:outerShdw blurRad="25400" dist="25400" dir="16200000" rotWithShape="0">
                    <a:srgbClr val="000000">
                      <a:alpha val="34000"/>
                    </a:srgbClr>
                  </a:outerShdw>
                </a:effectLst>
                <a:latin typeface="Hoefler Text"/>
                <a:ea typeface="Hoefler Text"/>
                <a:cs typeface="Hoefler Text"/>
                <a:sym typeface="Hoefler Text"/>
              </a:defRPr>
            </a:lvl1pPr>
          </a:lstStyle>
          <a:p>
            <a:r>
              <a:t>Title Text</a:t>
            </a:r>
          </a:p>
        </p:txBody>
      </p:sp>
      <p:sp>
        <p:nvSpPr>
          <p:cNvPr id="347" name="Body Level One…"/>
          <p:cNvSpPr txBox="1">
            <a:spLocks noGrp="1"/>
          </p:cNvSpPr>
          <p:nvPr>
            <p:ph type="body" sz="quarter" idx="1"/>
          </p:nvPr>
        </p:nvSpPr>
        <p:spPr>
          <a:xfrm>
            <a:off x="1294804" y="5768578"/>
            <a:ext cx="6554393" cy="455423"/>
          </a:xfrm>
          <a:prstGeom prst="rect">
            <a:avLst/>
          </a:prstGeom>
        </p:spPr>
        <p:txBody>
          <a:bodyPr lIns="35716" tIns="35716" rIns="35716" bIns="35716"/>
          <a:lstStyle>
            <a:lvl1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48" name="Slide Number"/>
          <p:cNvSpPr txBox="1">
            <a:spLocks noGrp="1"/>
          </p:cNvSpPr>
          <p:nvPr>
            <p:ph type="sldNum" sz="quarter" idx="2"/>
          </p:nvPr>
        </p:nvSpPr>
        <p:spPr>
          <a:xfrm>
            <a:off x="4404426" y="6576616"/>
            <a:ext cx="261933" cy="312733"/>
          </a:xfrm>
          <a:prstGeom prst="rect">
            <a:avLst/>
          </a:prstGeom>
        </p:spPr>
        <p:txBody>
          <a:bodyPr lIns="35716" tIns="35716" rIns="35716" bIns="35716"/>
          <a:lstStyle>
            <a:lvl1pPr algn="l">
              <a:defRPr sz="1400" b="1" i="1">
                <a:solidFill>
                  <a:srgbClr val="F4E1B9"/>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5" name="Title Text"/>
          <p:cNvSpPr txBox="1">
            <a:spLocks noGrp="1"/>
          </p:cNvSpPr>
          <p:nvPr>
            <p:ph type="title"/>
          </p:nvPr>
        </p:nvSpPr>
        <p:spPr>
          <a:xfrm>
            <a:off x="892969" y="2652116"/>
            <a:ext cx="7358065" cy="1553771"/>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56"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3" name="Shape 39"/>
          <p:cNvSpPr>
            <a:spLocks noGrp="1"/>
          </p:cNvSpPr>
          <p:nvPr>
            <p:ph type="pic" idx="13"/>
          </p:nvPr>
        </p:nvSpPr>
        <p:spPr>
          <a:xfrm>
            <a:off x="4083992" y="1205508"/>
            <a:ext cx="6673779" cy="4700560"/>
          </a:xfrm>
          <a:prstGeom prst="rect">
            <a:avLst/>
          </a:prstGeom>
        </p:spPr>
        <p:txBody>
          <a:bodyPr lIns="91439" tIns="45719" rIns="91439" bIns="45719">
            <a:noAutofit/>
          </a:bodyPr>
          <a:lstStyle/>
          <a:p>
            <a:endParaRPr/>
          </a:p>
        </p:txBody>
      </p:sp>
      <p:sp>
        <p:nvSpPr>
          <p:cNvPr id="364" name="Title Text"/>
          <p:cNvSpPr txBox="1">
            <a:spLocks noGrp="1"/>
          </p:cNvSpPr>
          <p:nvPr>
            <p:ph type="title"/>
          </p:nvPr>
        </p:nvSpPr>
        <p:spPr>
          <a:xfrm>
            <a:off x="544710" y="1910950"/>
            <a:ext cx="4250534" cy="1714503"/>
          </a:xfrm>
          <a:prstGeom prst="rect">
            <a:avLst/>
          </a:prstGeom>
        </p:spPr>
        <p:txBody>
          <a:bodyPr lIns="35716" tIns="35716" rIns="35716" bIns="35716" anchor="b"/>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65" name="Body Level One…"/>
          <p:cNvSpPr txBox="1">
            <a:spLocks noGrp="1"/>
          </p:cNvSpPr>
          <p:nvPr>
            <p:ph type="body" sz="quarter" idx="1"/>
          </p:nvPr>
        </p:nvSpPr>
        <p:spPr>
          <a:xfrm>
            <a:off x="544710" y="3634382"/>
            <a:ext cx="4250534" cy="1937743"/>
          </a:xfrm>
          <a:prstGeom prst="rect">
            <a:avLst/>
          </a:prstGeom>
        </p:spPr>
        <p:txBody>
          <a:bodyPr lIns="35716" tIns="35716" rIns="35716" bIns="35716"/>
          <a:lstStyle>
            <a:lvl1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66"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3" name="Title Text"/>
          <p:cNvSpPr txBox="1">
            <a:spLocks noGrp="1"/>
          </p:cNvSpPr>
          <p:nvPr>
            <p:ph type="title"/>
          </p:nvPr>
        </p:nvSpPr>
        <p:spPr>
          <a:xfrm>
            <a:off x="892969" y="526850"/>
            <a:ext cx="7358065" cy="1160863"/>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74"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1" name="Title Text"/>
          <p:cNvSpPr txBox="1">
            <a:spLocks noGrp="1"/>
          </p:cNvSpPr>
          <p:nvPr>
            <p:ph type="title"/>
          </p:nvPr>
        </p:nvSpPr>
        <p:spPr>
          <a:xfrm>
            <a:off x="892969" y="526850"/>
            <a:ext cx="7358065" cy="1160863"/>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82" name="Body Level One…"/>
          <p:cNvSpPr txBox="1">
            <a:spLocks noGrp="1"/>
          </p:cNvSpPr>
          <p:nvPr>
            <p:ph type="body" idx="1"/>
          </p:nvPr>
        </p:nvSpPr>
        <p:spPr>
          <a:xfrm>
            <a:off x="892969" y="2098475"/>
            <a:ext cx="7358065" cy="4018363"/>
          </a:xfrm>
          <a:prstGeom prst="rect">
            <a:avLst/>
          </a:prstGeom>
        </p:spPr>
        <p:txBody>
          <a:bodyPr lIns="35716" tIns="35716" rIns="35716" bIns="35716" anchor="ctr"/>
          <a:lstStyle>
            <a:lvl1pPr marL="294669"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89338"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8400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17867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47334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83"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0" name="Shape 66"/>
          <p:cNvSpPr>
            <a:spLocks noGrp="1"/>
          </p:cNvSpPr>
          <p:nvPr>
            <p:ph type="pic" sz="half" idx="13"/>
          </p:nvPr>
        </p:nvSpPr>
        <p:spPr>
          <a:xfrm>
            <a:off x="4607719" y="2321717"/>
            <a:ext cx="5371244" cy="3783146"/>
          </a:xfrm>
          <a:prstGeom prst="rect">
            <a:avLst/>
          </a:prstGeom>
        </p:spPr>
        <p:txBody>
          <a:bodyPr lIns="91439" tIns="45719" rIns="91439" bIns="45719">
            <a:noAutofit/>
          </a:bodyPr>
          <a:lstStyle/>
          <a:p>
            <a:endParaRPr/>
          </a:p>
        </p:txBody>
      </p:sp>
      <p:sp>
        <p:nvSpPr>
          <p:cNvPr id="391" name="Title Text"/>
          <p:cNvSpPr txBox="1">
            <a:spLocks noGrp="1"/>
          </p:cNvSpPr>
          <p:nvPr>
            <p:ph type="title"/>
          </p:nvPr>
        </p:nvSpPr>
        <p:spPr>
          <a:xfrm>
            <a:off x="892969" y="526850"/>
            <a:ext cx="7358065" cy="1160863"/>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92" name="Body Level One…"/>
          <p:cNvSpPr txBox="1">
            <a:spLocks noGrp="1"/>
          </p:cNvSpPr>
          <p:nvPr>
            <p:ph type="body" sz="half" idx="1"/>
          </p:nvPr>
        </p:nvSpPr>
        <p:spPr>
          <a:xfrm>
            <a:off x="892969" y="2098475"/>
            <a:ext cx="3696893" cy="4018363"/>
          </a:xfrm>
          <a:prstGeom prst="rect">
            <a:avLst/>
          </a:prstGeom>
        </p:spPr>
        <p:txBody>
          <a:bodyPr lIns="35716" tIns="35716" rIns="35716" bIns="35716" anchor="ctr"/>
          <a:lstStyle>
            <a:lvl1pPr marL="294669"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89338"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8400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17867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47334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93"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0" name="Body Level One…"/>
          <p:cNvSpPr txBox="1">
            <a:spLocks noGrp="1"/>
          </p:cNvSpPr>
          <p:nvPr>
            <p:ph type="body" idx="1"/>
          </p:nvPr>
        </p:nvSpPr>
        <p:spPr>
          <a:xfrm>
            <a:off x="892969" y="580429"/>
            <a:ext cx="7358065" cy="5697143"/>
          </a:xfrm>
          <a:prstGeom prst="rect">
            <a:avLst/>
          </a:prstGeom>
        </p:spPr>
        <p:txBody>
          <a:bodyPr lIns="35716" tIns="35716" rIns="35716" bIns="35716" anchor="ctr"/>
          <a:lstStyle>
            <a:lvl1pPr marL="339314" indent="-339314"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678631" indent="-339314"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1017948"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357262"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696579"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401"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8" name="Shape 84"/>
          <p:cNvSpPr>
            <a:spLocks noGrp="1"/>
          </p:cNvSpPr>
          <p:nvPr>
            <p:ph type="pic" sz="quarter" idx="13"/>
          </p:nvPr>
        </p:nvSpPr>
        <p:spPr>
          <a:xfrm>
            <a:off x="4545314" y="3455789"/>
            <a:ext cx="4179097" cy="2781533"/>
          </a:xfrm>
          <a:prstGeom prst="rect">
            <a:avLst/>
          </a:prstGeom>
        </p:spPr>
        <p:txBody>
          <a:bodyPr lIns="91439" tIns="45719" rIns="91439" bIns="45719">
            <a:noAutofit/>
          </a:bodyPr>
          <a:lstStyle/>
          <a:p>
            <a:endParaRPr/>
          </a:p>
        </p:txBody>
      </p:sp>
      <p:sp>
        <p:nvSpPr>
          <p:cNvPr id="409" name="Shape 85"/>
          <p:cNvSpPr>
            <a:spLocks noGrp="1"/>
          </p:cNvSpPr>
          <p:nvPr>
            <p:ph type="pic" sz="quarter" idx="14"/>
          </p:nvPr>
        </p:nvSpPr>
        <p:spPr>
          <a:xfrm>
            <a:off x="4501703" y="614050"/>
            <a:ext cx="4143381" cy="2918319"/>
          </a:xfrm>
          <a:prstGeom prst="rect">
            <a:avLst/>
          </a:prstGeom>
        </p:spPr>
        <p:txBody>
          <a:bodyPr lIns="91439" tIns="45719" rIns="91439" bIns="45719">
            <a:noAutofit/>
          </a:bodyPr>
          <a:lstStyle/>
          <a:p>
            <a:endParaRPr/>
          </a:p>
        </p:txBody>
      </p:sp>
      <p:sp>
        <p:nvSpPr>
          <p:cNvPr id="410" name="Shape 86"/>
          <p:cNvSpPr>
            <a:spLocks noGrp="1"/>
          </p:cNvSpPr>
          <p:nvPr>
            <p:ph type="pic" sz="half" idx="15"/>
          </p:nvPr>
        </p:nvSpPr>
        <p:spPr>
          <a:xfrm>
            <a:off x="651330" y="455414"/>
            <a:ext cx="3965322" cy="6082447"/>
          </a:xfrm>
          <a:prstGeom prst="rect">
            <a:avLst/>
          </a:prstGeom>
        </p:spPr>
        <p:txBody>
          <a:bodyPr lIns="91439" tIns="45719" rIns="91439" bIns="45719">
            <a:noAutofit/>
          </a:bodyPr>
          <a:lstStyle/>
          <a:p>
            <a:endParaRPr/>
          </a:p>
        </p:txBody>
      </p:sp>
      <p:sp>
        <p:nvSpPr>
          <p:cNvPr id="411"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8" name="Body Level One…"/>
          <p:cNvSpPr txBox="1">
            <a:spLocks noGrp="1"/>
          </p:cNvSpPr>
          <p:nvPr>
            <p:ph type="body" sz="quarter" idx="1"/>
          </p:nvPr>
        </p:nvSpPr>
        <p:spPr>
          <a:xfrm>
            <a:off x="892969" y="4473773"/>
            <a:ext cx="7358065" cy="333751"/>
          </a:xfrm>
          <a:prstGeom prst="rect">
            <a:avLst/>
          </a:prstGeom>
        </p:spPr>
        <p:txBody>
          <a:bodyPr lIns="35716" tIns="35716" rIns="35716" bIns="35716"/>
          <a:lstStyle>
            <a:lvl1pPr marL="0" indent="0" algn="ctr" defTabSz="410749">
              <a:spcBef>
                <a:spcPts val="0"/>
              </a:spcBef>
              <a:buSzTx/>
              <a:buFontTx/>
              <a:buNone/>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31595" indent="-192279"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70910" indent="-192279"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210227" indent="-192277"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549543" indent="-192277"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419" name="Shape 95"/>
          <p:cNvSpPr txBox="1">
            <a:spLocks noGrp="1"/>
          </p:cNvSpPr>
          <p:nvPr>
            <p:ph type="body" sz="quarter" idx="13"/>
          </p:nvPr>
        </p:nvSpPr>
        <p:spPr>
          <a:xfrm>
            <a:off x="892968" y="2974579"/>
            <a:ext cx="7358065" cy="533805"/>
          </a:xfrm>
          <a:prstGeom prst="rect">
            <a:avLst/>
          </a:prstGeom>
        </p:spPr>
        <p:txBody>
          <a:bodyPr lIns="35716" tIns="35716" rIns="35716" bIns="35716" anchor="ctr"/>
          <a:lstStyle/>
          <a:p>
            <a:endParaRPr/>
          </a:p>
        </p:txBody>
      </p:sp>
      <p:sp>
        <p:nvSpPr>
          <p:cNvPr id="420"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7" name="Shape 103"/>
          <p:cNvSpPr>
            <a:spLocks noGrp="1"/>
          </p:cNvSpPr>
          <p:nvPr>
            <p:ph type="pic" idx="13"/>
          </p:nvPr>
        </p:nvSpPr>
        <p:spPr>
          <a:xfrm>
            <a:off x="-568999" y="-103696"/>
            <a:ext cx="10569713" cy="7444596"/>
          </a:xfrm>
          <a:prstGeom prst="rect">
            <a:avLst/>
          </a:prstGeom>
        </p:spPr>
        <p:txBody>
          <a:bodyPr lIns="91439" tIns="45719" rIns="91439" bIns="45719">
            <a:noAutofit/>
          </a:bodyPr>
          <a:lstStyle/>
          <a:p>
            <a:endParaRPr/>
          </a:p>
        </p:txBody>
      </p:sp>
      <p:sp>
        <p:nvSpPr>
          <p:cNvPr id="428"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5"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442" name="Image"/>
          <p:cNvSpPr>
            <a:spLocks noGrp="1"/>
          </p:cNvSpPr>
          <p:nvPr>
            <p:ph type="pic" idx="13"/>
          </p:nvPr>
        </p:nvSpPr>
        <p:spPr>
          <a:xfrm>
            <a:off x="3145482" y="1428750"/>
            <a:ext cx="7233048" cy="4822034"/>
          </a:xfrm>
          <a:prstGeom prst="rect">
            <a:avLst/>
          </a:prstGeom>
        </p:spPr>
        <p:txBody>
          <a:bodyPr lIns="91439" tIns="45719" rIns="91439" bIns="45719">
            <a:noAutofit/>
          </a:bodyPr>
          <a:lstStyle/>
          <a:p>
            <a:endParaRPr/>
          </a:p>
        </p:txBody>
      </p:sp>
      <p:sp>
        <p:nvSpPr>
          <p:cNvPr id="443" name="Title Text"/>
          <p:cNvSpPr txBox="1">
            <a:spLocks noGrp="1"/>
          </p:cNvSpPr>
          <p:nvPr>
            <p:ph type="title"/>
          </p:nvPr>
        </p:nvSpPr>
        <p:spPr>
          <a:xfrm>
            <a:off x="669725" y="178592"/>
            <a:ext cx="7804550" cy="1518050"/>
          </a:xfrm>
          <a:prstGeom prst="rect">
            <a:avLst/>
          </a:prstGeom>
        </p:spPr>
        <p:txBody>
          <a:bodyPr lIns="35716" tIns="35716" rIns="35716" bIns="35716"/>
          <a:lstStyle>
            <a:lvl1pPr defTabSz="410763">
              <a:defRPr sz="5600">
                <a:solidFill>
                  <a:srgbClr val="FFFFFF"/>
                </a:solidFill>
                <a:latin typeface="Helvetica Light"/>
                <a:ea typeface="Helvetica Light"/>
                <a:cs typeface="Helvetica Light"/>
                <a:sym typeface="Helvetica Light"/>
              </a:defRPr>
            </a:lvl1pPr>
          </a:lstStyle>
          <a:p>
            <a:r>
              <a:t>Title Text</a:t>
            </a:r>
          </a:p>
        </p:txBody>
      </p:sp>
      <p:sp>
        <p:nvSpPr>
          <p:cNvPr id="444" name="Body Level One…"/>
          <p:cNvSpPr txBox="1">
            <a:spLocks noGrp="1"/>
          </p:cNvSpPr>
          <p:nvPr>
            <p:ph type="body" sz="half" idx="1"/>
          </p:nvPr>
        </p:nvSpPr>
        <p:spPr>
          <a:xfrm>
            <a:off x="669725" y="1821656"/>
            <a:ext cx="3750472" cy="4420197"/>
          </a:xfrm>
          <a:prstGeom prst="rect">
            <a:avLst/>
          </a:prstGeom>
        </p:spPr>
        <p:txBody>
          <a:bodyPr lIns="35716" tIns="35716" rIns="35716" bIns="35716" anchor="ctr"/>
          <a:lstStyle>
            <a:lvl1pPr marL="220434" indent="-220434" defTabSz="410763">
              <a:spcBef>
                <a:spcPts val="2200"/>
              </a:spcBef>
              <a:buSzPct val="75000"/>
              <a:buFontTx/>
              <a:defRPr sz="1800">
                <a:solidFill>
                  <a:srgbClr val="FFFFFF"/>
                </a:solidFill>
                <a:latin typeface="Helvetica Light"/>
                <a:ea typeface="Helvetica Light"/>
                <a:cs typeface="Helvetica Light"/>
                <a:sym typeface="Helvetica Light"/>
              </a:defRPr>
            </a:lvl1pPr>
            <a:lvl2pPr marL="563333"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2pPr>
            <a:lvl3pPr marL="1109434" indent="-220434" defTabSz="410763">
              <a:spcBef>
                <a:spcPts val="2200"/>
              </a:spcBef>
              <a:buSzPct val="75000"/>
              <a:buFontTx/>
              <a:defRPr sz="1800">
                <a:solidFill>
                  <a:srgbClr val="FFFFFF"/>
                </a:solidFill>
                <a:latin typeface="Helvetica Light"/>
                <a:ea typeface="Helvetica Light"/>
                <a:cs typeface="Helvetica Light"/>
                <a:sym typeface="Helvetica Light"/>
              </a:defRPr>
            </a:lvl3pPr>
            <a:lvl4pPr marL="1553934"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4pPr>
            <a:lvl5pPr marL="1998434"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445" name="Slide Number"/>
          <p:cNvSpPr txBox="1">
            <a:spLocks noGrp="1"/>
          </p:cNvSpPr>
          <p:nvPr>
            <p:ph type="sldNum" sz="quarter" idx="2"/>
          </p:nvPr>
        </p:nvSpPr>
        <p:spPr>
          <a:xfrm>
            <a:off x="4440734" y="6509742"/>
            <a:ext cx="253602" cy="249233"/>
          </a:xfrm>
          <a:prstGeom prst="rect">
            <a:avLst/>
          </a:prstGeom>
        </p:spPr>
        <p:txBody>
          <a:bodyPr lIns="35716" tIns="35716" rIns="35716" bIns="35716" anchor="t"/>
          <a:lstStyle>
            <a:lvl1pPr algn="ctr" defTabSz="410763">
              <a:defRPr>
                <a:solidFill>
                  <a:srgbClr val="FFFFFF"/>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n-lt"/>
                <a:ea typeface="+mn-ea"/>
                <a:cs typeface="+mn-cs"/>
                <a:sym typeface="Helvetica"/>
              </a:defRPr>
            </a:lvl1pPr>
            <a:lvl2pPr marL="0" indent="0">
              <a:spcBef>
                <a:spcPts val="500"/>
              </a:spcBef>
              <a:buSzTx/>
              <a:buFontTx/>
              <a:buNone/>
              <a:defRPr sz="2400" b="1">
                <a:latin typeface="+mn-lt"/>
                <a:ea typeface="+mn-ea"/>
                <a:cs typeface="+mn-cs"/>
                <a:sym typeface="Helvetica"/>
              </a:defRPr>
            </a:lvl2pPr>
            <a:lvl3pPr marL="0" indent="0">
              <a:spcBef>
                <a:spcPts val="500"/>
              </a:spcBef>
              <a:buSzTx/>
              <a:buFontTx/>
              <a:buNone/>
              <a:defRPr sz="2400" b="1">
                <a:latin typeface="+mn-lt"/>
                <a:ea typeface="+mn-ea"/>
                <a:cs typeface="+mn-cs"/>
                <a:sym typeface="Helvetica"/>
              </a:defRPr>
            </a:lvl3pPr>
            <a:lvl4pPr marL="0" indent="0">
              <a:spcBef>
                <a:spcPts val="500"/>
              </a:spcBef>
              <a:buSzTx/>
              <a:buFontTx/>
              <a:buNone/>
              <a:defRPr sz="2400" b="1">
                <a:latin typeface="+mn-lt"/>
                <a:ea typeface="+mn-ea"/>
                <a:cs typeface="+mn-cs"/>
                <a:sym typeface="Helvetica"/>
              </a:defRPr>
            </a:lvl4pPr>
            <a:lvl5pPr marL="0" indent="0">
              <a:spcBef>
                <a:spcPts val="500"/>
              </a:spcBef>
              <a:buSzTx/>
              <a:buFontTx/>
              <a:buNone/>
              <a:defRPr sz="2400" b="1">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71"/>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2" name="108197967_2985x4000.jpeg"/>
          <p:cNvSpPr>
            <a:spLocks noGrp="1"/>
          </p:cNvSpPr>
          <p:nvPr>
            <p:ph type="pic" sz="half" idx="13"/>
          </p:nvPr>
        </p:nvSpPr>
        <p:spPr>
          <a:xfrm rot="60000">
            <a:off x="5251634" y="1844318"/>
            <a:ext cx="3170048" cy="4247959"/>
          </a:xfrm>
          <a:prstGeom prst="rect">
            <a:avLst/>
          </a:prstGeom>
        </p:spPr>
        <p:txBody>
          <a:bodyPr lIns="91439" tIns="45719" rIns="91439" bIns="45719">
            <a:noAutofit/>
          </a:bodyPr>
          <a:lstStyle/>
          <a:p>
            <a:endParaRPr/>
          </a:p>
        </p:txBody>
      </p:sp>
      <p:sp>
        <p:nvSpPr>
          <p:cNvPr id="453" name="Title Text"/>
          <p:cNvSpPr txBox="1">
            <a:spLocks noGrp="1"/>
          </p:cNvSpPr>
          <p:nvPr>
            <p:ph type="title"/>
          </p:nvPr>
        </p:nvSpPr>
        <p:spPr>
          <a:xfrm>
            <a:off x="1116208" y="178592"/>
            <a:ext cx="7358068" cy="1651994"/>
          </a:xfrm>
          <a:prstGeom prst="rect">
            <a:avLst/>
          </a:prstGeom>
        </p:spPr>
        <p:txBody>
          <a:bodyPr lIns="35716" tIns="35716" rIns="35716" bIns="35716"/>
          <a:lstStyle>
            <a:lvl1pPr defTabSz="410763">
              <a:defRPr sz="4800" spc="48">
                <a:solidFill>
                  <a:srgbClr val="6E603B"/>
                </a:solidFill>
                <a:latin typeface="American Typewriter"/>
                <a:ea typeface="American Typewriter"/>
                <a:cs typeface="American Typewriter"/>
                <a:sym typeface="American Typewriter"/>
              </a:defRPr>
            </a:lvl1pPr>
          </a:lstStyle>
          <a:p>
            <a:r>
              <a:t>Title Text</a:t>
            </a:r>
          </a:p>
        </p:txBody>
      </p:sp>
      <p:sp>
        <p:nvSpPr>
          <p:cNvPr id="454" name="Body Level One…"/>
          <p:cNvSpPr txBox="1">
            <a:spLocks noGrp="1"/>
          </p:cNvSpPr>
          <p:nvPr>
            <p:ph type="body" sz="half" idx="1"/>
          </p:nvPr>
        </p:nvSpPr>
        <p:spPr>
          <a:xfrm>
            <a:off x="1116208" y="1928809"/>
            <a:ext cx="3545093" cy="4241609"/>
          </a:xfrm>
          <a:prstGeom prst="rect">
            <a:avLst/>
          </a:prstGeom>
        </p:spPr>
        <p:txBody>
          <a:bodyPr lIns="35716" tIns="35716" rIns="35716" bIns="35716" anchor="ctr"/>
          <a:lstStyle>
            <a:lvl1pPr marL="2794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1pPr>
            <a:lvl2pPr marL="6858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2pPr>
            <a:lvl3pPr marL="10922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3pPr>
            <a:lvl4pPr marL="14986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4pPr>
            <a:lvl5pPr marL="19050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455" name="Slide Number"/>
          <p:cNvSpPr txBox="1">
            <a:spLocks noGrp="1"/>
          </p:cNvSpPr>
          <p:nvPr>
            <p:ph type="sldNum" sz="quarter" idx="2"/>
          </p:nvPr>
        </p:nvSpPr>
        <p:spPr>
          <a:xfrm>
            <a:off x="4449269" y="6345637"/>
            <a:ext cx="236533" cy="274633"/>
          </a:xfrm>
          <a:prstGeom prst="rect">
            <a:avLst/>
          </a:prstGeom>
        </p:spPr>
        <p:txBody>
          <a:bodyPr lIns="35716" tIns="35716" rIns="35716" bIns="35716"/>
          <a:lstStyle>
            <a:lvl1pPr algn="ctr" defTabSz="410763">
              <a:defRPr>
                <a:solidFill>
                  <a:srgbClr val="93741C"/>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62" name="108197967_2985x4000.jpeg"/>
          <p:cNvSpPr>
            <a:spLocks noGrp="1"/>
          </p:cNvSpPr>
          <p:nvPr>
            <p:ph type="pic" idx="13"/>
          </p:nvPr>
        </p:nvSpPr>
        <p:spPr>
          <a:xfrm rot="150000">
            <a:off x="1962509" y="361504"/>
            <a:ext cx="5831088" cy="7813852"/>
          </a:xfrm>
          <a:prstGeom prst="rect">
            <a:avLst/>
          </a:prstGeom>
        </p:spPr>
        <p:txBody>
          <a:bodyPr lIns="91439" tIns="45719" rIns="91439" bIns="45719">
            <a:noAutofit/>
          </a:bodyPr>
          <a:lstStyle/>
          <a:p>
            <a:endParaRPr/>
          </a:p>
        </p:txBody>
      </p:sp>
      <p:sp>
        <p:nvSpPr>
          <p:cNvPr id="463" name="Title Text"/>
          <p:cNvSpPr txBox="1">
            <a:spLocks noGrp="1"/>
          </p:cNvSpPr>
          <p:nvPr>
            <p:ph type="title"/>
          </p:nvPr>
        </p:nvSpPr>
        <p:spPr>
          <a:xfrm>
            <a:off x="892967" y="4813101"/>
            <a:ext cx="7358068" cy="875118"/>
          </a:xfrm>
          <a:prstGeom prst="rect">
            <a:avLst/>
          </a:prstGeom>
        </p:spPr>
        <p:txBody>
          <a:bodyPr lIns="35716" tIns="35716" rIns="35716" bIns="35716"/>
          <a:lstStyle>
            <a:lvl1pPr defTabSz="410763">
              <a:lnSpc>
                <a:spcPct val="80000"/>
              </a:lnSpc>
              <a:defRPr sz="4800" spc="48">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1pPr>
          </a:lstStyle>
          <a:p>
            <a:r>
              <a:t>Title Text</a:t>
            </a:r>
          </a:p>
        </p:txBody>
      </p:sp>
      <p:sp>
        <p:nvSpPr>
          <p:cNvPr id="464" name="Body Level One…"/>
          <p:cNvSpPr txBox="1">
            <a:spLocks noGrp="1"/>
          </p:cNvSpPr>
          <p:nvPr>
            <p:ph type="body" sz="quarter" idx="1"/>
          </p:nvPr>
        </p:nvSpPr>
        <p:spPr>
          <a:xfrm>
            <a:off x="892967" y="5679280"/>
            <a:ext cx="7358068" cy="875118"/>
          </a:xfrm>
          <a:prstGeom prst="rect">
            <a:avLst/>
          </a:prstGeom>
        </p:spPr>
        <p:txBody>
          <a:bodyPr lIns="35716" tIns="35716" rIns="35716" bIns="35716"/>
          <a:lstStyle>
            <a:lvl1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1pPr>
            <a:lvl2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2pPr>
            <a:lvl3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3pPr>
            <a:lvl4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4pPr>
            <a:lvl5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5pPr>
          </a:lstStyle>
          <a:p>
            <a:r>
              <a:t>Body Level One</a:t>
            </a:r>
          </a:p>
          <a:p>
            <a:pPr lvl="1"/>
            <a:r>
              <a:t>Body Level Two</a:t>
            </a:r>
          </a:p>
          <a:p>
            <a:pPr lvl="2"/>
            <a:r>
              <a:t>Body Level Three</a:t>
            </a:r>
          </a:p>
          <a:p>
            <a:pPr lvl="3"/>
            <a:r>
              <a:t>Body Level Four</a:t>
            </a:r>
          </a:p>
          <a:p>
            <a:pPr lvl="4"/>
            <a:r>
              <a:t>Body Level Five</a:t>
            </a:r>
          </a:p>
        </p:txBody>
      </p:sp>
      <p:sp>
        <p:nvSpPr>
          <p:cNvPr id="465" name="Slide Number"/>
          <p:cNvSpPr txBox="1">
            <a:spLocks noGrp="1"/>
          </p:cNvSpPr>
          <p:nvPr>
            <p:ph type="sldNum" sz="quarter" idx="2"/>
          </p:nvPr>
        </p:nvSpPr>
        <p:spPr>
          <a:xfrm>
            <a:off x="4431333" y="6340078"/>
            <a:ext cx="267826" cy="249233"/>
          </a:xfrm>
          <a:prstGeom prst="rect">
            <a:avLst/>
          </a:prstGeom>
        </p:spPr>
        <p:txBody>
          <a:bodyPr lIns="35716" tIns="35716" rIns="35716" bIns="35716" anchor="t"/>
          <a:lstStyle>
            <a:lvl1pPr algn="ctr" defTabSz="410763">
              <a:defRPr spc="14">
                <a:solidFill>
                  <a:srgbClr val="3E382B"/>
                </a:solidFill>
                <a:latin typeface="American Typewriter"/>
                <a:ea typeface="American Typewriter"/>
                <a:cs typeface="American Typewriter"/>
                <a:sym typeface="American Typewriter"/>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83"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792288" y="5367337"/>
            <a:ext cx="5486404" cy="804871"/>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3" name="Title 1"/>
          <p:cNvSpPr txBox="1"/>
          <p:nvPr/>
        </p:nvSpPr>
        <p:spPr>
          <a:xfrm>
            <a:off x="731519" y="1361997"/>
            <a:ext cx="7680960" cy="238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gn="ctr">
              <a:defRPr sz="4400" b="1">
                <a:latin typeface="+mn-lt"/>
                <a:ea typeface="+mn-ea"/>
                <a:cs typeface="+mn-cs"/>
                <a:sym typeface="Helvetica"/>
              </a:defRPr>
            </a:pPr>
            <a:r>
              <a:t>Majlis Ansarullah</a:t>
            </a:r>
            <a:br/>
            <a:r>
              <a:t>Monthly Meeting</a:t>
            </a:r>
          </a:p>
        </p:txBody>
      </p:sp>
      <p:sp>
        <p:nvSpPr>
          <p:cNvPr id="494" name="Subtitle 2"/>
          <p:cNvSpPr txBox="1"/>
          <p:nvPr/>
        </p:nvSpPr>
        <p:spPr>
          <a:xfrm>
            <a:off x="1188719" y="3602037"/>
            <a:ext cx="6766560" cy="1655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a:spcBef>
                <a:spcPts val="700"/>
              </a:spcBef>
              <a:defRPr sz="3200" b="1">
                <a:latin typeface="+mn-lt"/>
                <a:ea typeface="+mn-ea"/>
                <a:cs typeface="+mn-cs"/>
                <a:sym typeface="Helvetica"/>
              </a:defRPr>
            </a:lvl1pPr>
          </a:lstStyle>
          <a:p>
            <a:r>
              <a:t>December, 2020</a:t>
            </a:r>
          </a:p>
        </p:txBody>
      </p:sp>
      <p:sp>
        <p:nvSpPr>
          <p:cNvPr id="495" name="TextBox 6"/>
          <p:cNvSpPr txBox="1"/>
          <p:nvPr/>
        </p:nvSpPr>
        <p:spPr>
          <a:xfrm>
            <a:off x="3693931" y="5533642"/>
            <a:ext cx="5430597" cy="43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200"/>
            </a:lvl1pPr>
          </a:lstStyle>
          <a:p>
            <a:r>
              <a:t>This slide deck contains images licensed for the purpose of this presentation only. No one is permitted to use the images for any other use, without prior permission.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6" name="TextBox 6"/>
          <p:cNvSpPr txBox="1"/>
          <p:nvPr/>
        </p:nvSpPr>
        <p:spPr>
          <a:xfrm>
            <a:off x="4450576" y="461750"/>
            <a:ext cx="3432727"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t>Discussion Scenario </a:t>
            </a:r>
          </a:p>
        </p:txBody>
      </p:sp>
      <p:sp>
        <p:nvSpPr>
          <p:cNvPr id="527" name="Content Placeholder 1"/>
          <p:cNvSpPr txBox="1">
            <a:spLocks noGrp="1"/>
          </p:cNvSpPr>
          <p:nvPr>
            <p:ph type="body" sz="half" idx="1"/>
          </p:nvPr>
        </p:nvSpPr>
        <p:spPr>
          <a:xfrm>
            <a:off x="452146" y="1380272"/>
            <a:ext cx="3823780" cy="4566375"/>
          </a:xfrm>
          <a:prstGeom prst="rect">
            <a:avLst/>
          </a:prstGeom>
        </p:spPr>
        <p:txBody>
          <a:bodyPr/>
          <a:lstStyle>
            <a:lvl1pPr marL="0" indent="0" defTabSz="248083">
              <a:spcBef>
                <a:spcPts val="300"/>
              </a:spcBef>
              <a:buSzTx/>
              <a:buNone/>
              <a:defRPr sz="1620">
                <a:solidFill>
                  <a:srgbClr val="212529"/>
                </a:solidFill>
                <a:uFill>
                  <a:solidFill>
                    <a:srgbClr val="212529"/>
                  </a:solidFill>
                </a:uFill>
                <a:latin typeface="Segoe UI"/>
                <a:ea typeface="Segoe UI"/>
                <a:cs typeface="Segoe UI"/>
                <a:sym typeface="Segoe UI"/>
              </a:defRPr>
            </a:lvl1pPr>
          </a:lstStyle>
          <a:p>
            <a:r>
              <a:t>Za’im of a Majlis and Muntazim Tarbiyat were reviewing the Tajneed list to call members about congregational Salat. Muntazim Tarbiyyat requested Zai’m sahib to call one Nasir who was not very regular in offering congregational salat. Za’im mentioned that this member is very regular in Chanda payment and in fact just paid a large check for Waqfe Jadid. He has been reminded about Salat several times before. He thought it may not be a good idea to bother him with another phone call. Muntazim Tarbiyat felt that we should not care about how much one has contributed when it comes to Salat.</a:t>
            </a:r>
          </a:p>
        </p:txBody>
      </p:sp>
      <p:pic>
        <p:nvPicPr>
          <p:cNvPr id="528" name="babn335h.jpg" descr="babn335h.jpg"/>
          <p:cNvPicPr>
            <a:picLocks noChangeAspect="1"/>
          </p:cNvPicPr>
          <p:nvPr/>
        </p:nvPicPr>
        <p:blipFill>
          <a:blip r:embed="rId3"/>
          <a:stretch>
            <a:fillRect/>
          </a:stretch>
        </p:blipFill>
        <p:spPr>
          <a:xfrm>
            <a:off x="4289590" y="1430657"/>
            <a:ext cx="4311699" cy="446560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0" name="TextBox 6"/>
          <p:cNvSpPr txBox="1"/>
          <p:nvPr/>
        </p:nvSpPr>
        <p:spPr>
          <a:xfrm>
            <a:off x="5198176" y="442070"/>
            <a:ext cx="1830741"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t>Discussion</a:t>
            </a:r>
          </a:p>
        </p:txBody>
      </p:sp>
      <p:sp>
        <p:nvSpPr>
          <p:cNvPr id="531" name="Content Placeholder 1"/>
          <p:cNvSpPr txBox="1">
            <a:spLocks noGrp="1"/>
          </p:cNvSpPr>
          <p:nvPr>
            <p:ph type="body" idx="1"/>
          </p:nvPr>
        </p:nvSpPr>
        <p:spPr>
          <a:xfrm>
            <a:off x="457199" y="1913527"/>
            <a:ext cx="8229601" cy="3587078"/>
          </a:xfrm>
          <a:prstGeom prst="rect">
            <a:avLst/>
          </a:prstGeom>
        </p:spPr>
        <p:txBody>
          <a:bodyPr/>
          <a:lstStyle/>
          <a:p>
            <a:pPr marL="299763" indent="-299763" defTabSz="399681">
              <a:lnSpc>
                <a:spcPct val="90000"/>
              </a:lnSpc>
              <a:spcBef>
                <a:spcPts val="500"/>
              </a:spcBef>
              <a:defRPr sz="2700"/>
            </a:pPr>
            <a:r>
              <a:t>Do you agree with the approach of the Za’im as the member is at least fulfilling his other obligations and has been reminded about salat before?</a:t>
            </a:r>
          </a:p>
          <a:p>
            <a:pPr marL="299763" indent="-299763" defTabSz="399681">
              <a:lnSpc>
                <a:spcPct val="90000"/>
              </a:lnSpc>
              <a:spcBef>
                <a:spcPts val="500"/>
              </a:spcBef>
              <a:defRPr sz="2700"/>
            </a:pPr>
            <a:r>
              <a:t>Do you agree with Muntazim Tarbiyat, that we should not care about one’s financial contributions when it comes to other Tarbiyat matters?</a:t>
            </a:r>
          </a:p>
          <a:p>
            <a:pPr marL="299763" indent="-299763" defTabSz="399681">
              <a:lnSpc>
                <a:spcPct val="90000"/>
              </a:lnSpc>
              <a:spcBef>
                <a:spcPts val="500"/>
              </a:spcBef>
              <a:defRPr sz="2700"/>
            </a:pPr>
            <a:r>
              <a:t>Is there a hybrid approach available?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3" name="“The Holy Prophet(peace be on him) is addressing us; he is addressing those who call themselves Muslim; he is addressing those people to whom God Almighty has commanded that fasting has been made compulsory for them so that in these days of Ramadan they can exclusively remain preoccupied in the worship of God, and in striving to achieve moral and spiritual heights. However, if one fails to do this, then merely the arrival of Ramadan, Satan being shackled down, the doors of heaven being thrown open and the doors of hell being locked closed shall not benefit one at all.”"/>
          <p:cNvSpPr txBox="1">
            <a:spLocks noGrp="1"/>
          </p:cNvSpPr>
          <p:nvPr>
            <p:ph type="body" idx="1"/>
          </p:nvPr>
        </p:nvSpPr>
        <p:spPr>
          <a:xfrm>
            <a:off x="317500" y="1449047"/>
            <a:ext cx="8229600" cy="3678126"/>
          </a:xfrm>
          <a:prstGeom prst="rect">
            <a:avLst/>
          </a:prstGeom>
        </p:spPr>
        <p:txBody>
          <a:bodyPr/>
          <a:lstStyle/>
          <a:p>
            <a:pPr marL="0" indent="0">
              <a:spcBef>
                <a:spcPts val="500"/>
              </a:spcBef>
              <a:buSzTx/>
              <a:buNone/>
              <a:defRPr sz="1900">
                <a:uFill>
                  <a:solidFill>
                    <a:srgbClr val="000000"/>
                  </a:solidFill>
                </a:uFill>
                <a:latin typeface="Times New Roman"/>
                <a:ea typeface="Times New Roman"/>
                <a:cs typeface="Times New Roman"/>
                <a:sym typeface="Times New Roman"/>
              </a:defRPr>
            </a:pPr>
            <a:r>
              <a:rPr dirty="0"/>
              <a:t>“</a:t>
            </a:r>
            <a:r>
              <a:rPr dirty="0" err="1">
                <a:solidFill>
                  <a:srgbClr val="212529"/>
                </a:solidFill>
                <a:uFill>
                  <a:solidFill>
                    <a:srgbClr val="212529"/>
                  </a:solidFill>
                </a:uFill>
                <a:latin typeface="Segoe UI"/>
                <a:ea typeface="Segoe UI"/>
                <a:cs typeface="Segoe UI"/>
                <a:sym typeface="Segoe UI"/>
              </a:rPr>
              <a:t>Huzoor</a:t>
            </a:r>
            <a:r>
              <a:rPr dirty="0">
                <a:solidFill>
                  <a:srgbClr val="212529"/>
                </a:solidFill>
                <a:uFill>
                  <a:solidFill>
                    <a:srgbClr val="212529"/>
                  </a:solidFill>
                </a:uFill>
                <a:latin typeface="Segoe UI"/>
                <a:ea typeface="Segoe UI"/>
                <a:cs typeface="Segoe UI"/>
                <a:sym typeface="Segoe UI"/>
              </a:rPr>
              <a:t> said this was because according to the Holy </a:t>
            </a:r>
            <a:r>
              <a:rPr sz="1900" dirty="0">
                <a:solidFill>
                  <a:srgbClr val="212529"/>
                </a:solidFill>
                <a:uFill>
                  <a:solidFill>
                    <a:srgbClr val="212529"/>
                  </a:solidFill>
                </a:uFill>
                <a:latin typeface="Segoe UI"/>
                <a:sym typeface="Segoe UI"/>
              </a:rPr>
              <a:t>Prophet (peace and blessings of Allah be on him) </a:t>
            </a:r>
            <a:r>
              <a:rPr dirty="0">
                <a:solidFill>
                  <a:srgbClr val="212529"/>
                </a:solidFill>
                <a:uFill>
                  <a:solidFill>
                    <a:srgbClr val="212529"/>
                  </a:solidFill>
                </a:uFill>
                <a:latin typeface="Segoe UI"/>
                <a:ea typeface="Segoe UI"/>
                <a:cs typeface="Segoe UI"/>
                <a:sym typeface="Segoe UI"/>
              </a:rPr>
              <a:t>the greatest piety for an individual was what he or she lacked. For example a person who is not very good at caring for parents and family, serving faith is not a great virtue. It is possible his service is for simply for show. Therefore those who do not fulfill the dues of their families but are office-holders, need to take care of their families in order to be rewarded for their service to faith. There are some who are very good at financial giving but not so good at Salat, for them observance of Salat will be a great virtue. Salat is a great virtue but it is not accepted when offered for show, when a person who offers Salat usurps others his Salat cannot be a virtue. It would be better if he fulfilled the rights of others and then offered Salat for it to be rewarded”.</a:t>
            </a:r>
          </a:p>
        </p:txBody>
      </p:sp>
      <p:sp>
        <p:nvSpPr>
          <p:cNvPr id="534" name="TextBox 6"/>
          <p:cNvSpPr txBox="1"/>
          <p:nvPr/>
        </p:nvSpPr>
        <p:spPr>
          <a:xfrm>
            <a:off x="3714179" y="492870"/>
            <a:ext cx="5026180"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t>Guidance from Friday Sermon</a:t>
            </a:r>
          </a:p>
        </p:txBody>
      </p:sp>
      <p:sp>
        <p:nvSpPr>
          <p:cNvPr id="535" name="TextBox 2"/>
          <p:cNvSpPr txBox="1"/>
          <p:nvPr/>
        </p:nvSpPr>
        <p:spPr>
          <a:xfrm>
            <a:off x="317500" y="5127173"/>
            <a:ext cx="8422860" cy="675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000" b="1">
                <a:latin typeface="+mn-lt"/>
                <a:ea typeface="+mn-ea"/>
                <a:cs typeface="+mn-cs"/>
                <a:sym typeface="Helvetica"/>
              </a:defRPr>
            </a:pPr>
            <a:r>
              <a:rPr dirty="0"/>
              <a:t>Bottom line is </a:t>
            </a:r>
            <a:r>
              <a:rPr sz="1800" b="0" dirty="0"/>
              <a:t>that the Nasir needs to achieve all virtues. </a:t>
            </a:r>
            <a:r>
              <a:rPr sz="1800" b="0" dirty="0" err="1"/>
              <a:t>Muntazim</a:t>
            </a:r>
            <a:r>
              <a:rPr sz="1800" b="0" dirty="0"/>
              <a:t> can remind him about Salat but in a compassionate and caring way.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7" name="TextBox 6"/>
          <p:cNvSpPr txBox="1"/>
          <p:nvPr/>
        </p:nvSpPr>
        <p:spPr>
          <a:xfrm>
            <a:off x="4411219" y="468309"/>
            <a:ext cx="4072291" cy="574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latin typeface="+mn-lt"/>
                <a:ea typeface="+mn-ea"/>
                <a:cs typeface="+mn-cs"/>
                <a:sym typeface="Helvetica"/>
              </a:defRPr>
            </a:lvl1pPr>
          </a:lstStyle>
          <a:p>
            <a:r>
              <a:t>Take Home Message</a:t>
            </a:r>
          </a:p>
        </p:txBody>
      </p:sp>
      <p:sp>
        <p:nvSpPr>
          <p:cNvPr id="538" name="Title 3"/>
          <p:cNvSpPr txBox="1">
            <a:spLocks noGrp="1"/>
          </p:cNvSpPr>
          <p:nvPr>
            <p:ph type="title"/>
          </p:nvPr>
        </p:nvSpPr>
        <p:spPr>
          <a:xfrm>
            <a:off x="522514" y="1360720"/>
            <a:ext cx="8186058" cy="4626424"/>
          </a:xfrm>
          <a:prstGeom prst="rect">
            <a:avLst/>
          </a:prstGeom>
        </p:spPr>
        <p:txBody>
          <a:bodyPr lIns="45718" tIns="45718" rIns="45718" bIns="45718" anchor="t"/>
          <a:lstStyle/>
          <a:p>
            <a:pPr algn="l">
              <a:defRPr sz="2200"/>
            </a:pPr>
            <a:r>
              <a:rPr dirty="0"/>
              <a:t>1.	Let us always remain vigilant over ourselves and remember that it is only through our </a:t>
            </a:r>
            <a:r>
              <a:rPr dirty="0" err="1"/>
              <a:t>Taqwa</a:t>
            </a:r>
            <a:r>
              <a:rPr dirty="0"/>
              <a:t> and righteousness that we can bring about a revolution in the world. </a:t>
            </a:r>
            <a:br>
              <a:rPr dirty="0"/>
            </a:br>
            <a:br>
              <a:rPr dirty="0"/>
            </a:br>
            <a:r>
              <a:rPr dirty="0"/>
              <a:t>2.	We will only be able to reform ourselves truly if we discard every evil and adorn every virtue and live up to the objectives of the </a:t>
            </a:r>
            <a:r>
              <a:rPr dirty="0" err="1"/>
              <a:t>Bai‘at</a:t>
            </a:r>
            <a:r>
              <a:rPr dirty="0"/>
              <a:t>. </a:t>
            </a:r>
            <a:br>
              <a:rPr dirty="0"/>
            </a:br>
            <a:br>
              <a:rPr dirty="0"/>
            </a:br>
            <a:r>
              <a:rPr dirty="0"/>
              <a:t>3.	One major duty of a believer is to acquire that virtue in which he is lacking, and this virtue can vary from person to person.</a:t>
            </a:r>
            <a:br>
              <a:rPr dirty="0"/>
            </a:br>
            <a:br>
              <a:rPr dirty="0"/>
            </a:br>
            <a:r>
              <a:rPr dirty="0"/>
              <a:t>4.	It is essential for us to reform ourselves and become a good example for the youth, our children, our wives and our colleagues.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0" name="TextBox 6"/>
          <p:cNvSpPr txBox="1"/>
          <p:nvPr/>
        </p:nvSpPr>
        <p:spPr>
          <a:xfrm>
            <a:off x="3451585" y="484722"/>
            <a:ext cx="5483870" cy="487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100">
                <a:solidFill>
                  <a:srgbClr val="FFFFFF"/>
                </a:solidFill>
              </a:defRPr>
            </a:lvl1pPr>
          </a:lstStyle>
          <a:p>
            <a:r>
              <a:t>What to discuss with your family?</a:t>
            </a:r>
          </a:p>
        </p:txBody>
      </p:sp>
      <p:sp>
        <p:nvSpPr>
          <p:cNvPr id="541" name="TextBox 6"/>
          <p:cNvSpPr txBox="1"/>
          <p:nvPr/>
        </p:nvSpPr>
        <p:spPr>
          <a:xfrm>
            <a:off x="753745" y="4493192"/>
            <a:ext cx="7636510" cy="1005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b="1">
                <a:solidFill>
                  <a:srgbClr val="FF0000"/>
                </a:solidFill>
                <a:latin typeface="+mn-lt"/>
                <a:ea typeface="+mn-ea"/>
                <a:cs typeface="+mn-cs"/>
                <a:sym typeface="Helvetica"/>
              </a:defRPr>
            </a:pPr>
            <a:r>
              <a:rPr dirty="0"/>
              <a:t>Tips to engage youth in conversation: </a:t>
            </a:r>
            <a:r>
              <a:rPr dirty="0">
                <a:solidFill>
                  <a:srgbClr val="000000"/>
                </a:solidFill>
              </a:rPr>
              <a:t>(1) Give them more talking time, and (2) use examples from Huzur’s </a:t>
            </a:r>
            <a:r>
              <a:rPr sz="2000" b="1" dirty="0">
                <a:solidFill>
                  <a:schemeClr val="tx1"/>
                </a:solidFill>
                <a:latin typeface="+mn-lt"/>
                <a:ea typeface="+mn-ea"/>
                <a:cs typeface="+mn-cs"/>
              </a:rPr>
              <a:t>(may Allah be his helper)</a:t>
            </a:r>
            <a:r>
              <a:rPr dirty="0">
                <a:solidFill>
                  <a:srgbClr val="000000"/>
                </a:solidFill>
              </a:rPr>
              <a:t> sermon to make a point.</a:t>
            </a:r>
          </a:p>
        </p:txBody>
      </p:sp>
      <p:sp>
        <p:nvSpPr>
          <p:cNvPr id="542" name="TextBox 3"/>
          <p:cNvSpPr txBox="1"/>
          <p:nvPr/>
        </p:nvSpPr>
        <p:spPr>
          <a:xfrm>
            <a:off x="508477" y="1799697"/>
            <a:ext cx="8127046" cy="1865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400"/>
            </a:pPr>
            <a:r>
              <a:rPr dirty="0"/>
              <a:t>Pick one of the following topics from this Friday sermon to discuss with children/family during casual discussion:</a:t>
            </a:r>
          </a:p>
          <a:p>
            <a:pPr>
              <a:defRPr sz="2400"/>
            </a:pPr>
            <a:endParaRPr dirty="0"/>
          </a:p>
          <a:p>
            <a:pPr marL="800100" lvl="1" indent="-342900">
              <a:buSzPct val="100000"/>
              <a:buFont typeface="Arial"/>
              <a:buChar char="•"/>
              <a:defRPr sz="2400"/>
            </a:pPr>
            <a:r>
              <a:rPr dirty="0"/>
              <a:t>How can we improve the level of Salat in our households? </a:t>
            </a:r>
          </a:p>
          <a:p>
            <a:pPr marL="800100" lvl="1" indent="-342900">
              <a:buSzPct val="100000"/>
              <a:buFont typeface="Arial"/>
              <a:buChar char="•"/>
              <a:defRPr sz="2400"/>
            </a:pPr>
            <a:r>
              <a:rPr dirty="0"/>
              <a:t>Discuss the meaning of “Vying one another in goodness”?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4" name="TextBox 6"/>
          <p:cNvSpPr txBox="1"/>
          <p:nvPr/>
        </p:nvSpPr>
        <p:spPr>
          <a:xfrm>
            <a:off x="4789370" y="481567"/>
            <a:ext cx="2911921"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defRPr>
            </a:lvl1pPr>
          </a:lstStyle>
          <a:p>
            <a:r>
              <a:t>Did you know?</a:t>
            </a:r>
          </a:p>
        </p:txBody>
      </p:sp>
      <p:sp>
        <p:nvSpPr>
          <p:cNvPr id="545" name="When did the Promised Messiah write the book Nishan-e-Asmani (The Heavenly sign)…"/>
          <p:cNvSpPr txBox="1">
            <a:spLocks noGrp="1"/>
          </p:cNvSpPr>
          <p:nvPr>
            <p:ph type="body" idx="1"/>
          </p:nvPr>
        </p:nvSpPr>
        <p:spPr>
          <a:xfrm>
            <a:off x="342900" y="1562100"/>
            <a:ext cx="8229600" cy="4525963"/>
          </a:xfrm>
          <a:prstGeom prst="rect">
            <a:avLst/>
          </a:prstGeom>
        </p:spPr>
        <p:txBody>
          <a:bodyPr lIns="45718" tIns="45718" rIns="45718" bIns="45718">
            <a:normAutofit/>
          </a:bodyPr>
          <a:lstStyle/>
          <a:p>
            <a:pPr marL="514350" indent="-514350">
              <a:buFontTx/>
              <a:buAutoNum type="arabicPeriod"/>
            </a:pPr>
            <a:r>
              <a:rPr sz="2800" dirty="0"/>
              <a:t>When the Promised Messiah (peace be on him) write the book </a:t>
            </a:r>
            <a:r>
              <a:rPr sz="2800" dirty="0" err="1"/>
              <a:t>Eik</a:t>
            </a:r>
            <a:r>
              <a:rPr sz="2800" dirty="0"/>
              <a:t> Isai Kei Tin </a:t>
            </a:r>
            <a:r>
              <a:rPr sz="2800" dirty="0" err="1"/>
              <a:t>Sawal</a:t>
            </a:r>
            <a:r>
              <a:rPr sz="2800" dirty="0"/>
              <a:t> Our </a:t>
            </a:r>
            <a:r>
              <a:rPr sz="2800" dirty="0" err="1"/>
              <a:t>Unk</a:t>
            </a:r>
            <a:r>
              <a:rPr lang="en-US" sz="2800" dirty="0" err="1"/>
              <a:t>ay</a:t>
            </a:r>
            <a:r>
              <a:rPr lang="en-US" sz="2800" dirty="0"/>
              <a:t> </a:t>
            </a:r>
            <a:r>
              <a:rPr sz="2800" dirty="0" err="1"/>
              <a:t>Jawabat</a:t>
            </a:r>
            <a:r>
              <a:rPr sz="2800" dirty="0"/>
              <a:t> (Three questions by a Christian and their Answers)</a:t>
            </a:r>
          </a:p>
          <a:p>
            <a:pPr marL="514350" indent="-514350">
              <a:buFontTx/>
              <a:buAutoNum type="arabicPeriod"/>
            </a:pPr>
            <a:r>
              <a:rPr sz="2800" dirty="0"/>
              <a:t>What is the background of this book?</a:t>
            </a:r>
          </a:p>
          <a:p>
            <a:pPr marL="514350" indent="-514350">
              <a:buFontTx/>
              <a:buAutoNum type="arabicPeriod"/>
            </a:pPr>
            <a:r>
              <a:rPr sz="2800" dirty="0"/>
              <a:t>What is the main subject matter of this book?</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7" name="TextBox 6"/>
          <p:cNvSpPr txBox="1"/>
          <p:nvPr/>
        </p:nvSpPr>
        <p:spPr>
          <a:xfrm>
            <a:off x="5347808" y="468449"/>
            <a:ext cx="1959951"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defRPr>
            </a:lvl1pPr>
          </a:lstStyle>
          <a:p>
            <a:r>
              <a:t>Answers</a:t>
            </a:r>
          </a:p>
        </p:txBody>
      </p:sp>
      <p:sp>
        <p:nvSpPr>
          <p:cNvPr id="548" name="Content Placeholder 5"/>
          <p:cNvSpPr txBox="1">
            <a:spLocks noGrp="1"/>
          </p:cNvSpPr>
          <p:nvPr>
            <p:ph type="body" idx="1"/>
          </p:nvPr>
        </p:nvSpPr>
        <p:spPr>
          <a:xfrm>
            <a:off x="457200" y="1320800"/>
            <a:ext cx="8229600" cy="4525963"/>
          </a:xfrm>
          <a:prstGeom prst="rect">
            <a:avLst/>
          </a:prstGeom>
        </p:spPr>
        <p:txBody>
          <a:bodyPr lIns="45718" tIns="45718" rIns="45718" bIns="45718">
            <a:normAutofit fontScale="92500" lnSpcReduction="10000"/>
          </a:bodyPr>
          <a:lstStyle/>
          <a:p>
            <a:pPr marL="370331" indent="-370331" defTabSz="329184">
              <a:spcBef>
                <a:spcPts val="500"/>
              </a:spcBef>
              <a:buFontTx/>
              <a:buAutoNum type="arabicPeriod"/>
              <a:defRPr sz="2300"/>
            </a:pPr>
            <a:r>
              <a:rPr dirty="0"/>
              <a:t>This book was written in 1892</a:t>
            </a:r>
          </a:p>
          <a:p>
            <a:pPr marL="370331" indent="-370331" defTabSz="329184">
              <a:spcBef>
                <a:spcPts val="500"/>
              </a:spcBef>
              <a:buFontTx/>
              <a:buAutoNum type="arabicPeriod"/>
              <a:defRPr sz="2300"/>
            </a:pPr>
            <a:r>
              <a:rPr dirty="0"/>
              <a:t>Abdullah James, a Christian posed three questions about the Holy Prophet and invited </a:t>
            </a:r>
            <a:r>
              <a:rPr dirty="0" err="1"/>
              <a:t>Anjuman</a:t>
            </a:r>
            <a:r>
              <a:rPr dirty="0"/>
              <a:t> Himayat-e-Islam to answer. They submitted these questions to the Promised </a:t>
            </a:r>
            <a:r>
              <a:rPr sz="2300" dirty="0"/>
              <a:t>Messiah (peace be on him). </a:t>
            </a:r>
          </a:p>
          <a:p>
            <a:pPr marL="370331" indent="-370331" defTabSz="329184">
              <a:spcBef>
                <a:spcPts val="500"/>
              </a:spcBef>
              <a:buFontTx/>
              <a:buAutoNum type="arabicPeriod"/>
              <a:defRPr sz="2300"/>
            </a:pPr>
            <a:r>
              <a:rPr dirty="0"/>
              <a:t>Three questions were </a:t>
            </a:r>
            <a:endParaRPr lang="en-US" dirty="0"/>
          </a:p>
          <a:p>
            <a:pPr marL="440871" lvl="1" indent="0" defTabSz="329184">
              <a:spcBef>
                <a:spcPts val="500"/>
              </a:spcBef>
              <a:buNone/>
              <a:defRPr sz="2300"/>
            </a:pPr>
            <a:r>
              <a:rPr dirty="0"/>
              <a:t>a. The Holy Prophet </a:t>
            </a:r>
            <a:r>
              <a:rPr sz="2300" dirty="0"/>
              <a:t>(peace and blessings of Allah be on him) </a:t>
            </a:r>
            <a:r>
              <a:rPr dirty="0"/>
              <a:t>was doubtful about his own Prophethood and divinity of the Holy Quran. </a:t>
            </a:r>
            <a:endParaRPr lang="en-US" dirty="0"/>
          </a:p>
          <a:p>
            <a:pPr marL="440871" lvl="1" indent="0" defTabSz="329184">
              <a:spcBef>
                <a:spcPts val="500"/>
              </a:spcBef>
              <a:buNone/>
              <a:defRPr sz="2300"/>
            </a:pPr>
            <a:r>
              <a:rPr dirty="0"/>
              <a:t>b. The Holy </a:t>
            </a:r>
            <a:r>
              <a:rPr sz="2300" dirty="0"/>
              <a:t>Prophet (peace and blessings of Allah be on him) </a:t>
            </a:r>
            <a:r>
              <a:rPr lang="en-US" sz="2300" dirty="0"/>
              <a:t>did </a:t>
            </a:r>
            <a:r>
              <a:rPr dirty="0"/>
              <a:t>not show any miracles and </a:t>
            </a:r>
            <a:endParaRPr lang="en-US" dirty="0"/>
          </a:p>
          <a:p>
            <a:pPr marL="440871" lvl="1" indent="0" defTabSz="329184">
              <a:spcBef>
                <a:spcPts val="500"/>
              </a:spcBef>
              <a:buNone/>
              <a:defRPr sz="2300"/>
            </a:pPr>
            <a:r>
              <a:rPr dirty="0"/>
              <a:t>c. Had the Holy Prophet </a:t>
            </a:r>
            <a:r>
              <a:rPr sz="2300" dirty="0"/>
              <a:t>(peace and blessings of Allah be on him)</a:t>
            </a:r>
            <a:r>
              <a:rPr dirty="0"/>
              <a:t> </a:t>
            </a:r>
            <a:r>
              <a:rPr lang="en-US" dirty="0"/>
              <a:t>been </a:t>
            </a:r>
            <a:r>
              <a:rPr dirty="0"/>
              <a:t>alive today</a:t>
            </a:r>
            <a:r>
              <a:rPr lang="en-US" dirty="0"/>
              <a:t>,</a:t>
            </a:r>
            <a:r>
              <a:rPr dirty="0"/>
              <a:t> he would be helpless and would not have been able to answer about the number of </a:t>
            </a:r>
            <a:r>
              <a:rPr dirty="0" err="1"/>
              <a:t>Ashabe</a:t>
            </a:r>
            <a:r>
              <a:rPr dirty="0"/>
              <a:t> </a:t>
            </a:r>
            <a:r>
              <a:rPr dirty="0" err="1"/>
              <a:t>Kahaf</a:t>
            </a:r>
            <a:r>
              <a:rPr dirty="0"/>
              <a:t> and w</a:t>
            </a:r>
            <a:r>
              <a:rPr lang="en-US" dirty="0"/>
              <a:t>h</a:t>
            </a:r>
            <a:r>
              <a:rPr dirty="0"/>
              <a:t>ether the sun is setting in slush?</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0" name="TextBox 6"/>
          <p:cNvSpPr txBox="1"/>
          <p:nvPr/>
        </p:nvSpPr>
        <p:spPr>
          <a:xfrm>
            <a:off x="5216618" y="420720"/>
            <a:ext cx="1959950"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defRPr>
            </a:lvl1pPr>
          </a:lstStyle>
          <a:p>
            <a:r>
              <a:rPr dirty="0"/>
              <a:t>Salat page</a:t>
            </a:r>
          </a:p>
        </p:txBody>
      </p:sp>
      <p:sp>
        <p:nvSpPr>
          <p:cNvPr id="551" name="Title 3"/>
          <p:cNvSpPr txBox="1"/>
          <p:nvPr/>
        </p:nvSpPr>
        <p:spPr>
          <a:xfrm>
            <a:off x="729343" y="1770763"/>
            <a:ext cx="7957457" cy="33164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p>
            <a:pPr algn="just" defTabSz="438911">
              <a:defRPr sz="2500"/>
            </a:pPr>
            <a:r>
              <a:rPr dirty="0"/>
              <a:t>The Promised </a:t>
            </a:r>
            <a:r>
              <a:rPr sz="2500" dirty="0"/>
              <a:t>Messiah (peace be on him) </a:t>
            </a:r>
            <a:r>
              <a:rPr dirty="0"/>
              <a:t>says: Some unwise say that why would Allah need our worship. O heedless people, Allah does not have any need, you are the ones who need to worship so that you get Allah’s favor. With Allah’s favor, crooked things straighten out. Salat removes thousands of shortcomings and becomes a reason for attaining nearness to Allah.</a:t>
            </a:r>
          </a:p>
          <a:p>
            <a:pPr algn="just" defTabSz="438911">
              <a:defRPr sz="1700"/>
            </a:pPr>
            <a:endParaRPr dirty="0"/>
          </a:p>
          <a:p>
            <a:pPr algn="just" defTabSz="438911">
              <a:defRPr sz="1700"/>
            </a:pPr>
            <a:r>
              <a:rPr dirty="0"/>
              <a:t>(Lecture UK Ansar </a:t>
            </a:r>
            <a:r>
              <a:rPr dirty="0" err="1"/>
              <a:t>Ijtima</a:t>
            </a:r>
            <a:r>
              <a:rPr dirty="0"/>
              <a:t> 2018, delivered by </a:t>
            </a:r>
            <a:r>
              <a:rPr dirty="0" err="1"/>
              <a:t>Hazrat</a:t>
            </a:r>
            <a:r>
              <a:rPr dirty="0"/>
              <a:t> Mirza </a:t>
            </a:r>
            <a:r>
              <a:rPr dirty="0" err="1"/>
              <a:t>Masroor</a:t>
            </a:r>
            <a:r>
              <a:rPr dirty="0"/>
              <a:t> Ahmad</a:t>
            </a:r>
            <a:r>
              <a:rPr lang="en-US" dirty="0"/>
              <a:t> </a:t>
            </a:r>
            <a:r>
              <a:rPr dirty="0"/>
              <a:t>(may Allah be his helper))</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2" name="TextBox 6"/>
          <p:cNvSpPr txBox="1"/>
          <p:nvPr/>
        </p:nvSpPr>
        <p:spPr>
          <a:xfrm>
            <a:off x="4638831" y="429089"/>
            <a:ext cx="3995440"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600">
                <a:solidFill>
                  <a:srgbClr val="FFFFFF"/>
                </a:solidFill>
              </a:defRPr>
            </a:lvl1pPr>
          </a:lstStyle>
          <a:p>
            <a:r>
              <a:rPr lang="en-US" dirty="0"/>
              <a:t>Health Topic</a:t>
            </a:r>
            <a:endParaRPr dirty="0"/>
          </a:p>
        </p:txBody>
      </p:sp>
      <p:sp>
        <p:nvSpPr>
          <p:cNvPr id="523" name="Title 1"/>
          <p:cNvSpPr txBox="1"/>
          <p:nvPr/>
        </p:nvSpPr>
        <p:spPr>
          <a:xfrm>
            <a:off x="779968" y="2679115"/>
            <a:ext cx="7795260"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3600" b="1">
                <a:latin typeface="+mn-lt"/>
                <a:ea typeface="+mn-ea"/>
                <a:cs typeface="+mn-cs"/>
                <a:sym typeface="Helvetica"/>
              </a:defRPr>
            </a:lvl1pPr>
          </a:lstStyle>
          <a:p>
            <a:r>
              <a:rPr lang="en-US" dirty="0"/>
              <a:t>Walking Trends; Nordic Walking</a:t>
            </a:r>
            <a:endParaRPr dirty="0"/>
          </a:p>
        </p:txBody>
      </p:sp>
    </p:spTree>
    <p:extLst>
      <p:ext uri="{BB962C8B-B14F-4D97-AF65-F5344CB8AC3E}">
        <p14:creationId xmlns:p14="http://schemas.microsoft.com/office/powerpoint/2010/main" val="359074375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0" name="TextBox 6"/>
          <p:cNvSpPr txBox="1"/>
          <p:nvPr/>
        </p:nvSpPr>
        <p:spPr>
          <a:xfrm>
            <a:off x="5216618" y="420720"/>
            <a:ext cx="3154496"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3200">
                <a:solidFill>
                  <a:srgbClr val="FFFFFF"/>
                </a:solidFill>
              </a:defRPr>
            </a:lvl1pPr>
          </a:lstStyle>
          <a:p>
            <a:r>
              <a:rPr lang="en-US" dirty="0"/>
              <a:t>Nordic Walking</a:t>
            </a:r>
            <a:endParaRPr dirty="0"/>
          </a:p>
        </p:txBody>
      </p:sp>
      <p:sp>
        <p:nvSpPr>
          <p:cNvPr id="551" name="Title 3"/>
          <p:cNvSpPr txBox="1"/>
          <p:nvPr/>
        </p:nvSpPr>
        <p:spPr>
          <a:xfrm>
            <a:off x="489858" y="1454985"/>
            <a:ext cx="4726760" cy="4593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92500" lnSpcReduction="10000"/>
          </a:bodyPr>
          <a:lstStyle/>
          <a:p>
            <a:pPr algn="just" defTabSz="438911">
              <a:defRPr sz="2500"/>
            </a:pPr>
            <a:r>
              <a:rPr lang="en-US" dirty="0"/>
              <a:t>Nordic Walking or walking with Nordic Poles is one the best form of exercise</a:t>
            </a:r>
          </a:p>
          <a:p>
            <a:pPr algn="just" defTabSz="438911">
              <a:defRPr sz="2500"/>
            </a:pPr>
            <a:endParaRPr lang="en-US" dirty="0"/>
          </a:p>
          <a:p>
            <a:pPr algn="just" defTabSz="438911">
              <a:defRPr sz="2500"/>
            </a:pPr>
            <a:r>
              <a:rPr lang="en-US" dirty="0"/>
              <a:t>It involves Walking with the help of two special poles using single or double hand techniques</a:t>
            </a:r>
          </a:p>
          <a:p>
            <a:pPr algn="just" defTabSz="438911">
              <a:defRPr sz="2500"/>
            </a:pPr>
            <a:endParaRPr lang="en-US" dirty="0"/>
          </a:p>
          <a:p>
            <a:pPr algn="just" defTabSz="438911">
              <a:defRPr sz="2500"/>
            </a:pPr>
            <a:r>
              <a:rPr lang="en-US" dirty="0"/>
              <a:t>It is especially beneficial for those who have issues with balance, arthritis as it adds stability</a:t>
            </a:r>
          </a:p>
          <a:p>
            <a:pPr algn="just" defTabSz="438911">
              <a:defRPr sz="2500"/>
            </a:pPr>
            <a:endParaRPr lang="en-US" dirty="0"/>
          </a:p>
          <a:p>
            <a:pPr algn="just" defTabSz="438911">
              <a:defRPr sz="2500"/>
            </a:pPr>
            <a:r>
              <a:rPr lang="en-US" dirty="0"/>
              <a:t>Nordic Walking can be done on flat surface, uphill terrains or any surface</a:t>
            </a:r>
          </a:p>
        </p:txBody>
      </p:sp>
      <p:pic>
        <p:nvPicPr>
          <p:cNvPr id="4" name="Image" descr="Image">
            <a:extLst>
              <a:ext uri="{FF2B5EF4-FFF2-40B4-BE49-F238E27FC236}">
                <a16:creationId xmlns:a16="http://schemas.microsoft.com/office/drawing/2014/main" id="{A9A4995E-1854-4C45-93E8-4B22257599D4}"/>
              </a:ext>
            </a:extLst>
          </p:cNvPr>
          <p:cNvPicPr>
            <a:picLocks noChangeAspect="1"/>
          </p:cNvPicPr>
          <p:nvPr/>
        </p:nvPicPr>
        <p:blipFill>
          <a:blip r:embed="rId3"/>
          <a:stretch>
            <a:fillRect/>
          </a:stretch>
        </p:blipFill>
        <p:spPr>
          <a:xfrm>
            <a:off x="5473728" y="1189905"/>
            <a:ext cx="3405679" cy="4858851"/>
          </a:xfrm>
          <a:prstGeom prst="rect">
            <a:avLst/>
          </a:prstGeom>
          <a:ln w="12700">
            <a:miter lim="400000"/>
          </a:ln>
        </p:spPr>
      </p:pic>
    </p:spTree>
    <p:extLst>
      <p:ext uri="{BB962C8B-B14F-4D97-AF65-F5344CB8AC3E}">
        <p14:creationId xmlns:p14="http://schemas.microsoft.com/office/powerpoint/2010/main" val="254128705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7" name="Title 1"/>
          <p:cNvSpPr txBox="1">
            <a:spLocks noGrp="1"/>
          </p:cNvSpPr>
          <p:nvPr>
            <p:ph type="title"/>
          </p:nvPr>
        </p:nvSpPr>
        <p:spPr>
          <a:xfrm>
            <a:off x="4983693" y="473555"/>
            <a:ext cx="2629951" cy="500411"/>
          </a:xfrm>
          <a:prstGeom prst="rect">
            <a:avLst/>
          </a:prstGeom>
        </p:spPr>
        <p:txBody>
          <a:bodyPr>
            <a:normAutofit fontScale="90000"/>
          </a:bodyPr>
          <a:lstStyle>
            <a:lvl1pPr defTabSz="397763">
              <a:defRPr sz="2700" b="1">
                <a:solidFill>
                  <a:srgbClr val="FFFFFF"/>
                </a:solidFill>
                <a:latin typeface="+mn-lt"/>
                <a:ea typeface="+mn-ea"/>
                <a:cs typeface="+mn-cs"/>
                <a:sym typeface="Helvetica"/>
              </a:defRPr>
            </a:lvl1pPr>
          </a:lstStyle>
          <a:p>
            <a:r>
              <a:t>AGENDA</a:t>
            </a:r>
          </a:p>
        </p:txBody>
      </p:sp>
      <p:sp>
        <p:nvSpPr>
          <p:cNvPr id="498" name="Content Placeholder 2"/>
          <p:cNvSpPr txBox="1"/>
          <p:nvPr/>
        </p:nvSpPr>
        <p:spPr>
          <a:xfrm>
            <a:off x="479821" y="1420534"/>
            <a:ext cx="8388637" cy="4351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22494" indent="-322494" defTabSz="429995">
              <a:lnSpc>
                <a:spcPct val="80000"/>
              </a:lnSpc>
              <a:spcBef>
                <a:spcPts val="400"/>
              </a:spcBef>
              <a:buSzPct val="100000"/>
              <a:buFont typeface="Arial"/>
              <a:buChar char="•"/>
              <a:defRPr sz="1900"/>
            </a:pPr>
            <a:r>
              <a:rPr dirty="0"/>
              <a:t>Recitation of the Holy Quran (29:46)		</a:t>
            </a:r>
          </a:p>
          <a:p>
            <a:pPr marL="322494" indent="-322494" defTabSz="429995">
              <a:lnSpc>
                <a:spcPct val="80000"/>
              </a:lnSpc>
              <a:spcBef>
                <a:spcPts val="400"/>
              </a:spcBef>
              <a:buSzPct val="100000"/>
              <a:buFont typeface="Arial"/>
              <a:buChar char="•"/>
              <a:defRPr sz="1900"/>
            </a:pPr>
            <a:r>
              <a:rPr dirty="0"/>
              <a:t>Pledge</a:t>
            </a:r>
          </a:p>
          <a:p>
            <a:pPr marL="322494" indent="-322494" defTabSz="429995">
              <a:lnSpc>
                <a:spcPct val="80000"/>
              </a:lnSpc>
              <a:spcBef>
                <a:spcPts val="400"/>
              </a:spcBef>
              <a:buSzPct val="100000"/>
              <a:buFont typeface="Arial"/>
              <a:buChar char="•"/>
              <a:defRPr sz="1900"/>
            </a:pPr>
            <a:r>
              <a:rPr dirty="0"/>
              <a:t>Sermon of the month: Salat is the key to Personal assessment and improvement </a:t>
            </a:r>
            <a:r>
              <a:rPr lang="en-US" dirty="0"/>
              <a:t>(</a:t>
            </a:r>
            <a:r>
              <a:rPr dirty="0"/>
              <a:t>3/30/</a:t>
            </a:r>
            <a:r>
              <a:rPr lang="en-US" dirty="0"/>
              <a:t>20</a:t>
            </a:r>
            <a:r>
              <a:rPr dirty="0"/>
              <a:t>12</a:t>
            </a:r>
            <a:r>
              <a:rPr lang="en-US" dirty="0"/>
              <a:t>)</a:t>
            </a:r>
            <a:endParaRPr dirty="0"/>
          </a:p>
          <a:p>
            <a:pPr marL="752490" lvl="1" indent="-322493" defTabSz="429995">
              <a:lnSpc>
                <a:spcPct val="80000"/>
              </a:lnSpc>
              <a:spcBef>
                <a:spcPts val="400"/>
              </a:spcBef>
              <a:buSzPct val="100000"/>
              <a:buFont typeface="Arial"/>
              <a:buChar char="-"/>
              <a:defRPr sz="1900"/>
            </a:pPr>
            <a:r>
              <a:rPr dirty="0"/>
              <a:t>Verse from the Holy Quran</a:t>
            </a:r>
            <a:endParaRPr sz="1700" dirty="0"/>
          </a:p>
          <a:p>
            <a:pPr marL="752490" lvl="1" indent="-322493" defTabSz="429995">
              <a:lnSpc>
                <a:spcPct val="80000"/>
              </a:lnSpc>
              <a:spcBef>
                <a:spcPts val="400"/>
              </a:spcBef>
              <a:buSzPct val="100000"/>
              <a:buFont typeface="Arial"/>
              <a:buChar char="-"/>
              <a:defRPr sz="1900"/>
            </a:pPr>
            <a:r>
              <a:rPr dirty="0"/>
              <a:t>Advice from the sermon</a:t>
            </a:r>
            <a:endParaRPr sz="1700" dirty="0"/>
          </a:p>
          <a:p>
            <a:pPr marL="322494" indent="-322494" defTabSz="429995">
              <a:lnSpc>
                <a:spcPct val="80000"/>
              </a:lnSpc>
              <a:spcBef>
                <a:spcPts val="400"/>
              </a:spcBef>
              <a:buSzPct val="100000"/>
              <a:buFont typeface="Arial"/>
              <a:buChar char="•"/>
              <a:defRPr sz="1900"/>
            </a:pPr>
            <a:r>
              <a:rPr dirty="0"/>
              <a:t>Discussion scenario</a:t>
            </a:r>
          </a:p>
          <a:p>
            <a:pPr marL="322494" indent="-322494" defTabSz="429995">
              <a:lnSpc>
                <a:spcPct val="80000"/>
              </a:lnSpc>
              <a:spcBef>
                <a:spcPts val="400"/>
              </a:spcBef>
              <a:buSzPct val="100000"/>
              <a:buFont typeface="Arial"/>
              <a:buChar char="•"/>
              <a:defRPr sz="1900"/>
            </a:pPr>
            <a:r>
              <a:rPr dirty="0"/>
              <a:t>Did you know?</a:t>
            </a:r>
          </a:p>
          <a:p>
            <a:pPr marL="322494" indent="-322494" defTabSz="429995">
              <a:lnSpc>
                <a:spcPct val="80000"/>
              </a:lnSpc>
              <a:spcBef>
                <a:spcPts val="400"/>
              </a:spcBef>
              <a:buSzPct val="100000"/>
              <a:buFont typeface="Arial"/>
              <a:buChar char="•"/>
              <a:defRPr sz="1900"/>
            </a:pPr>
            <a:r>
              <a:rPr dirty="0"/>
              <a:t>Salat page</a:t>
            </a:r>
          </a:p>
          <a:p>
            <a:pPr marL="322494" indent="-322494" defTabSz="429995">
              <a:lnSpc>
                <a:spcPct val="80000"/>
              </a:lnSpc>
              <a:spcBef>
                <a:spcPts val="400"/>
              </a:spcBef>
              <a:buSzPct val="100000"/>
              <a:buFont typeface="Arial"/>
              <a:buChar char="•"/>
              <a:defRPr sz="1900"/>
            </a:pPr>
            <a:r>
              <a:rPr dirty="0"/>
              <a:t>Health Tip</a:t>
            </a:r>
          </a:p>
          <a:p>
            <a:pPr marL="322494" indent="-322494" defTabSz="429995">
              <a:lnSpc>
                <a:spcPct val="80000"/>
              </a:lnSpc>
              <a:spcBef>
                <a:spcPts val="400"/>
              </a:spcBef>
              <a:buSzPct val="100000"/>
              <a:buFont typeface="Arial"/>
              <a:buChar char="•"/>
              <a:defRPr sz="1900"/>
            </a:pPr>
            <a:r>
              <a:rPr dirty="0"/>
              <a:t>Free time slot for local topics</a:t>
            </a:r>
          </a:p>
          <a:p>
            <a:pPr marL="322494" indent="-322494" defTabSz="429995">
              <a:lnSpc>
                <a:spcPct val="80000"/>
              </a:lnSpc>
              <a:spcBef>
                <a:spcPts val="400"/>
              </a:spcBef>
              <a:buSzPct val="100000"/>
              <a:buFont typeface="Arial"/>
              <a:buChar char="•"/>
              <a:defRPr sz="1900"/>
            </a:pPr>
            <a:r>
              <a:rPr dirty="0"/>
              <a:t>Reminders/announcements			</a:t>
            </a:r>
          </a:p>
          <a:p>
            <a:pPr marL="322494" indent="-322494" defTabSz="429995">
              <a:lnSpc>
                <a:spcPct val="80000"/>
              </a:lnSpc>
              <a:spcBef>
                <a:spcPts val="400"/>
              </a:spcBef>
              <a:buSzPct val="100000"/>
              <a:buFont typeface="Arial"/>
              <a:buChar char="•"/>
              <a:defRPr sz="1900"/>
            </a:pPr>
            <a:r>
              <a:rPr dirty="0" err="1"/>
              <a:t>Dua</a:t>
            </a:r>
            <a:endParaRPr dirty="0"/>
          </a:p>
          <a:p>
            <a:pPr defTabSz="429995">
              <a:lnSpc>
                <a:spcPct val="80000"/>
              </a:lnSpc>
              <a:spcBef>
                <a:spcPts val="400"/>
              </a:spcBef>
              <a:defRPr sz="1900"/>
            </a:pPr>
            <a:r>
              <a:rPr dirty="0"/>
              <a:t>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0" name="TextBox 6"/>
          <p:cNvSpPr txBox="1"/>
          <p:nvPr/>
        </p:nvSpPr>
        <p:spPr>
          <a:xfrm>
            <a:off x="5216618" y="420720"/>
            <a:ext cx="3154496"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3200">
                <a:solidFill>
                  <a:srgbClr val="FFFFFF"/>
                </a:solidFill>
              </a:defRPr>
            </a:lvl1pPr>
          </a:lstStyle>
          <a:p>
            <a:r>
              <a:rPr lang="en-US" dirty="0"/>
              <a:t>Nordic Walking</a:t>
            </a:r>
            <a:endParaRPr dirty="0"/>
          </a:p>
        </p:txBody>
      </p:sp>
      <p:sp>
        <p:nvSpPr>
          <p:cNvPr id="551" name="Title 3"/>
          <p:cNvSpPr txBox="1"/>
          <p:nvPr/>
        </p:nvSpPr>
        <p:spPr>
          <a:xfrm>
            <a:off x="489858" y="1454985"/>
            <a:ext cx="4726760" cy="4593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70000" lnSpcReduction="20000"/>
          </a:bodyPr>
          <a:lstStyle/>
          <a:p>
            <a:pPr algn="just" defTabSz="438911">
              <a:defRPr sz="2500"/>
            </a:pPr>
            <a:r>
              <a:rPr lang="en-US" dirty="0"/>
              <a:t>Dress comfortably - Wear clothing that allows lots of arm swinging</a:t>
            </a:r>
          </a:p>
          <a:p>
            <a:pPr algn="just" defTabSz="438911">
              <a:defRPr sz="2500"/>
            </a:pPr>
            <a:endParaRPr lang="en-US" dirty="0"/>
          </a:p>
          <a:p>
            <a:pPr algn="just" defTabSz="438911">
              <a:defRPr sz="2500"/>
            </a:pPr>
            <a:r>
              <a:rPr lang="en-US" dirty="0"/>
              <a:t>Stay hydrated - Drink water in advance or along your route</a:t>
            </a:r>
          </a:p>
          <a:p>
            <a:pPr algn="just" defTabSz="438911">
              <a:defRPr sz="2500"/>
            </a:pPr>
            <a:endParaRPr lang="en-US" dirty="0"/>
          </a:p>
          <a:p>
            <a:pPr algn="just" defTabSz="438911">
              <a:defRPr sz="2500"/>
            </a:pPr>
            <a:r>
              <a:rPr lang="en-US" dirty="0"/>
              <a:t>Do a 10-minute warm-up and cool-down</a:t>
            </a:r>
          </a:p>
          <a:p>
            <a:pPr algn="just" defTabSz="438911">
              <a:defRPr sz="2500"/>
            </a:pPr>
            <a:endParaRPr lang="en-US" dirty="0"/>
          </a:p>
          <a:p>
            <a:pPr algn="just" defTabSz="438911">
              <a:defRPr sz="2500"/>
            </a:pPr>
            <a:r>
              <a:rPr lang="en-US" dirty="0"/>
              <a:t>It increases endurance, muscle strength and flexibility, walking distance, cardiovascular fitness, and quality of life</a:t>
            </a:r>
          </a:p>
          <a:p>
            <a:pPr algn="just" defTabSz="438911">
              <a:defRPr sz="2500"/>
            </a:pPr>
            <a:endParaRPr lang="en-US" dirty="0"/>
          </a:p>
          <a:p>
            <a:pPr algn="just" defTabSz="438911">
              <a:defRPr sz="2500"/>
            </a:pPr>
            <a:r>
              <a:rPr lang="en-US" dirty="0"/>
              <a:t>Nordic walking reduces fat mass, "bad" (LD) cholesterol and triglycerides. It decreases waist circumference, and increases "good" HDL cholesterols</a:t>
            </a:r>
          </a:p>
          <a:p>
            <a:pPr algn="just" defTabSz="438911">
              <a:defRPr sz="2500"/>
            </a:pPr>
            <a:endParaRPr lang="en-US" dirty="0"/>
          </a:p>
          <a:p>
            <a:pPr algn="just" defTabSz="438911">
              <a:defRPr sz="2500"/>
            </a:pPr>
            <a:r>
              <a:rPr lang="en-US" dirty="0"/>
              <a:t>Helps fight Depression, anxiety, chronic pain</a:t>
            </a:r>
          </a:p>
          <a:p>
            <a:pPr algn="just" defTabSz="438911">
              <a:defRPr sz="2500"/>
            </a:pPr>
            <a:endParaRPr lang="en-US" dirty="0"/>
          </a:p>
          <a:p>
            <a:pPr algn="just" defTabSz="438911">
              <a:defRPr sz="2500"/>
            </a:pPr>
            <a:r>
              <a:rPr lang="en-US" dirty="0"/>
              <a:t>It is great social outdoor club activity</a:t>
            </a:r>
          </a:p>
          <a:p>
            <a:pPr algn="just" defTabSz="438911">
              <a:defRPr sz="2500"/>
            </a:pPr>
            <a:endParaRPr lang="en-US" dirty="0"/>
          </a:p>
        </p:txBody>
      </p:sp>
      <p:pic>
        <p:nvPicPr>
          <p:cNvPr id="4" name="Image" descr="Image">
            <a:extLst>
              <a:ext uri="{FF2B5EF4-FFF2-40B4-BE49-F238E27FC236}">
                <a16:creationId xmlns:a16="http://schemas.microsoft.com/office/drawing/2014/main" id="{A9A4995E-1854-4C45-93E8-4B22257599D4}"/>
              </a:ext>
            </a:extLst>
          </p:cNvPr>
          <p:cNvPicPr>
            <a:picLocks noChangeAspect="1"/>
          </p:cNvPicPr>
          <p:nvPr/>
        </p:nvPicPr>
        <p:blipFill>
          <a:blip r:embed="rId3"/>
          <a:stretch>
            <a:fillRect/>
          </a:stretch>
        </p:blipFill>
        <p:spPr>
          <a:xfrm>
            <a:off x="5473728" y="1189905"/>
            <a:ext cx="3405679" cy="4858851"/>
          </a:xfrm>
          <a:prstGeom prst="rect">
            <a:avLst/>
          </a:prstGeom>
          <a:ln w="12700">
            <a:miter lim="400000"/>
          </a:ln>
        </p:spPr>
      </p:pic>
    </p:spTree>
    <p:extLst>
      <p:ext uri="{BB962C8B-B14F-4D97-AF65-F5344CB8AC3E}">
        <p14:creationId xmlns:p14="http://schemas.microsoft.com/office/powerpoint/2010/main" val="182833142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3" name="TextBox 6"/>
          <p:cNvSpPr txBox="1"/>
          <p:nvPr/>
        </p:nvSpPr>
        <p:spPr>
          <a:xfrm>
            <a:off x="3463833" y="370055"/>
            <a:ext cx="5475124" cy="637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600" b="1">
                <a:solidFill>
                  <a:srgbClr val="FFFFFF"/>
                </a:solidFill>
                <a:latin typeface="+mn-lt"/>
                <a:ea typeface="+mn-ea"/>
                <a:cs typeface="+mn-cs"/>
                <a:sym typeface="Helvetica"/>
              </a:defRPr>
            </a:lvl1pPr>
          </a:lstStyle>
          <a:p>
            <a:r>
              <a:t>  </a:t>
            </a:r>
          </a:p>
        </p:txBody>
      </p:sp>
      <p:sp>
        <p:nvSpPr>
          <p:cNvPr id="564" name="Content Placeholder 2"/>
          <p:cNvSpPr txBox="1"/>
          <p:nvPr/>
        </p:nvSpPr>
        <p:spPr>
          <a:xfrm>
            <a:off x="674369" y="1357308"/>
            <a:ext cx="7795260" cy="4351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gn="ctr" defTabSz="434340">
              <a:lnSpc>
                <a:spcPct val="90000"/>
              </a:lnSpc>
              <a:spcBef>
                <a:spcPts val="700"/>
              </a:spcBef>
              <a:defRPr sz="3400" b="1">
                <a:latin typeface="+mn-lt"/>
                <a:ea typeface="+mn-ea"/>
                <a:cs typeface="+mn-cs"/>
                <a:sym typeface="Helvetica"/>
              </a:defRPr>
            </a:pPr>
            <a:r>
              <a:rPr dirty="0"/>
              <a:t>Reminders/Announcements</a:t>
            </a:r>
          </a:p>
          <a:p>
            <a:pPr algn="ctr" defTabSz="434340">
              <a:lnSpc>
                <a:spcPct val="90000"/>
              </a:lnSpc>
              <a:spcBef>
                <a:spcPts val="700"/>
              </a:spcBef>
              <a:defRPr sz="3400" b="1">
                <a:latin typeface="+mn-lt"/>
                <a:ea typeface="+mn-ea"/>
                <a:cs typeface="+mn-cs"/>
                <a:sym typeface="Helvetica"/>
              </a:defRPr>
            </a:pPr>
            <a:r>
              <a:rPr dirty="0" err="1"/>
              <a:t>Dua</a:t>
            </a:r>
            <a:endParaRPr sz="3000"/>
          </a:p>
          <a:p>
            <a:pPr algn="ctr" defTabSz="434340">
              <a:lnSpc>
                <a:spcPct val="90000"/>
              </a:lnSpc>
              <a:spcBef>
                <a:spcPts val="600"/>
              </a:spcBef>
              <a:defRPr sz="3400" b="1">
                <a:latin typeface="+mn-lt"/>
                <a:ea typeface="+mn-ea"/>
                <a:cs typeface="+mn-cs"/>
                <a:sym typeface="Helvetica"/>
              </a:defRPr>
            </a:pPr>
            <a:endParaRPr sz="3000"/>
          </a:p>
          <a:p>
            <a:pPr algn="ctr" defTabSz="434340">
              <a:lnSpc>
                <a:spcPct val="90000"/>
              </a:lnSpc>
              <a:spcBef>
                <a:spcPts val="700"/>
              </a:spcBef>
              <a:defRPr sz="3400" b="1">
                <a:latin typeface="+mn-lt"/>
                <a:ea typeface="+mn-ea"/>
                <a:cs typeface="+mn-cs"/>
                <a:sym typeface="Helvetica"/>
              </a:defRPr>
            </a:pPr>
            <a:r>
              <a:rPr dirty="0" err="1"/>
              <a:t>Jazakumullah</a:t>
            </a:r>
            <a:r>
              <a:rPr dirty="0"/>
              <a:t> for Participating!</a:t>
            </a:r>
            <a:endParaRPr sz="3000" dirty="0"/>
          </a:p>
          <a:p>
            <a:pPr algn="ctr" defTabSz="434340">
              <a:lnSpc>
                <a:spcPct val="90000"/>
              </a:lnSpc>
              <a:spcBef>
                <a:spcPts val="600"/>
              </a:spcBef>
              <a:defRPr sz="3400" b="1">
                <a:latin typeface="+mn-lt"/>
                <a:ea typeface="+mn-ea"/>
                <a:cs typeface="+mn-cs"/>
                <a:sym typeface="Helvetica"/>
              </a:defRPr>
            </a:pPr>
            <a:endParaRPr sz="3000" dirty="0"/>
          </a:p>
          <a:p>
            <a:pPr algn="ctr" defTabSz="434340">
              <a:lnSpc>
                <a:spcPct val="90000"/>
              </a:lnSpc>
              <a:spcBef>
                <a:spcPts val="700"/>
              </a:spcBef>
              <a:defRPr sz="3400" b="1">
                <a:solidFill>
                  <a:srgbClr val="FF0000"/>
                </a:solidFill>
                <a:latin typeface="+mn-lt"/>
                <a:ea typeface="+mn-ea"/>
                <a:cs typeface="+mn-cs"/>
                <a:sym typeface="Helvetica"/>
              </a:defRPr>
            </a:pPr>
            <a:r>
              <a:rPr dirty="0"/>
              <a:t>If you enjoyed it, please convey to those brothers who are not here today!</a:t>
            </a:r>
          </a:p>
        </p:txBody>
      </p:sp>
      <p:sp>
        <p:nvSpPr>
          <p:cNvPr id="565" name="TextBox 2"/>
          <p:cNvSpPr txBox="1"/>
          <p:nvPr/>
        </p:nvSpPr>
        <p:spPr>
          <a:xfrm>
            <a:off x="4958582" y="432228"/>
            <a:ext cx="2420299"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solidFill>
                  <a:srgbClr val="FFFFFF"/>
                </a:solidFill>
              </a:defRPr>
            </a:lvl1pPr>
          </a:lstStyle>
          <a:p>
            <a:r>
              <a:rPr dirty="0"/>
              <a:t>That’s all folks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0" name="TextBox 6"/>
          <p:cNvSpPr txBox="1"/>
          <p:nvPr/>
        </p:nvSpPr>
        <p:spPr>
          <a:xfrm>
            <a:off x="4016587" y="494047"/>
            <a:ext cx="4208816" cy="444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2800">
                <a:solidFill>
                  <a:srgbClr val="FFFFFF"/>
                </a:solidFill>
              </a:defRPr>
            </a:lvl1pPr>
          </a:lstStyle>
          <a:p>
            <a:r>
              <a:t>Recitation of the Holy Quran</a:t>
            </a:r>
          </a:p>
        </p:txBody>
      </p:sp>
      <p:sp>
        <p:nvSpPr>
          <p:cNvPr id="502" name="Recite that which has been revealed to thee of the Book, and observe Prayer. Surely, Prayer restrains one from indecency and manifest evil, and remembrance of Allah indeed is the greatest virtue. And Allah knows what you do. (29:46)"/>
          <p:cNvSpPr txBox="1"/>
          <p:nvPr/>
        </p:nvSpPr>
        <p:spPr>
          <a:xfrm>
            <a:off x="500742" y="3946616"/>
            <a:ext cx="8284029" cy="13234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200">
                <a:solidFill>
                  <a:srgbClr val="010101"/>
                </a:solidFill>
                <a:latin typeface="Verdana"/>
                <a:ea typeface="Verdana"/>
                <a:cs typeface="Verdana"/>
                <a:sym typeface="Verdana"/>
              </a:defRPr>
            </a:pPr>
            <a:r>
              <a:rPr sz="2000" dirty="0"/>
              <a:t>Recite that which has been revealed to thee of the Book, and observe Prayer. Surely, Prayer restrains </a:t>
            </a:r>
            <a:r>
              <a:rPr sz="2000" i="1" dirty="0"/>
              <a:t>one </a:t>
            </a:r>
            <a:r>
              <a:rPr sz="2000" dirty="0"/>
              <a:t>from indecency and manifest evil, and remembrance of Allah indeed is the greatest </a:t>
            </a:r>
            <a:r>
              <a:rPr sz="2000" i="1" dirty="0"/>
              <a:t>virtue</a:t>
            </a:r>
            <a:r>
              <a:rPr sz="2000" dirty="0"/>
              <a:t>. And Allah knows what you do. (29:46)</a:t>
            </a:r>
          </a:p>
        </p:txBody>
      </p:sp>
      <p:pic>
        <p:nvPicPr>
          <p:cNvPr id="3" name="Picture 2" descr="A close up of a logo&#10;&#10;Description automatically generated">
            <a:extLst>
              <a:ext uri="{FF2B5EF4-FFF2-40B4-BE49-F238E27FC236}">
                <a16:creationId xmlns:a16="http://schemas.microsoft.com/office/drawing/2014/main" id="{651DFB3B-E8AB-0F4E-8E27-43186E3F0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14" y="1768197"/>
            <a:ext cx="8567057" cy="1558119"/>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4" name="Title 2"/>
          <p:cNvSpPr txBox="1">
            <a:spLocks noGrp="1"/>
          </p:cNvSpPr>
          <p:nvPr>
            <p:ph type="title"/>
          </p:nvPr>
        </p:nvSpPr>
        <p:spPr>
          <a:xfrm>
            <a:off x="3483427" y="446316"/>
            <a:ext cx="5562606" cy="511628"/>
          </a:xfrm>
          <a:prstGeom prst="rect">
            <a:avLst/>
          </a:prstGeom>
        </p:spPr>
        <p:txBody>
          <a:bodyPr/>
          <a:lstStyle/>
          <a:p>
            <a:pPr defTabSz="54863">
              <a:defRPr sz="400" b="1">
                <a:solidFill>
                  <a:srgbClr val="FFFFFF"/>
                </a:solidFill>
                <a:latin typeface="+mn-lt"/>
                <a:ea typeface="+mn-ea"/>
                <a:cs typeface="+mn-cs"/>
                <a:sym typeface="Helvetica"/>
              </a:defRPr>
            </a:pPr>
            <a:br/>
            <a:br/>
            <a:br/>
            <a:br/>
            <a:br/>
            <a:endParaRPr/>
          </a:p>
        </p:txBody>
      </p:sp>
      <p:sp>
        <p:nvSpPr>
          <p:cNvPr id="505" name="TextBox 3"/>
          <p:cNvSpPr txBox="1"/>
          <p:nvPr/>
        </p:nvSpPr>
        <p:spPr>
          <a:xfrm>
            <a:off x="5140202" y="453608"/>
            <a:ext cx="2249048"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solidFill>
                  <a:srgbClr val="FFFFFF"/>
                </a:solidFill>
              </a:defRPr>
            </a:lvl1pPr>
          </a:lstStyle>
          <a:p>
            <a:r>
              <a:t>Ansar Pledge</a:t>
            </a:r>
          </a:p>
        </p:txBody>
      </p:sp>
      <p:sp>
        <p:nvSpPr>
          <p:cNvPr id="506" name="Rectangle 6"/>
          <p:cNvSpPr txBox="1"/>
          <p:nvPr/>
        </p:nvSpPr>
        <p:spPr>
          <a:xfrm>
            <a:off x="363207" y="1262445"/>
            <a:ext cx="4859055" cy="1437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i="1">
                <a:solidFill>
                  <a:srgbClr val="FF0000"/>
                </a:solidFill>
                <a:latin typeface="+mn-lt"/>
                <a:ea typeface="+mn-ea"/>
                <a:cs typeface="+mn-cs"/>
                <a:sym typeface="Helvetica"/>
              </a:defRPr>
            </a:pPr>
            <a:r>
              <a:t>Say this part three times:</a:t>
            </a:r>
          </a:p>
          <a:p>
            <a:pPr>
              <a:defRPr sz="800" i="1">
                <a:latin typeface="+mn-lt"/>
                <a:ea typeface="+mn-ea"/>
                <a:cs typeface="+mn-cs"/>
                <a:sym typeface="Helvetica"/>
              </a:defRPr>
            </a:pPr>
            <a:endParaRPr/>
          </a:p>
          <a:p>
            <a:pPr>
              <a:defRPr sz="2000" i="1">
                <a:latin typeface="+mn-lt"/>
                <a:ea typeface="+mn-ea"/>
                <a:cs typeface="+mn-cs"/>
                <a:sym typeface="Helvetica"/>
              </a:defRPr>
            </a:pPr>
            <a:r>
              <a:t>Ash-hadu • alla ilaha • illallahu • wahdahu • la sharika lahu • wa ash-hadu • anna Muhammadan • ‘abduhu • wa rasuluh</a:t>
            </a:r>
          </a:p>
        </p:txBody>
      </p:sp>
      <p:pic>
        <p:nvPicPr>
          <p:cNvPr id="507" name="Picture 7" descr="Picture 7"/>
          <p:cNvPicPr>
            <a:picLocks noChangeAspect="1"/>
          </p:cNvPicPr>
          <p:nvPr/>
        </p:nvPicPr>
        <p:blipFill>
          <a:blip r:embed="rId3"/>
          <a:stretch>
            <a:fillRect/>
          </a:stretch>
        </p:blipFill>
        <p:spPr>
          <a:xfrm>
            <a:off x="5491398" y="1152309"/>
            <a:ext cx="3127870" cy="1657914"/>
          </a:xfrm>
          <a:prstGeom prst="rect">
            <a:avLst/>
          </a:prstGeom>
          <a:ln w="12700">
            <a:miter lim="400000"/>
          </a:ln>
        </p:spPr>
      </p:pic>
      <p:sp>
        <p:nvSpPr>
          <p:cNvPr id="508" name="Rectangle 8"/>
          <p:cNvSpPr txBox="1"/>
          <p:nvPr/>
        </p:nvSpPr>
        <p:spPr>
          <a:xfrm>
            <a:off x="202257" y="2697594"/>
            <a:ext cx="8739486" cy="3516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i="1">
                <a:solidFill>
                  <a:srgbClr val="FF0000"/>
                </a:solidFill>
                <a:latin typeface="+mn-lt"/>
                <a:ea typeface="+mn-ea"/>
                <a:cs typeface="+mn-cs"/>
                <a:sym typeface="Helvetica"/>
              </a:defRPr>
            </a:pPr>
            <a:r>
              <a:t>Say this part once:</a:t>
            </a:r>
          </a:p>
          <a:p>
            <a:pPr>
              <a:defRPr sz="2000"/>
            </a:pPr>
            <a:r>
              <a:t>I bear witness • that there is none worthy of worship • except Allah. • He is One • (and) has no partner, • and I bear witness • that Muhammad (peace be upon him) • is His servant • and messenger.</a:t>
            </a:r>
          </a:p>
          <a:p>
            <a:pPr>
              <a:defRPr sz="800" i="1">
                <a:latin typeface="+mn-lt"/>
                <a:ea typeface="+mn-ea"/>
                <a:cs typeface="+mn-cs"/>
                <a:sym typeface="Helvetica"/>
              </a:defRPr>
            </a:pPr>
            <a:endParaRPr/>
          </a:p>
          <a:p>
            <a:pPr>
              <a:defRPr sz="2000" i="1">
                <a:solidFill>
                  <a:srgbClr val="FF0000"/>
                </a:solidFill>
                <a:latin typeface="+mn-lt"/>
                <a:ea typeface="+mn-ea"/>
                <a:cs typeface="+mn-cs"/>
                <a:sym typeface="Helvetica"/>
              </a:defRPr>
            </a:pPr>
            <a:r>
              <a:t>Say this part once:</a:t>
            </a:r>
          </a:p>
          <a:p>
            <a:pPr>
              <a:defRPr sz="2000"/>
            </a:pPr>
            <a:r>
              <a:t>I solemnly pledge • that I shall endeavor • throughout my life </a:t>
            </a:r>
            <a:r>
              <a:rPr i="1">
                <a:latin typeface="+mn-lt"/>
                <a:ea typeface="+mn-ea"/>
                <a:cs typeface="+mn-cs"/>
                <a:sym typeface="Helvetica"/>
              </a:rPr>
              <a:t>•</a:t>
            </a:r>
            <a:r>
              <a:t> for the propagation </a:t>
            </a:r>
            <a:r>
              <a:rPr i="1">
                <a:latin typeface="+mn-lt"/>
                <a:ea typeface="+mn-ea"/>
                <a:cs typeface="+mn-cs"/>
                <a:sym typeface="Helvetica"/>
              </a:rPr>
              <a:t>•</a:t>
            </a:r>
            <a:r>
              <a:t> and consolidation </a:t>
            </a:r>
            <a:r>
              <a:rPr i="1">
                <a:latin typeface="+mn-lt"/>
                <a:ea typeface="+mn-ea"/>
                <a:cs typeface="+mn-cs"/>
                <a:sym typeface="Helvetica"/>
              </a:rPr>
              <a:t>•</a:t>
            </a:r>
            <a:r>
              <a:t> of Ahmadiyyat in Islam,</a:t>
            </a:r>
            <a:r>
              <a:rPr i="1">
                <a:latin typeface="+mn-lt"/>
                <a:ea typeface="+mn-ea"/>
                <a:cs typeface="+mn-cs"/>
                <a:sym typeface="Helvetica"/>
              </a:rPr>
              <a:t> • </a:t>
            </a:r>
            <a:r>
              <a:t>and shall stand guard </a:t>
            </a:r>
            <a:r>
              <a:rPr i="1">
                <a:latin typeface="+mn-lt"/>
                <a:ea typeface="+mn-ea"/>
                <a:cs typeface="+mn-cs"/>
                <a:sym typeface="Helvetica"/>
              </a:rPr>
              <a:t>•</a:t>
            </a:r>
            <a:r>
              <a:t> in defense of </a:t>
            </a:r>
            <a:r>
              <a:rPr i="1">
                <a:latin typeface="+mn-lt"/>
                <a:ea typeface="+mn-ea"/>
                <a:cs typeface="+mn-cs"/>
                <a:sym typeface="Helvetica"/>
              </a:rPr>
              <a:t>•</a:t>
            </a:r>
            <a:r>
              <a:t> the institution of Khilafat. </a:t>
            </a:r>
            <a:r>
              <a:rPr i="1">
                <a:latin typeface="+mn-lt"/>
                <a:ea typeface="+mn-ea"/>
                <a:cs typeface="+mn-cs"/>
                <a:sym typeface="Helvetica"/>
              </a:rPr>
              <a:t>•</a:t>
            </a:r>
            <a:r>
              <a:t> I shall not hesitate </a:t>
            </a:r>
            <a:r>
              <a:rPr i="1">
                <a:latin typeface="+mn-lt"/>
                <a:ea typeface="+mn-ea"/>
                <a:cs typeface="+mn-cs"/>
                <a:sym typeface="Helvetica"/>
              </a:rPr>
              <a:t>•</a:t>
            </a:r>
            <a:r>
              <a:t> to offer any sacrifice </a:t>
            </a:r>
            <a:r>
              <a:rPr i="1">
                <a:latin typeface="+mn-lt"/>
                <a:ea typeface="+mn-ea"/>
                <a:cs typeface="+mn-cs"/>
                <a:sym typeface="Helvetica"/>
              </a:rPr>
              <a:t>•</a:t>
            </a:r>
            <a:r>
              <a:t> in this regard.</a:t>
            </a:r>
            <a:r>
              <a:rPr i="1">
                <a:latin typeface="+mn-lt"/>
                <a:ea typeface="+mn-ea"/>
                <a:cs typeface="+mn-cs"/>
                <a:sym typeface="Helvetica"/>
              </a:rPr>
              <a:t> </a:t>
            </a:r>
            <a:r>
              <a:t>•</a:t>
            </a:r>
            <a:r>
              <a:rPr i="1">
                <a:latin typeface="+mn-lt"/>
                <a:ea typeface="+mn-ea"/>
                <a:cs typeface="+mn-cs"/>
                <a:sym typeface="Helvetica"/>
              </a:rPr>
              <a:t> </a:t>
            </a:r>
            <a:r>
              <a:t>Moreover, </a:t>
            </a:r>
            <a:r>
              <a:rPr i="1">
                <a:latin typeface="+mn-lt"/>
                <a:ea typeface="+mn-ea"/>
                <a:cs typeface="+mn-cs"/>
                <a:sym typeface="Helvetica"/>
              </a:rPr>
              <a:t>•</a:t>
            </a:r>
            <a:r>
              <a:t> I shall exhort my children </a:t>
            </a:r>
            <a:r>
              <a:rPr i="1">
                <a:latin typeface="+mn-lt"/>
                <a:ea typeface="+mn-ea"/>
                <a:cs typeface="+mn-cs"/>
                <a:sym typeface="Helvetica"/>
              </a:rPr>
              <a:t>•</a:t>
            </a:r>
            <a:r>
              <a:t> to always remain dedicated </a:t>
            </a:r>
            <a:r>
              <a:rPr i="1">
                <a:latin typeface="+mn-lt"/>
                <a:ea typeface="+mn-ea"/>
                <a:cs typeface="+mn-cs"/>
                <a:sym typeface="Helvetica"/>
              </a:rPr>
              <a:t>•</a:t>
            </a:r>
            <a:r>
              <a:t> and devoted </a:t>
            </a:r>
            <a:r>
              <a:rPr i="1">
                <a:latin typeface="+mn-lt"/>
                <a:ea typeface="+mn-ea"/>
                <a:cs typeface="+mn-cs"/>
                <a:sym typeface="Helvetica"/>
              </a:rPr>
              <a:t>•</a:t>
            </a:r>
            <a:r>
              <a:t> to Khilafat. </a:t>
            </a:r>
            <a:r>
              <a:rPr i="1">
                <a:latin typeface="+mn-lt"/>
                <a:ea typeface="+mn-ea"/>
                <a:cs typeface="+mn-cs"/>
                <a:sym typeface="Helvetica"/>
              </a:rPr>
              <a:t>• Insha’allah</a:t>
            </a:r>
            <a:r>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0" name="TextBox 2"/>
          <p:cNvSpPr txBox="1"/>
          <p:nvPr/>
        </p:nvSpPr>
        <p:spPr>
          <a:xfrm>
            <a:off x="4998773" y="467977"/>
            <a:ext cx="2485387"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ln w="18415" cap="flat">
                  <a:solidFill>
                    <a:srgbClr val="FFFFFF"/>
                  </a:solidFill>
                  <a:prstDash val="solid"/>
                  <a:round/>
                </a:ln>
                <a:solidFill>
                  <a:srgbClr val="FFFFFF"/>
                </a:solidFill>
                <a:effectLst>
                  <a:outerShdw blurRad="63500" dir="3600000" rotWithShape="0">
                    <a:srgbClr val="000000">
                      <a:alpha val="70000"/>
                    </a:srgbClr>
                  </a:outerShdw>
                </a:effectLst>
              </a:defRPr>
            </a:lvl1pPr>
          </a:lstStyle>
          <a:p>
            <a:r>
              <a:t>Friday Sermon</a:t>
            </a:r>
          </a:p>
        </p:txBody>
      </p:sp>
      <p:sp>
        <p:nvSpPr>
          <p:cNvPr id="511" name="Title 3"/>
          <p:cNvSpPr txBox="1">
            <a:spLocks noGrp="1"/>
          </p:cNvSpPr>
          <p:nvPr>
            <p:ph type="title"/>
          </p:nvPr>
        </p:nvSpPr>
        <p:spPr>
          <a:xfrm>
            <a:off x="315686" y="1395866"/>
            <a:ext cx="8229601" cy="4384448"/>
          </a:xfrm>
          <a:prstGeom prst="rect">
            <a:avLst/>
          </a:prstGeom>
        </p:spPr>
        <p:txBody>
          <a:bodyPr/>
          <a:lstStyle/>
          <a:p>
            <a:pPr defTabSz="434340">
              <a:lnSpc>
                <a:spcPct val="80000"/>
              </a:lnSpc>
              <a:spcBef>
                <a:spcPts val="500"/>
              </a:spcBef>
              <a:defRPr sz="3400" b="1">
                <a:latin typeface="+mn-lt"/>
                <a:ea typeface="+mn-ea"/>
                <a:cs typeface="+mn-cs"/>
                <a:sym typeface="Helvetica"/>
              </a:defRPr>
            </a:pPr>
            <a:r>
              <a:t>Salat is the key to Personal assessment and improvement</a:t>
            </a:r>
            <a:br/>
            <a:br/>
            <a:r>
              <a:rPr sz="3200"/>
              <a:t>Friday Sermon, March 30, 2012</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3" name="Content Placeholder 8"/>
          <p:cNvSpPr txBox="1"/>
          <p:nvPr/>
        </p:nvSpPr>
        <p:spPr>
          <a:xfrm>
            <a:off x="312412" y="2531297"/>
            <a:ext cx="8687253" cy="1750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245129" indent="-245129" defTabSz="326840">
              <a:spcBef>
                <a:spcPts val="300"/>
              </a:spcBef>
              <a:buSzPct val="100000"/>
              <a:buFont typeface="Arial"/>
              <a:buChar char="•"/>
              <a:defRPr sz="2500"/>
            </a:pPr>
            <a:r>
              <a:t>What three things have been mentioned in this verse which will safeguard one from evil?</a:t>
            </a:r>
          </a:p>
          <a:p>
            <a:pPr marL="245129" indent="-245129" defTabSz="326840">
              <a:spcBef>
                <a:spcPts val="300"/>
              </a:spcBef>
              <a:buSzPct val="100000"/>
              <a:buFont typeface="Arial"/>
              <a:buChar char="•"/>
              <a:defRPr sz="2500"/>
            </a:pPr>
            <a:r>
              <a:t>What are the benefits of Salat mentioned in this verse?</a:t>
            </a:r>
          </a:p>
          <a:p>
            <a:pPr marL="245129" indent="-245129" defTabSz="326840">
              <a:spcBef>
                <a:spcPts val="300"/>
              </a:spcBef>
              <a:buSzPct val="100000"/>
              <a:buFont typeface="Arial"/>
              <a:buChar char="•"/>
              <a:defRPr sz="2500"/>
            </a:pPr>
            <a:r>
              <a:t>How can salat save one from evil?</a:t>
            </a:r>
          </a:p>
        </p:txBody>
      </p:sp>
      <p:sp>
        <p:nvSpPr>
          <p:cNvPr id="514" name="TextBox 6"/>
          <p:cNvSpPr txBox="1"/>
          <p:nvPr/>
        </p:nvSpPr>
        <p:spPr>
          <a:xfrm>
            <a:off x="4187011" y="426683"/>
            <a:ext cx="4056813" cy="574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latin typeface="+mn-lt"/>
                <a:ea typeface="+mn-ea"/>
                <a:cs typeface="+mn-cs"/>
                <a:sym typeface="Helvetica"/>
              </a:defRPr>
            </a:lvl1pPr>
          </a:lstStyle>
          <a:p>
            <a:r>
              <a:t>Discussion on verse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6" name="The main purpose of fasting is achieving righteousness by first, being saved from harm and suffering, and secondly, to be saved from sin and evil.…"/>
          <p:cNvSpPr txBox="1">
            <a:spLocks noGrp="1"/>
          </p:cNvSpPr>
          <p:nvPr>
            <p:ph type="body" idx="1"/>
          </p:nvPr>
        </p:nvSpPr>
        <p:spPr>
          <a:xfrm>
            <a:off x="457198" y="1542286"/>
            <a:ext cx="8229604" cy="4525965"/>
          </a:xfrm>
          <a:prstGeom prst="rect">
            <a:avLst/>
          </a:prstGeom>
        </p:spPr>
        <p:txBody>
          <a:bodyPr/>
          <a:lstStyle/>
          <a:p>
            <a:pPr marL="258271" indent="-258271" defTabSz="370855">
              <a:spcBef>
                <a:spcPts val="400"/>
              </a:spcBef>
              <a:defRPr sz="2500"/>
            </a:pPr>
            <a:r>
              <a:rPr dirty="0"/>
              <a:t>Preaching and reading of the Holy Quran, observance of Salat and the remembrance of Allah help free man from bondage of sin and help him to rise morally and spiritually</a:t>
            </a:r>
          </a:p>
          <a:p>
            <a:pPr marL="258271" indent="-258271" defTabSz="370855">
              <a:spcBef>
                <a:spcPts val="400"/>
              </a:spcBef>
              <a:defRPr sz="2500"/>
            </a:pPr>
            <a:r>
              <a:rPr dirty="0"/>
              <a:t>Salat restrains one from indecency and manifest evil.</a:t>
            </a:r>
          </a:p>
          <a:p>
            <a:pPr marL="278932" indent="-278932" defTabSz="370855">
              <a:spcBef>
                <a:spcPts val="400"/>
              </a:spcBef>
              <a:defRPr sz="2500"/>
            </a:pPr>
            <a:r>
              <a:rPr dirty="0"/>
              <a:t>Religions try to inculcate a living faith in a Supreme Being to Whom man has to render an account of all his actions. This faith can serve as a potent and effective check on man’s evil propensities.</a:t>
            </a:r>
            <a:r>
              <a:rPr sz="1700" dirty="0"/>
              <a:t> </a:t>
            </a:r>
            <a:r>
              <a:rPr sz="2500" dirty="0"/>
              <a:t>(Five volume commentary)</a:t>
            </a:r>
          </a:p>
        </p:txBody>
      </p:sp>
      <p:sp>
        <p:nvSpPr>
          <p:cNvPr id="517" name="TextBox 6"/>
          <p:cNvSpPr txBox="1"/>
          <p:nvPr/>
        </p:nvSpPr>
        <p:spPr>
          <a:xfrm>
            <a:off x="5138020" y="415834"/>
            <a:ext cx="2588376" cy="574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latin typeface="+mn-lt"/>
                <a:ea typeface="+mn-ea"/>
                <a:cs typeface="+mn-cs"/>
                <a:sym typeface="Helvetica"/>
              </a:defRPr>
            </a:lvl1pPr>
          </a:lstStyle>
          <a:p>
            <a:r>
              <a:t>Commentary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9" name="TextBox 6"/>
          <p:cNvSpPr txBox="1"/>
          <p:nvPr/>
        </p:nvSpPr>
        <p:spPr>
          <a:xfrm>
            <a:off x="4153665" y="455191"/>
            <a:ext cx="3969302"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t>Synopsis of the Sermon</a:t>
            </a:r>
          </a:p>
        </p:txBody>
      </p:sp>
      <p:sp>
        <p:nvSpPr>
          <p:cNvPr id="520" name="Title 3"/>
          <p:cNvSpPr txBox="1">
            <a:spLocks noGrp="1"/>
          </p:cNvSpPr>
          <p:nvPr>
            <p:ph type="title"/>
          </p:nvPr>
        </p:nvSpPr>
        <p:spPr>
          <a:xfrm>
            <a:off x="337456" y="1559931"/>
            <a:ext cx="8229601" cy="4274812"/>
          </a:xfrm>
          <a:prstGeom prst="rect">
            <a:avLst/>
          </a:prstGeom>
        </p:spPr>
        <p:txBody>
          <a:bodyPr lIns="45718" tIns="45718" rIns="45718" bIns="45718" anchor="t">
            <a:normAutofit fontScale="90000"/>
          </a:bodyPr>
          <a:lstStyle/>
          <a:p>
            <a:pPr algn="l" defTabSz="416731">
              <a:defRPr sz="2000"/>
            </a:pPr>
            <a:r>
              <a:rPr dirty="0"/>
              <a:t>1.	Promised Messiah </a:t>
            </a:r>
            <a:r>
              <a:rPr sz="2000" dirty="0"/>
              <a:t>(peace be on him) </a:t>
            </a:r>
            <a:r>
              <a:rPr dirty="0"/>
              <a:t>wished us to follow the true teachings of Isl</a:t>
            </a:r>
            <a:r>
              <a:rPr lang="en-US" dirty="0"/>
              <a:t>a</a:t>
            </a:r>
            <a:r>
              <a:rPr dirty="0"/>
              <a:t>m and bring about a spiritual revolution by correcting our errors of creed and conduct. God has desired to give the world a model of a righteous and chaste life, and so He has created this Jama‘at. No honor or perfection can be attained without following in the footsteps of the Holy Prophet </a:t>
            </a:r>
            <a:r>
              <a:rPr sz="2000" dirty="0"/>
              <a:t>(peace and blessings of Allah be on him)</a:t>
            </a:r>
            <a:br>
              <a:rPr sz="2000" dirty="0"/>
            </a:br>
            <a:br>
              <a:rPr sz="1800" dirty="0"/>
            </a:br>
            <a:r>
              <a:rPr dirty="0"/>
              <a:t>2.	We have to be very careful because the evils prevalent in society can seep into our Jama‘at as well. TV channels have turned the whole concept of virtue and morality on its head, and the internet and other media are no different. If we do not come together to wage a Jihad against these evils, we will fall into the clutches of Satan. </a:t>
            </a:r>
            <a:br>
              <a:rPr dirty="0"/>
            </a:br>
            <a:br>
              <a:rPr dirty="0"/>
            </a:br>
            <a:r>
              <a:rPr dirty="0"/>
              <a:t>3.	Our only hope is to supplicate before God and establish a firm relationship with Him, which is best done through the daily prayers which safeguard us from everything vulgar and frivolous.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2" name="TextBox 6"/>
          <p:cNvSpPr txBox="1"/>
          <p:nvPr/>
        </p:nvSpPr>
        <p:spPr>
          <a:xfrm>
            <a:off x="4638831" y="429089"/>
            <a:ext cx="3995440" cy="549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600">
                <a:solidFill>
                  <a:srgbClr val="FFFFFF"/>
                </a:solidFill>
              </a:defRPr>
            </a:lvl1pPr>
          </a:lstStyle>
          <a:p>
            <a:r>
              <a:t>Open Discussion</a:t>
            </a:r>
          </a:p>
        </p:txBody>
      </p:sp>
      <p:sp>
        <p:nvSpPr>
          <p:cNvPr id="523" name="Title 1"/>
          <p:cNvSpPr txBox="1"/>
          <p:nvPr/>
        </p:nvSpPr>
        <p:spPr>
          <a:xfrm>
            <a:off x="779968" y="2137410"/>
            <a:ext cx="7795260" cy="1729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3600" b="1">
                <a:latin typeface="+mn-lt"/>
                <a:ea typeface="+mn-ea"/>
                <a:cs typeface="+mn-cs"/>
                <a:sym typeface="Helvetica"/>
              </a:defRPr>
            </a:lvl1pPr>
          </a:lstStyle>
          <a:p>
            <a:r>
              <a:t>As a Nasir, which aspect of this Friday Sermon, can I benefit the most from?</a:t>
            </a:r>
          </a:p>
        </p:txBody>
      </p:sp>
      <p:sp>
        <p:nvSpPr>
          <p:cNvPr id="524" name="TextBox 6"/>
          <p:cNvSpPr txBox="1"/>
          <p:nvPr/>
        </p:nvSpPr>
        <p:spPr>
          <a:xfrm>
            <a:off x="1954128" y="4170322"/>
            <a:ext cx="4642674" cy="6016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4000">
                <a:solidFill>
                  <a:srgbClr val="FF0000"/>
                </a:solidFill>
              </a:defRPr>
            </a:lvl1pPr>
          </a:lstStyle>
          <a:p>
            <a:r>
              <a:t>Share your thoughts!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1789</Words>
  <Application>Microsoft Macintosh PowerPoint</Application>
  <PresentationFormat>On-screen Show (4:3)</PresentationFormat>
  <Paragraphs>108</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American Typewriter</vt:lpstr>
      <vt:lpstr>Arial</vt:lpstr>
      <vt:lpstr>Calibri</vt:lpstr>
      <vt:lpstr>Helvetica</vt:lpstr>
      <vt:lpstr>Helvetica Light</vt:lpstr>
      <vt:lpstr>Hoefler Text</vt:lpstr>
      <vt:lpstr>Palatino</vt:lpstr>
      <vt:lpstr>Segoe UI</vt:lpstr>
      <vt:lpstr>Times New Roman</vt:lpstr>
      <vt:lpstr>Verdana</vt:lpstr>
      <vt:lpstr>Office Theme</vt:lpstr>
      <vt:lpstr>PowerPoint Presentation</vt:lpstr>
      <vt:lpstr>AGENDA</vt:lpstr>
      <vt:lpstr>PowerPoint Presentation</vt:lpstr>
      <vt:lpstr>     </vt:lpstr>
      <vt:lpstr>Salat is the key to Personal assessment and improvement  Friday Sermon, March 30, 2012</vt:lpstr>
      <vt:lpstr>PowerPoint Presentation</vt:lpstr>
      <vt:lpstr>PowerPoint Presentation</vt:lpstr>
      <vt:lpstr>1. Promised Messiah (peace be on him) wished us to follow the true teachings of Islam and bring about a spiritual revolution by correcting our errors of creed and conduct. God has desired to give the world a model of a righteous and chaste life, and so He has created this Jama‘at. No honor or perfection can be attained without following in the footsteps of the Holy Prophet (peace and blessings of Allah be on him)  2. We have to be very careful because the evils prevalent in society can seep into our Jama‘at as well. TV channels have turned the whole concept of virtue and morality on its head, and the internet and other media are no different. If we do not come together to wage a Jihad against these evils, we will fall into the clutches of Satan.   3. Our only hope is to supplicate before God and establish a firm relationship with Him, which is best done through the daily prayers which safeguard us from everything vulgar and frivolous. </vt:lpstr>
      <vt:lpstr>PowerPoint Presentation</vt:lpstr>
      <vt:lpstr>PowerPoint Presentation</vt:lpstr>
      <vt:lpstr>PowerPoint Presentation</vt:lpstr>
      <vt:lpstr>PowerPoint Presentation</vt:lpstr>
      <vt:lpstr>1. Let us always remain vigilant over ourselves and remember that it is only through our Taqwa and righteousness that we can bring about a revolution in the world.   2. We will only be able to reform ourselves truly if we discard every evil and adorn every virtue and live up to the objectives of the Bai‘at.   3. One major duty of a believer is to acquire that virtue in which he is lacking, and this virtue can vary from person to person.  4. It is essential for us to reform ourselves and become a good example for the youth, our children, our wives and our colleagues.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2020-07-07T00:04:10Z</dcterms:modified>
</cp:coreProperties>
</file>