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32"/>
  </p:notesMasterIdLst>
  <p:sldIdLst>
    <p:sldId id="256" r:id="rId3"/>
    <p:sldId id="302" r:id="rId4"/>
    <p:sldId id="258" r:id="rId5"/>
    <p:sldId id="259" r:id="rId6"/>
    <p:sldId id="292" r:id="rId7"/>
    <p:sldId id="293" r:id="rId8"/>
    <p:sldId id="303" r:id="rId9"/>
    <p:sldId id="263" r:id="rId10"/>
    <p:sldId id="264" r:id="rId11"/>
    <p:sldId id="301" r:id="rId12"/>
    <p:sldId id="260" r:id="rId13"/>
    <p:sldId id="261" r:id="rId14"/>
    <p:sldId id="265" r:id="rId15"/>
    <p:sldId id="267" r:id="rId16"/>
    <p:sldId id="268" r:id="rId17"/>
    <p:sldId id="269" r:id="rId18"/>
    <p:sldId id="270" r:id="rId19"/>
    <p:sldId id="284" r:id="rId20"/>
    <p:sldId id="286" r:id="rId21"/>
    <p:sldId id="271" r:id="rId22"/>
    <p:sldId id="272" r:id="rId23"/>
    <p:sldId id="289" r:id="rId24"/>
    <p:sldId id="285" r:id="rId25"/>
    <p:sldId id="280" r:id="rId26"/>
    <p:sldId id="281" r:id="rId27"/>
    <p:sldId id="282" r:id="rId28"/>
    <p:sldId id="283" r:id="rId29"/>
    <p:sldId id="291" r:id="rId30"/>
    <p:sldId id="276" r:id="rId3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p:restoredTop sz="94886"/>
  </p:normalViewPr>
  <p:slideViewPr>
    <p:cSldViewPr snapToGrid="0" snapToObjects="1">
      <p:cViewPr varScale="1">
        <p:scale>
          <a:sx n="111" d="100"/>
          <a:sy n="111" d="100"/>
        </p:scale>
        <p:origin x="2232" y="2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476250" y="1644650"/>
            <a:ext cx="8191500" cy="1939727"/>
          </a:xfrm>
          <a:prstGeom prst="rect">
            <a:avLst/>
          </a:prstGeom>
        </p:spPr>
        <p:txBody>
          <a:bodyPr/>
          <a:lstStyle>
            <a:lvl1pPr defTabSz="914377">
              <a:lnSpc>
                <a:spcPct val="90000"/>
              </a:lnSpc>
              <a:defRPr sz="4350" spc="-131">
                <a:gradFill flip="none" rotWithShape="1">
                  <a:gsLst>
                    <a:gs pos="0">
                      <a:srgbClr val="00E8FF"/>
                    </a:gs>
                    <a:gs pos="100000">
                      <a:srgbClr val="FF00F7"/>
                    </a:gs>
                  </a:gsLst>
                  <a:lin ang="3967761" scaled="0"/>
                </a:gradFill>
              </a:defRPr>
            </a:lvl1pPr>
          </a:lstStyle>
          <a:p>
            <a:r>
              <a:t>Presentation Title</a:t>
            </a:r>
          </a:p>
        </p:txBody>
      </p:sp>
      <p:sp>
        <p:nvSpPr>
          <p:cNvPr id="12" name="Author and Date"/>
          <p:cNvSpPr txBox="1">
            <a:spLocks noGrp="1"/>
          </p:cNvSpPr>
          <p:nvPr>
            <p:ph type="body" sz="quarter" idx="21" hasCustomPrompt="1"/>
          </p:nvPr>
        </p:nvSpPr>
        <p:spPr>
          <a:xfrm>
            <a:off x="476250" y="6080215"/>
            <a:ext cx="8191500" cy="347028"/>
          </a:xfrm>
          <a:prstGeom prst="rect">
            <a:avLst/>
          </a:prstGeom>
        </p:spPr>
        <p:txBody>
          <a:bodyPr/>
          <a:lstStyle>
            <a:lvl1pPr marL="0" indent="0" algn="ctr" defTabSz="309563">
              <a:spcBef>
                <a:spcPts val="0"/>
              </a:spcBef>
              <a:buClrTx/>
              <a:buSzTx/>
              <a:buNone/>
              <a:defRPr sz="1313">
                <a:solidFill>
                  <a:srgbClr val="D5D5D5"/>
                </a:solidFill>
                <a:latin typeface="Graphik-Medium"/>
                <a:ea typeface="Graphik-Medium"/>
                <a:cs typeface="Graphik-Medium"/>
                <a:sym typeface="Graphik Medium"/>
              </a:defRPr>
            </a:lvl1pPr>
          </a:lstStyle>
          <a:p>
            <a:r>
              <a:t>Author and Date</a:t>
            </a:r>
          </a:p>
        </p:txBody>
      </p:sp>
      <p:sp>
        <p:nvSpPr>
          <p:cNvPr id="13" name="Body Level One…"/>
          <p:cNvSpPr txBox="1">
            <a:spLocks noGrp="1"/>
          </p:cNvSpPr>
          <p:nvPr>
            <p:ph type="body" sz="quarter" idx="1" hasCustomPrompt="1"/>
          </p:nvPr>
        </p:nvSpPr>
        <p:spPr>
          <a:xfrm>
            <a:off x="476250" y="3492500"/>
            <a:ext cx="8191500" cy="1256176"/>
          </a:xfrm>
          <a:prstGeom prst="rect">
            <a:avLst/>
          </a:prstGeom>
        </p:spPr>
        <p:txBody>
          <a:bodyPr/>
          <a:lstStyle>
            <a:lvl1pPr marL="0" indent="0" algn="ctr" defTabSz="309563">
              <a:spcBef>
                <a:spcPts val="0"/>
              </a:spcBef>
              <a:buClrTx/>
              <a:buSzTx/>
              <a:buNone/>
              <a:defRPr sz="2400">
                <a:solidFill>
                  <a:srgbClr val="D5D5D5"/>
                </a:solidFill>
                <a:latin typeface="Graphik-Medium"/>
                <a:ea typeface="Graphik-Medium"/>
                <a:cs typeface="Graphik-Medium"/>
                <a:sym typeface="Graphik Medium"/>
              </a:defRPr>
            </a:lvl1pPr>
            <a:lvl2pPr marL="0" indent="0" algn="ctr" defTabSz="309563">
              <a:spcBef>
                <a:spcPts val="0"/>
              </a:spcBef>
              <a:buClrTx/>
              <a:buSzTx/>
              <a:buNone/>
              <a:defRPr sz="2400">
                <a:solidFill>
                  <a:srgbClr val="D5D5D5"/>
                </a:solidFill>
                <a:latin typeface="Graphik-Medium"/>
                <a:ea typeface="Graphik-Medium"/>
                <a:cs typeface="Graphik-Medium"/>
                <a:sym typeface="Graphik Medium"/>
              </a:defRPr>
            </a:lvl2pPr>
            <a:lvl3pPr marL="0" indent="0" algn="ctr" defTabSz="309563">
              <a:spcBef>
                <a:spcPts val="0"/>
              </a:spcBef>
              <a:buClrTx/>
              <a:buSzTx/>
              <a:buNone/>
              <a:defRPr sz="2400">
                <a:solidFill>
                  <a:srgbClr val="D5D5D5"/>
                </a:solidFill>
                <a:latin typeface="Graphik-Medium"/>
                <a:ea typeface="Graphik-Medium"/>
                <a:cs typeface="Graphik-Medium"/>
                <a:sym typeface="Graphik Medium"/>
              </a:defRPr>
            </a:lvl3pPr>
            <a:lvl4pPr marL="0" indent="0" algn="ctr" defTabSz="309563">
              <a:spcBef>
                <a:spcPts val="0"/>
              </a:spcBef>
              <a:buClrTx/>
              <a:buSzTx/>
              <a:buNone/>
              <a:defRPr sz="2400">
                <a:solidFill>
                  <a:srgbClr val="D5D5D5"/>
                </a:solidFill>
                <a:latin typeface="Graphik-Medium"/>
                <a:ea typeface="Graphik-Medium"/>
                <a:cs typeface="Graphik-Medium"/>
                <a:sym typeface="Graphik Medium"/>
              </a:defRPr>
            </a:lvl4pPr>
            <a:lvl5pPr marL="0" indent="0" algn="ctr" defTabSz="309563">
              <a:spcBef>
                <a:spcPts val="0"/>
              </a:spcBef>
              <a:buClrTx/>
              <a:buSzTx/>
              <a:buNone/>
              <a:defRPr sz="240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03462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0" y="-381000"/>
            <a:ext cx="9144000" cy="7620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476250" y="6083300"/>
            <a:ext cx="8191500" cy="347028"/>
          </a:xfrm>
          <a:prstGeom prst="rect">
            <a:avLst/>
          </a:prstGeom>
        </p:spPr>
        <p:txBody>
          <a:bodyPr/>
          <a:lstStyle>
            <a:lvl1pPr marL="0" indent="0" algn="ctr" defTabSz="309563">
              <a:spcBef>
                <a:spcPts val="0"/>
              </a:spcBef>
              <a:buClrTx/>
              <a:buSzTx/>
              <a:buNone/>
              <a:defRPr sz="1313">
                <a:solidFill>
                  <a:srgbClr val="D5D5D5"/>
                </a:solidFill>
                <a:latin typeface="Graphik-Medium"/>
                <a:ea typeface="Graphik-Medium"/>
                <a:cs typeface="Graphik-Medium"/>
                <a:sym typeface="Graphik Medium"/>
              </a:defRPr>
            </a:lvl1pPr>
          </a:lstStyle>
          <a:p>
            <a:r>
              <a:t>Author and Date</a:t>
            </a:r>
          </a:p>
        </p:txBody>
      </p:sp>
      <p:sp>
        <p:nvSpPr>
          <p:cNvPr id="23" name="Presentation Title"/>
          <p:cNvSpPr txBox="1">
            <a:spLocks noGrp="1"/>
          </p:cNvSpPr>
          <p:nvPr>
            <p:ph type="title" hasCustomPrompt="1"/>
          </p:nvPr>
        </p:nvSpPr>
        <p:spPr>
          <a:xfrm>
            <a:off x="476250" y="1644650"/>
            <a:ext cx="8191500" cy="1936750"/>
          </a:xfrm>
          <a:prstGeom prst="rect">
            <a:avLst/>
          </a:prstGeom>
        </p:spPr>
        <p:txBody>
          <a:bodyPr/>
          <a:lstStyle>
            <a:lvl1pPr defTabSz="914400">
              <a:lnSpc>
                <a:spcPct val="90000"/>
              </a:lnSpc>
              <a:defRPr sz="4350" spc="-131"/>
            </a:lvl1pPr>
          </a:lstStyle>
          <a:p>
            <a:r>
              <a:t>Presentation Title</a:t>
            </a:r>
          </a:p>
        </p:txBody>
      </p:sp>
      <p:sp>
        <p:nvSpPr>
          <p:cNvPr id="24" name="Body Level One…"/>
          <p:cNvSpPr txBox="1">
            <a:spLocks noGrp="1"/>
          </p:cNvSpPr>
          <p:nvPr>
            <p:ph type="body" sz="quarter" idx="1" hasCustomPrompt="1"/>
          </p:nvPr>
        </p:nvSpPr>
        <p:spPr>
          <a:xfrm>
            <a:off x="476250" y="3492500"/>
            <a:ext cx="8191500" cy="1257300"/>
          </a:xfrm>
          <a:prstGeom prst="rect">
            <a:avLst/>
          </a:prstGeom>
        </p:spPr>
        <p:txBody>
          <a:bodyPr/>
          <a:lstStyle>
            <a:lvl1pPr marL="0" indent="0" algn="ctr" defTabSz="309563">
              <a:spcBef>
                <a:spcPts val="0"/>
              </a:spcBef>
              <a:buClrTx/>
              <a:buSzTx/>
              <a:buNone/>
              <a:defRPr sz="2400">
                <a:solidFill>
                  <a:srgbClr val="D5D5D5"/>
                </a:solidFill>
                <a:latin typeface="Graphik-Medium"/>
                <a:ea typeface="Graphik-Medium"/>
                <a:cs typeface="Graphik-Medium"/>
                <a:sym typeface="Graphik Medium"/>
              </a:defRPr>
            </a:lvl1pPr>
            <a:lvl2pPr marL="0" indent="0" algn="ctr" defTabSz="309563">
              <a:spcBef>
                <a:spcPts val="0"/>
              </a:spcBef>
              <a:buClrTx/>
              <a:buSzTx/>
              <a:buNone/>
              <a:defRPr sz="2400">
                <a:solidFill>
                  <a:srgbClr val="D5D5D5"/>
                </a:solidFill>
                <a:latin typeface="Graphik-Medium"/>
                <a:ea typeface="Graphik-Medium"/>
                <a:cs typeface="Graphik-Medium"/>
                <a:sym typeface="Graphik Medium"/>
              </a:defRPr>
            </a:lvl2pPr>
            <a:lvl3pPr marL="0" indent="0" algn="ctr" defTabSz="309563">
              <a:spcBef>
                <a:spcPts val="0"/>
              </a:spcBef>
              <a:buClrTx/>
              <a:buSzTx/>
              <a:buNone/>
              <a:defRPr sz="2400">
                <a:solidFill>
                  <a:srgbClr val="D5D5D5"/>
                </a:solidFill>
                <a:latin typeface="Graphik-Medium"/>
                <a:ea typeface="Graphik-Medium"/>
                <a:cs typeface="Graphik-Medium"/>
                <a:sym typeface="Graphik Medium"/>
              </a:defRPr>
            </a:lvl3pPr>
            <a:lvl4pPr marL="0" indent="0" algn="ctr" defTabSz="309563">
              <a:spcBef>
                <a:spcPts val="0"/>
              </a:spcBef>
              <a:buClrTx/>
              <a:buSzTx/>
              <a:buNone/>
              <a:defRPr sz="2400">
                <a:solidFill>
                  <a:srgbClr val="D5D5D5"/>
                </a:solidFill>
                <a:latin typeface="Graphik-Medium"/>
                <a:ea typeface="Graphik-Medium"/>
                <a:cs typeface="Graphik-Medium"/>
                <a:sym typeface="Graphik Medium"/>
              </a:defRPr>
            </a:lvl4pPr>
            <a:lvl5pPr marL="0" indent="0" algn="ctr" defTabSz="309563">
              <a:spcBef>
                <a:spcPts val="0"/>
              </a:spcBef>
              <a:buClrTx/>
              <a:buSzTx/>
              <a:buNone/>
              <a:defRPr sz="240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63181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Image"/>
          <p:cNvSpPr>
            <a:spLocks noGrp="1"/>
          </p:cNvSpPr>
          <p:nvPr>
            <p:ph type="pic" idx="21"/>
          </p:nvPr>
        </p:nvSpPr>
        <p:spPr>
          <a:xfrm>
            <a:off x="2986088" y="-12700"/>
            <a:ext cx="7743825" cy="68834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476250" y="1943100"/>
            <a:ext cx="3619500" cy="1600101"/>
          </a:xfrm>
          <a:prstGeom prst="rect">
            <a:avLst/>
          </a:prstGeom>
        </p:spPr>
        <p:txBody>
          <a:bodyPr/>
          <a:lstStyle/>
          <a:p>
            <a:r>
              <a:t>Slide Title</a:t>
            </a:r>
          </a:p>
        </p:txBody>
      </p:sp>
      <p:sp>
        <p:nvSpPr>
          <p:cNvPr id="34" name="Body Level One…"/>
          <p:cNvSpPr txBox="1">
            <a:spLocks noGrp="1"/>
          </p:cNvSpPr>
          <p:nvPr>
            <p:ph type="body" sz="quarter" idx="1" hasCustomPrompt="1"/>
          </p:nvPr>
        </p:nvSpPr>
        <p:spPr>
          <a:xfrm>
            <a:off x="476250" y="3422650"/>
            <a:ext cx="3619500" cy="2832100"/>
          </a:xfrm>
          <a:prstGeom prst="rect">
            <a:avLst/>
          </a:prstGeom>
        </p:spPr>
        <p:txBody>
          <a:bodyPr/>
          <a:lstStyle>
            <a:lvl1pPr marL="0" indent="0" algn="ctr" defTabSz="309563">
              <a:spcBef>
                <a:spcPts val="0"/>
              </a:spcBef>
              <a:buClrTx/>
              <a:buSzTx/>
              <a:buNone/>
              <a:defRPr sz="2025">
                <a:solidFill>
                  <a:srgbClr val="D5D5D5"/>
                </a:solidFill>
                <a:latin typeface="Graphik-Medium"/>
                <a:ea typeface="Graphik-Medium"/>
                <a:cs typeface="Graphik-Medium"/>
                <a:sym typeface="Graphik Medium"/>
              </a:defRPr>
            </a:lvl1pPr>
            <a:lvl2pPr marL="0" indent="171450" algn="ctr" defTabSz="309563">
              <a:spcBef>
                <a:spcPts val="0"/>
              </a:spcBef>
              <a:buClrTx/>
              <a:buSzTx/>
              <a:buNone/>
              <a:defRPr sz="2025">
                <a:solidFill>
                  <a:srgbClr val="D5D5D5"/>
                </a:solidFill>
                <a:latin typeface="Graphik-Medium"/>
                <a:ea typeface="Graphik-Medium"/>
                <a:cs typeface="Graphik-Medium"/>
                <a:sym typeface="Graphik Medium"/>
              </a:defRPr>
            </a:lvl2pPr>
            <a:lvl3pPr marL="0" indent="342900" algn="ctr" defTabSz="309563">
              <a:spcBef>
                <a:spcPts val="0"/>
              </a:spcBef>
              <a:buClrTx/>
              <a:buSzTx/>
              <a:buNone/>
              <a:defRPr sz="2025">
                <a:solidFill>
                  <a:srgbClr val="D5D5D5"/>
                </a:solidFill>
                <a:latin typeface="Graphik-Medium"/>
                <a:ea typeface="Graphik-Medium"/>
                <a:cs typeface="Graphik-Medium"/>
                <a:sym typeface="Graphik Medium"/>
              </a:defRPr>
            </a:lvl3pPr>
            <a:lvl4pPr marL="0" indent="514350" algn="ctr" defTabSz="309563">
              <a:spcBef>
                <a:spcPts val="0"/>
              </a:spcBef>
              <a:buClrTx/>
              <a:buSzTx/>
              <a:buNone/>
              <a:defRPr sz="2025">
                <a:solidFill>
                  <a:srgbClr val="D5D5D5"/>
                </a:solidFill>
                <a:latin typeface="Graphik-Medium"/>
                <a:ea typeface="Graphik-Medium"/>
                <a:cs typeface="Graphik-Medium"/>
                <a:sym typeface="Graphik Medium"/>
              </a:defRPr>
            </a:lvl4pPr>
            <a:lvl5pPr marL="0" indent="685800" algn="ctr" defTabSz="309563">
              <a:spcBef>
                <a:spcPts val="0"/>
              </a:spcBef>
              <a:buClrTx/>
              <a:buSzTx/>
              <a:buNone/>
              <a:defRPr sz="2025">
                <a:solidFill>
                  <a:srgbClr val="D5D5D5"/>
                </a:solidFill>
                <a:latin typeface="Graphik-Medium"/>
                <a:ea typeface="Graphik-Medium"/>
                <a:cs typeface="Graphik-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918480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76250" y="1066800"/>
            <a:ext cx="8191500" cy="508000"/>
          </a:xfrm>
          <a:prstGeom prst="rect">
            <a:avLst/>
          </a:prstGeom>
        </p:spPr>
        <p:txBody>
          <a:bodyPr/>
          <a:lstStyle>
            <a:lvl1pPr marL="0" indent="0" algn="ctr" defTabSz="309563">
              <a:spcBef>
                <a:spcPts val="0"/>
              </a:spcBef>
              <a:buClrTx/>
              <a:buSzTx/>
              <a:buNone/>
              <a:defRPr sz="2025">
                <a:solidFill>
                  <a:srgbClr val="D5D5D5"/>
                </a:solidFill>
                <a:latin typeface="Graphik-Medium"/>
                <a:ea typeface="Graphik-Medium"/>
                <a:cs typeface="Graphik-Medium"/>
                <a:sym typeface="Graphik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3737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476250" y="2134658"/>
            <a:ext cx="8191500" cy="42164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24317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579215462_1440x2158.jpg"/>
          <p:cNvSpPr>
            <a:spLocks noGrp="1"/>
          </p:cNvSpPr>
          <p:nvPr>
            <p:ph type="pic" idx="21"/>
          </p:nvPr>
        </p:nvSpPr>
        <p:spPr>
          <a:xfrm>
            <a:off x="4576763" y="-1138767"/>
            <a:ext cx="4572000" cy="9135534"/>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476250" y="419100"/>
            <a:ext cx="3619500" cy="774700"/>
          </a:xfrm>
          <a:prstGeom prst="rect">
            <a:avLst/>
          </a:prstGeom>
        </p:spPr>
        <p:txBody>
          <a:bodyPr/>
          <a:lstStyle/>
          <a:p>
            <a:r>
              <a:t>Slide Title</a:t>
            </a:r>
          </a:p>
        </p:txBody>
      </p:sp>
      <p:sp>
        <p:nvSpPr>
          <p:cNvPr id="62" name="Body Level One…"/>
          <p:cNvSpPr txBox="1">
            <a:spLocks noGrp="1"/>
          </p:cNvSpPr>
          <p:nvPr>
            <p:ph type="body" sz="half" idx="1" hasCustomPrompt="1"/>
          </p:nvPr>
        </p:nvSpPr>
        <p:spPr>
          <a:xfrm>
            <a:off x="476250" y="2133600"/>
            <a:ext cx="3619500" cy="42164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476250" y="1066800"/>
            <a:ext cx="3619500" cy="508000"/>
          </a:xfrm>
          <a:prstGeom prst="rect">
            <a:avLst/>
          </a:prstGeom>
        </p:spPr>
        <p:txBody>
          <a:bodyPr/>
          <a:lstStyle>
            <a:lvl1pPr marL="0" indent="0" algn="ctr" defTabSz="309563">
              <a:spcBef>
                <a:spcPts val="0"/>
              </a:spcBef>
              <a:buClrTx/>
              <a:buSzTx/>
              <a:buNone/>
              <a:defRPr sz="2025">
                <a:solidFill>
                  <a:srgbClr val="D5D5D5"/>
                </a:solidFill>
                <a:latin typeface="Graphik-Medium"/>
                <a:ea typeface="Graphik-Medium"/>
                <a:cs typeface="Graphik-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275141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76250" y="1644650"/>
            <a:ext cx="8191500" cy="1936750"/>
          </a:xfrm>
          <a:prstGeom prst="rect">
            <a:avLst/>
          </a:prstGeom>
        </p:spPr>
        <p:txBody>
          <a:bodyPr/>
          <a:lstStyle>
            <a:lvl1pPr>
              <a:lnSpc>
                <a:spcPct val="90000"/>
              </a:lnSpc>
              <a:defRPr sz="4350" spc="-131">
                <a:gradFill flip="none" rotWithShape="1">
                  <a:gsLst>
                    <a:gs pos="0">
                      <a:srgbClr val="00FF00"/>
                    </a:gs>
                    <a:gs pos="100000">
                      <a:srgbClr val="007DFF"/>
                    </a:gs>
                  </a:gsLst>
                  <a:lin ang="3965999"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709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476250" y="1066800"/>
            <a:ext cx="8191500" cy="508000"/>
          </a:xfrm>
          <a:prstGeom prst="rect">
            <a:avLst/>
          </a:prstGeom>
        </p:spPr>
        <p:txBody>
          <a:bodyPr/>
          <a:lstStyle>
            <a:lvl1pPr marL="0" indent="0" algn="ctr" defTabSz="309563">
              <a:spcBef>
                <a:spcPts val="0"/>
              </a:spcBef>
              <a:buClrTx/>
              <a:buSzTx/>
              <a:buNone/>
              <a:defRPr sz="2025">
                <a:solidFill>
                  <a:srgbClr val="D5D5D5"/>
                </a:solidFill>
                <a:latin typeface="Graphik-Medium"/>
                <a:ea typeface="Graphik-Medium"/>
                <a:cs typeface="Graphik-Medium"/>
                <a:sym typeface="Graphik Medium"/>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65384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76250" y="406400"/>
            <a:ext cx="8191500" cy="7810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76250" y="1066800"/>
            <a:ext cx="8191500" cy="508000"/>
          </a:xfrm>
          <a:prstGeom prst="rect">
            <a:avLst/>
          </a:prstGeom>
        </p:spPr>
        <p:txBody>
          <a:bodyPr/>
          <a:lstStyle>
            <a:lvl1pPr marL="0" indent="0" algn="ctr" defTabSz="309563">
              <a:spcBef>
                <a:spcPts val="0"/>
              </a:spcBef>
              <a:buClrTx/>
              <a:buSzTx/>
              <a:buNone/>
              <a:defRPr sz="2025">
                <a:solidFill>
                  <a:srgbClr val="D5D5D5"/>
                </a:solidFill>
                <a:latin typeface="Graphik-Medium"/>
                <a:ea typeface="Graphik-Medium"/>
                <a:cs typeface="Graphik-Medium"/>
                <a:sym typeface="Graphik Medium"/>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3">
              <a:buClrTx/>
              <a:buSzTx/>
              <a:buNone/>
              <a:defRPr sz="2063" spc="-21"/>
            </a:lvl1pPr>
            <a:lvl2pPr marL="0" indent="171450" defTabSz="309563">
              <a:buClrTx/>
              <a:buSzTx/>
              <a:buNone/>
              <a:defRPr sz="2063" spc="-21"/>
            </a:lvl2pPr>
            <a:lvl3pPr marL="0" indent="342900" defTabSz="309563">
              <a:buClrTx/>
              <a:buSzTx/>
              <a:buNone/>
              <a:defRPr sz="2063" spc="-21"/>
            </a:lvl3pPr>
            <a:lvl4pPr marL="0" indent="514350" defTabSz="309563">
              <a:buClrTx/>
              <a:buSzTx/>
              <a:buNone/>
              <a:defRPr sz="2063" spc="-21"/>
            </a:lvl4pPr>
            <a:lvl5pPr marL="0" indent="685800" defTabSz="309563">
              <a:buClrTx/>
              <a:buSzTx/>
              <a:buNone/>
              <a:defRPr sz="2063" spc="-2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84125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76250" y="2273300"/>
            <a:ext cx="8191500" cy="2339033"/>
          </a:xfrm>
          <a:prstGeom prst="rect">
            <a:avLst/>
          </a:prstGeom>
        </p:spPr>
        <p:txBody>
          <a:bodyPr anchor="ctr"/>
          <a:lstStyle>
            <a:lvl1pPr marL="0" indent="0" algn="ctr">
              <a:spcBef>
                <a:spcPts val="0"/>
              </a:spcBef>
              <a:buClrTx/>
              <a:buSzTx/>
              <a:buNone/>
              <a:defRPr sz="3150" spc="-95">
                <a:gradFill flip="none" rotWithShape="1">
                  <a:gsLst>
                    <a:gs pos="0">
                      <a:srgbClr val="FFFFFF"/>
                    </a:gs>
                    <a:gs pos="100000">
                      <a:srgbClr val="929292"/>
                    </a:gs>
                  </a:gsLst>
                  <a:lin ang="5400000" scaled="0"/>
                </a:gradFill>
                <a:latin typeface="Graphik-Medium"/>
                <a:ea typeface="Graphik-Medium"/>
                <a:cs typeface="Graphik-Medium"/>
                <a:sym typeface="Graphik Medium"/>
              </a:defRPr>
            </a:lvl1pPr>
            <a:lvl2pPr marL="0" indent="171450" algn="ctr">
              <a:spcBef>
                <a:spcPts val="0"/>
              </a:spcBef>
              <a:buClrTx/>
              <a:buSzTx/>
              <a:buNone/>
              <a:defRPr sz="3150" spc="-95">
                <a:gradFill flip="none" rotWithShape="1">
                  <a:gsLst>
                    <a:gs pos="0">
                      <a:srgbClr val="FFFFFF"/>
                    </a:gs>
                    <a:gs pos="100000">
                      <a:srgbClr val="929292"/>
                    </a:gs>
                  </a:gsLst>
                  <a:lin ang="5400000" scaled="0"/>
                </a:gradFill>
                <a:latin typeface="Graphik-Medium"/>
                <a:ea typeface="Graphik-Medium"/>
                <a:cs typeface="Graphik-Medium"/>
                <a:sym typeface="Graphik Medium"/>
              </a:defRPr>
            </a:lvl2pPr>
            <a:lvl3pPr marL="0" indent="342900" algn="ctr">
              <a:spcBef>
                <a:spcPts val="0"/>
              </a:spcBef>
              <a:buClrTx/>
              <a:buSzTx/>
              <a:buNone/>
              <a:defRPr sz="3150" spc="-95">
                <a:gradFill flip="none" rotWithShape="1">
                  <a:gsLst>
                    <a:gs pos="0">
                      <a:srgbClr val="FFFFFF"/>
                    </a:gs>
                    <a:gs pos="100000">
                      <a:srgbClr val="929292"/>
                    </a:gs>
                  </a:gsLst>
                  <a:lin ang="5400000" scaled="0"/>
                </a:gradFill>
                <a:latin typeface="Graphik-Medium"/>
                <a:ea typeface="Graphik-Medium"/>
                <a:cs typeface="Graphik-Medium"/>
                <a:sym typeface="Graphik Medium"/>
              </a:defRPr>
            </a:lvl3pPr>
            <a:lvl4pPr marL="0" indent="514350" algn="ctr">
              <a:spcBef>
                <a:spcPts val="0"/>
              </a:spcBef>
              <a:buClrTx/>
              <a:buSzTx/>
              <a:buNone/>
              <a:defRPr sz="3150" spc="-95">
                <a:gradFill flip="none" rotWithShape="1">
                  <a:gsLst>
                    <a:gs pos="0">
                      <a:srgbClr val="FFFFFF"/>
                    </a:gs>
                    <a:gs pos="100000">
                      <a:srgbClr val="929292"/>
                    </a:gs>
                  </a:gsLst>
                  <a:lin ang="5400000" scaled="0"/>
                </a:gradFill>
                <a:latin typeface="Graphik-Medium"/>
                <a:ea typeface="Graphik-Medium"/>
                <a:cs typeface="Graphik-Medium"/>
                <a:sym typeface="Graphik Medium"/>
              </a:defRPr>
            </a:lvl4pPr>
            <a:lvl5pPr marL="0" indent="685800" algn="ctr">
              <a:spcBef>
                <a:spcPts val="0"/>
              </a:spcBef>
              <a:buClrTx/>
              <a:buSzTx/>
              <a:buNone/>
              <a:defRPr sz="3150" spc="-95">
                <a:gradFill flip="none" rotWithShape="1">
                  <a:gsLst>
                    <a:gs pos="0">
                      <a:srgbClr val="FFFFFF"/>
                    </a:gs>
                    <a:gs pos="100000">
                      <a:srgbClr val="929292"/>
                    </a:gs>
                  </a:gsLst>
                  <a:lin ang="5400000" scaled="0"/>
                </a:gradFill>
                <a:latin typeface="Graphik-Medium"/>
                <a:ea typeface="Graphik-Medium"/>
                <a:cs typeface="Graphik-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21894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476250" y="1953048"/>
            <a:ext cx="8191500" cy="2244302"/>
          </a:xfrm>
          <a:prstGeom prst="rect">
            <a:avLst/>
          </a:prstGeom>
        </p:spPr>
        <p:txBody>
          <a:bodyPr anchor="b"/>
          <a:lstStyle>
            <a:lvl1pPr marL="0" indent="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1pPr>
            <a:lvl2pPr marL="0" indent="17145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2pPr>
            <a:lvl3pPr marL="0" indent="34290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3pPr>
            <a:lvl4pPr marL="0" indent="51435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4pPr>
            <a:lvl5pPr marL="0" indent="68580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476250" y="4260850"/>
            <a:ext cx="8191500" cy="508000"/>
          </a:xfrm>
          <a:prstGeom prst="rect">
            <a:avLst/>
          </a:prstGeom>
        </p:spPr>
        <p:txBody>
          <a:bodyPr/>
          <a:lstStyle>
            <a:lvl1pPr marL="0" indent="0" algn="ctr" defTabSz="309563">
              <a:spcBef>
                <a:spcPts val="0"/>
              </a:spcBef>
              <a:buClrTx/>
              <a:buSzTx/>
              <a:buNone/>
              <a:defRPr sz="1650">
                <a:solidFill>
                  <a:srgbClr val="D5D5D5"/>
                </a:solidFill>
                <a:latin typeface="Graphik-Medium"/>
                <a:ea typeface="Graphik-Medium"/>
                <a:cs typeface="Graphik-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01516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476250" y="5577543"/>
            <a:ext cx="8191500" cy="416307"/>
          </a:xfrm>
          <a:prstGeom prst="rect">
            <a:avLst/>
          </a:prstGeom>
        </p:spPr>
        <p:txBody>
          <a:bodyPr anchor="ctr"/>
          <a:lstStyle>
            <a:lvl1pPr marL="0" indent="0" algn="ctr" defTabSz="309563">
              <a:spcBef>
                <a:spcPts val="0"/>
              </a:spcBef>
              <a:buClrTx/>
              <a:buSzTx/>
              <a:buNone/>
              <a:defRPr sz="1650">
                <a:solidFill>
                  <a:srgbClr val="D5D5D5"/>
                </a:solidFill>
                <a:latin typeface="Graphik-Medium"/>
                <a:ea typeface="Graphik-Medium"/>
                <a:cs typeface="Graphik-Medium"/>
                <a:sym typeface="Graphik Medium"/>
              </a:defRPr>
            </a:lvl1pPr>
          </a:lstStyle>
          <a:p>
            <a:r>
              <a:t>Attribution</a:t>
            </a:r>
          </a:p>
        </p:txBody>
      </p:sp>
      <p:sp>
        <p:nvSpPr>
          <p:cNvPr id="116" name="Body Level One…"/>
          <p:cNvSpPr txBox="1">
            <a:spLocks noGrp="1"/>
          </p:cNvSpPr>
          <p:nvPr>
            <p:ph type="body" sz="half" idx="1" hasCustomPrompt="1"/>
          </p:nvPr>
        </p:nvSpPr>
        <p:spPr>
          <a:xfrm>
            <a:off x="476250" y="2329685"/>
            <a:ext cx="8191500" cy="2197101"/>
          </a:xfrm>
          <a:prstGeom prst="rect">
            <a:avLst/>
          </a:prstGeom>
        </p:spPr>
        <p:txBody>
          <a:bodyPr anchor="ctr"/>
          <a:lstStyle>
            <a:lvl1pPr marL="0" indent="0" algn="ctr">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1pPr>
            <a:lvl2pPr marL="0" indent="171450" algn="ctr">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2pPr>
            <a:lvl3pPr marL="0" indent="342900" algn="ctr">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3pPr>
            <a:lvl4pPr marL="0" indent="514350" algn="ctr">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4pPr>
            <a:lvl5pPr marL="0" indent="685800" algn="ctr">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70270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482346840_2880x1920.jpg"/>
          <p:cNvSpPr>
            <a:spLocks noGrp="1"/>
          </p:cNvSpPr>
          <p:nvPr>
            <p:ph type="pic" sz="half" idx="21"/>
          </p:nvPr>
        </p:nvSpPr>
        <p:spPr>
          <a:xfrm>
            <a:off x="4572000" y="3114675"/>
            <a:ext cx="4572000" cy="4064000"/>
          </a:xfrm>
          <a:prstGeom prst="rect">
            <a:avLst/>
          </a:prstGeom>
        </p:spPr>
        <p:txBody>
          <a:bodyPr lIns="91439" tIns="45719" rIns="91439" bIns="45719">
            <a:noAutofit/>
          </a:bodyPr>
          <a:lstStyle/>
          <a:p>
            <a:endParaRPr/>
          </a:p>
        </p:txBody>
      </p:sp>
      <p:sp>
        <p:nvSpPr>
          <p:cNvPr id="125" name="908252162_2439x1626.jpg"/>
          <p:cNvSpPr>
            <a:spLocks noGrp="1"/>
          </p:cNvSpPr>
          <p:nvPr>
            <p:ph type="pic" sz="half" idx="22"/>
          </p:nvPr>
        </p:nvSpPr>
        <p:spPr>
          <a:xfrm>
            <a:off x="4572000" y="-320676"/>
            <a:ext cx="4572000" cy="4064001"/>
          </a:xfrm>
          <a:prstGeom prst="rect">
            <a:avLst/>
          </a:prstGeom>
        </p:spPr>
        <p:txBody>
          <a:bodyPr lIns="91439" tIns="45719" rIns="91439" bIns="45719">
            <a:noAutofit/>
          </a:bodyPr>
          <a:lstStyle/>
          <a:p>
            <a:endParaRPr/>
          </a:p>
        </p:txBody>
      </p:sp>
      <p:sp>
        <p:nvSpPr>
          <p:cNvPr id="126" name="579215462_1440x2158.jpg"/>
          <p:cNvSpPr>
            <a:spLocks noGrp="1"/>
          </p:cNvSpPr>
          <p:nvPr>
            <p:ph type="pic" idx="23"/>
          </p:nvPr>
        </p:nvSpPr>
        <p:spPr>
          <a:xfrm>
            <a:off x="0" y="-1129251"/>
            <a:ext cx="4562475" cy="9116502"/>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416155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0" y="-635000"/>
            <a:ext cx="9144000" cy="812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232628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25767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1.jpg"/><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76250" y="406400"/>
            <a:ext cx="8191500" cy="77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476250" y="2133600"/>
            <a:ext cx="8191500" cy="42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491609" y="6544504"/>
            <a:ext cx="227626" cy="229550"/>
          </a:xfrm>
          <a:prstGeom prst="rect">
            <a:avLst/>
          </a:prstGeom>
          <a:ln w="12700">
            <a:miter lim="400000"/>
          </a:ln>
        </p:spPr>
        <p:txBody>
          <a:bodyPr wrap="none" lIns="50800" tIns="50800" rIns="50800" bIns="50800" anchor="b">
            <a:spAutoFit/>
          </a:bodyPr>
          <a:lstStyle>
            <a:lvl1pPr>
              <a:defRPr sz="825">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07881782"/>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transition spd="med"/>
  <p:txStyles>
    <p:titleStyle>
      <a:lvl1pPr marL="0" marR="0" indent="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17145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34290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51435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68580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85725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102870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120015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1371600" algn="ctr" defTabSz="309563" rtl="0" latinLnBrk="0">
        <a:lnSpc>
          <a:spcPct val="80000"/>
        </a:lnSpc>
        <a:spcBef>
          <a:spcPts val="0"/>
        </a:spcBef>
        <a:spcAft>
          <a:spcPts val="0"/>
        </a:spcAft>
        <a:buClrTx/>
        <a:buSzTx/>
        <a:buFontTx/>
        <a:buNone/>
        <a:tabLst/>
        <a:defRPr sz="3150" b="0" i="0" u="none" strike="noStrike" cap="none" spc="-95" baseline="0">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20955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1pPr>
      <a:lvl2pPr marL="41910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2pPr>
      <a:lvl3pPr marL="62865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3pPr>
      <a:lvl4pPr marL="83820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4pPr>
      <a:lvl5pPr marL="104775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5pPr>
      <a:lvl6pPr marL="125730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6pPr>
      <a:lvl7pPr marL="146685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7pPr>
      <a:lvl8pPr marL="167640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8pPr>
      <a:lvl9pPr marL="1885950" marR="0" indent="-209550" algn="l" defTabSz="914400" rtl="0" latinLnBrk="0">
        <a:lnSpc>
          <a:spcPct val="100000"/>
        </a:lnSpc>
        <a:spcBef>
          <a:spcPts val="900"/>
        </a:spcBef>
        <a:spcAft>
          <a:spcPts val="0"/>
        </a:spcAft>
        <a:buClr>
          <a:srgbClr val="FFFFFF"/>
        </a:buClr>
        <a:buSzPct val="100000"/>
        <a:buFontTx/>
        <a:buChar char="•"/>
        <a:tabLst/>
        <a:defRPr sz="1800" b="0" i="0" u="none" strike="noStrike" cap="none" spc="0" baseline="0">
          <a:solidFill>
            <a:srgbClr val="FFFFFF"/>
          </a:solidFill>
          <a:uFillTx/>
          <a:latin typeface="Graphik"/>
          <a:ea typeface="Graphik"/>
          <a:cs typeface="Graphik"/>
          <a:sym typeface="Graphik"/>
        </a:defRPr>
      </a:lvl9pPr>
    </p:bodyStyle>
    <p:otherStyle>
      <a:lvl1pPr marL="0" marR="0" indent="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1pPr>
      <a:lvl2pPr marL="0" marR="0" indent="1714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2pPr>
      <a:lvl3pPr marL="0" marR="0" indent="3429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3pPr>
      <a:lvl4pPr marL="0" marR="0" indent="5143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4pPr>
      <a:lvl5pPr marL="0" marR="0" indent="6858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5pPr>
      <a:lvl6pPr marL="0" marR="0" indent="8572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6pPr>
      <a:lvl7pPr marL="0" marR="0" indent="10287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7pPr>
      <a:lvl8pPr marL="0" marR="0" indent="12001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8pPr>
      <a:lvl9pPr marL="0" marR="0" indent="13716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slideLayout" Target="../slideLayouts/slideLayout15.xml"/><Relationship Id="rId1" Type="http://schemas.openxmlformats.org/officeDocument/2006/relationships/video" Target="https://www.youtube.com/embed/NutYRd2rHxc?feature=oembed" TargetMode="Externa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p:nvPr/>
        </p:nvSpPr>
        <p:spPr>
          <a:xfrm>
            <a:off x="731518" y="1361997"/>
            <a:ext cx="7680964" cy="2387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a:defRPr sz="4400" b="1">
                <a:latin typeface="+mj-lt"/>
                <a:ea typeface="+mj-ea"/>
                <a:cs typeface="+mj-cs"/>
                <a:sym typeface="Helvetica"/>
              </a:defRPr>
            </a:pPr>
            <a:r>
              <a:t>Majlis Ansārullāh</a:t>
            </a:r>
            <a:br/>
            <a:r>
              <a:t>Monthly Meeting</a:t>
            </a:r>
          </a:p>
        </p:txBody>
      </p:sp>
      <p:sp>
        <p:nvSpPr>
          <p:cNvPr id="95" name="Subtitle 2"/>
          <p:cNvSpPr txBox="1"/>
          <p:nvPr/>
        </p:nvSpPr>
        <p:spPr>
          <a:xfrm>
            <a:off x="1188718" y="3602038"/>
            <a:ext cx="6766564" cy="1655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spcBef>
                <a:spcPts val="700"/>
              </a:spcBef>
              <a:defRPr sz="3200" b="1">
                <a:latin typeface="+mj-lt"/>
                <a:ea typeface="+mj-ea"/>
                <a:cs typeface="+mj-cs"/>
                <a:sym typeface="Helvetica"/>
              </a:defRPr>
            </a:lvl1pPr>
          </a:lstStyle>
          <a:p>
            <a:r>
              <a:rPr lang="en-US" dirty="0"/>
              <a:t>June</a:t>
            </a:r>
            <a:r>
              <a:rPr dirty="0"/>
              <a:t> 2021</a:t>
            </a:r>
          </a:p>
        </p:txBody>
      </p:sp>
      <p:sp>
        <p:nvSpPr>
          <p:cNvPr id="96" name="TextBox 6"/>
          <p:cNvSpPr txBox="1"/>
          <p:nvPr/>
        </p:nvSpPr>
        <p:spPr>
          <a:xfrm>
            <a:off x="1188718" y="5257798"/>
            <a:ext cx="669155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200"/>
            </a:pPr>
            <a:r>
              <a:rPr sz="1400" b="1" dirty="0"/>
              <a:t>This slide deck contains images licensed for the purpose of this presentation only.  </a:t>
            </a:r>
          </a:p>
          <a:p>
            <a:pPr algn="ctr">
              <a:defRPr sz="1200"/>
            </a:pPr>
            <a:r>
              <a:rPr sz="1400" b="1" dirty="0"/>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961" y="1899949"/>
            <a:ext cx="4354039" cy="2825540"/>
          </a:xfrm>
          <a:prstGeom prst="rect">
            <a:avLst/>
          </a:prstGeom>
        </p:spPr>
      </p:pic>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55649" y="386958"/>
            <a:ext cx="414792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Friday Sermon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283613" y="1899949"/>
            <a:ext cx="4288387" cy="2954655"/>
          </a:xfrm>
          <a:prstGeom prst="rect">
            <a:avLst/>
          </a:prstGeom>
        </p:spPr>
        <p:txBody>
          <a:bodyPr wrap="square">
            <a:spAutoFit/>
          </a:bodyPr>
          <a:lstStyle/>
          <a:p>
            <a:r>
              <a:rPr lang="en-US" sz="2000" b="1" dirty="0"/>
              <a:t>Suggested Time = 20 mins</a:t>
            </a:r>
          </a:p>
          <a:p>
            <a:endParaRPr lang="en-US" sz="2000" b="1" dirty="0"/>
          </a:p>
          <a:p>
            <a:r>
              <a:rPr lang="en-US" sz="2000" b="1" dirty="0"/>
              <a:t>It contains the following items:</a:t>
            </a:r>
            <a:endParaRPr lang="en-US" sz="2800" b="1" dirty="0"/>
          </a:p>
          <a:p>
            <a:pPr marL="514350" indent="-514350">
              <a:buFont typeface="+mj-lt"/>
              <a:buAutoNum type="arabicPeriod"/>
            </a:pPr>
            <a:r>
              <a:rPr lang="en-US" dirty="0"/>
              <a:t>Synopsis of Friday Sermon (2 slides)</a:t>
            </a:r>
          </a:p>
          <a:p>
            <a:pPr marL="514350" indent="-514350">
              <a:buFont typeface="+mj-lt"/>
              <a:buAutoNum type="arabicPeriod"/>
            </a:pPr>
            <a:r>
              <a:rPr lang="en-US" dirty="0"/>
              <a:t>Scenario discussion and discussion questions (2 slides)</a:t>
            </a:r>
          </a:p>
          <a:p>
            <a:pPr marL="514350" indent="-514350">
              <a:buFont typeface="+mj-lt"/>
              <a:buAutoNum type="arabicPeriod"/>
            </a:pPr>
            <a:r>
              <a:rPr lang="en-US" dirty="0"/>
              <a:t>Guidance from Sermon to close the discussion (1 slide)</a:t>
            </a:r>
          </a:p>
          <a:p>
            <a:pPr marL="514350" indent="-514350">
              <a:buFont typeface="+mj-lt"/>
              <a:buAutoNum type="arabicPeriod"/>
            </a:pPr>
            <a:r>
              <a:rPr lang="en-US" dirty="0"/>
              <a:t>Take home message from the Sermon (1 slide)</a:t>
            </a:r>
          </a:p>
        </p:txBody>
      </p:sp>
    </p:spTree>
    <p:extLst>
      <p:ext uri="{BB962C8B-B14F-4D97-AF65-F5344CB8AC3E}">
        <p14:creationId xmlns:p14="http://schemas.microsoft.com/office/powerpoint/2010/main" val="15521238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3"/>
          <p:cNvSpPr txBox="1">
            <a:spLocks noGrp="1"/>
          </p:cNvSpPr>
          <p:nvPr>
            <p:ph type="title"/>
          </p:nvPr>
        </p:nvSpPr>
        <p:spPr>
          <a:xfrm>
            <a:off x="315686" y="2110779"/>
            <a:ext cx="8235930" cy="2243168"/>
          </a:xfrm>
          <a:prstGeom prst="rect">
            <a:avLst/>
          </a:prstGeom>
        </p:spPr>
        <p:txBody>
          <a:bodyPr>
            <a:normAutofit fontScale="90000"/>
          </a:bodyPr>
          <a:lstStyle/>
          <a:p>
            <a:pPr>
              <a:defRPr b="1">
                <a:latin typeface="+mj-lt"/>
                <a:ea typeface="+mj-ea"/>
                <a:cs typeface="+mj-cs"/>
                <a:sym typeface="Helvetica"/>
              </a:defRPr>
            </a:pPr>
            <a:br>
              <a:rPr dirty="0"/>
            </a:br>
            <a:r>
              <a:rPr lang="en-US" dirty="0"/>
              <a:t>Remain faithful to God in all circumstances of life</a:t>
            </a:r>
            <a:endParaRPr sz="1200" b="0" dirty="0"/>
          </a:p>
          <a:p>
            <a:pPr>
              <a:defRPr b="1">
                <a:latin typeface="+mj-lt"/>
                <a:ea typeface="+mj-ea"/>
                <a:cs typeface="+mj-cs"/>
                <a:sym typeface="Helvetica"/>
              </a:defRPr>
            </a:pPr>
            <a:r>
              <a:rPr sz="2500" dirty="0"/>
              <a:t> Address </a:t>
            </a:r>
            <a:r>
              <a:rPr sz="2500" dirty="0" err="1"/>
              <a:t>Jalsa</a:t>
            </a:r>
            <a:r>
              <a:rPr sz="2500" dirty="0"/>
              <a:t> </a:t>
            </a:r>
            <a:r>
              <a:rPr sz="2500" dirty="0" err="1"/>
              <a:t>Salana</a:t>
            </a:r>
            <a:r>
              <a:rPr sz="2500" dirty="0"/>
              <a:t> </a:t>
            </a:r>
            <a:r>
              <a:rPr lang="en-US" sz="2500" dirty="0"/>
              <a:t>Germany</a:t>
            </a:r>
            <a:r>
              <a:rPr sz="2500" dirty="0"/>
              <a:t>: </a:t>
            </a:r>
            <a:r>
              <a:rPr lang="en-US" sz="2500" dirty="0"/>
              <a:t>August 24</a:t>
            </a:r>
            <a:r>
              <a:rPr sz="2500" dirty="0"/>
              <a:t>, 2003</a:t>
            </a:r>
          </a:p>
        </p:txBody>
      </p:sp>
      <p:sp>
        <p:nvSpPr>
          <p:cNvPr id="115" name="TextBox 2"/>
          <p:cNvSpPr txBox="1"/>
          <p:nvPr/>
        </p:nvSpPr>
        <p:spPr>
          <a:xfrm>
            <a:off x="3376810" y="370504"/>
            <a:ext cx="2557747"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b="1" dirty="0"/>
              <a:t>Friday Sermon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3"/>
          <p:cNvSpPr txBox="1">
            <a:spLocks noGrp="1"/>
          </p:cNvSpPr>
          <p:nvPr>
            <p:ph type="title"/>
          </p:nvPr>
        </p:nvSpPr>
        <p:spPr>
          <a:xfrm>
            <a:off x="439335" y="3539437"/>
            <a:ext cx="8256763" cy="2550033"/>
          </a:xfrm>
          <a:prstGeom prst="rect">
            <a:avLst/>
          </a:prstGeom>
        </p:spPr>
        <p:txBody>
          <a:bodyPr>
            <a:normAutofit fontScale="90000"/>
          </a:bodyPr>
          <a:lstStyle/>
          <a:p>
            <a:pPr algn="l" defTabSz="384047">
              <a:spcBef>
                <a:spcPts val="1000"/>
              </a:spcBef>
              <a:defRPr sz="2184" i="1">
                <a:latin typeface="Times Roman"/>
                <a:ea typeface="Times Roman"/>
                <a:cs typeface="Times Roman"/>
                <a:sym typeface="Times Roman"/>
              </a:defRPr>
            </a:pPr>
            <a:r>
              <a:rPr lang="en-US" sz="2184" i="1" dirty="0">
                <a:sym typeface="Times Roman"/>
              </a:rPr>
              <a:t>That he/she shall remain faithful to God in all circumstances of life, in sorrow and in happiness, in adversity and in prosperity, in felicity and in trial; and that he/she shall in all conditions remain resigned to the decree of God and keep himself/herself ready to face all kinds of indignities and sufferings in His way and shall never turn away from Him at the onslaught of any misfortune; on the contrary, he/she shall march forward. </a:t>
            </a:r>
            <a:br>
              <a:rPr lang="en-US" sz="2184" i="1" dirty="0">
                <a:sym typeface="Times Roman"/>
              </a:rPr>
            </a:br>
            <a:endParaRPr sz="1008" i="0" dirty="0"/>
          </a:p>
        </p:txBody>
      </p:sp>
      <p:sp>
        <p:nvSpPr>
          <p:cNvPr id="118" name="TextBox 2"/>
          <p:cNvSpPr txBox="1"/>
          <p:nvPr/>
        </p:nvSpPr>
        <p:spPr>
          <a:xfrm>
            <a:off x="3358651" y="373262"/>
            <a:ext cx="410624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lang="en-US" b="1" dirty="0"/>
              <a:t>Fifth</a:t>
            </a:r>
            <a:r>
              <a:rPr b="1" dirty="0"/>
              <a:t> condition of </a:t>
            </a:r>
            <a:r>
              <a:rPr b="1" dirty="0" err="1"/>
              <a:t>Bai’at</a:t>
            </a:r>
            <a:endParaRPr b="1" dirty="0"/>
          </a:p>
        </p:txBody>
      </p:sp>
      <p:pic>
        <p:nvPicPr>
          <p:cNvPr id="2" name="Picture 1">
            <a:extLst>
              <a:ext uri="{FF2B5EF4-FFF2-40B4-BE49-F238E27FC236}">
                <a16:creationId xmlns:a16="http://schemas.microsoft.com/office/drawing/2014/main" id="{7282B12F-81E2-AB4E-9179-C4F199B62215}"/>
              </a:ext>
            </a:extLst>
          </p:cNvPr>
          <p:cNvPicPr>
            <a:picLocks noChangeAspect="1"/>
          </p:cNvPicPr>
          <p:nvPr/>
        </p:nvPicPr>
        <p:blipFill>
          <a:blip r:embed="rId2"/>
          <a:stretch>
            <a:fillRect/>
          </a:stretch>
        </p:blipFill>
        <p:spPr>
          <a:xfrm>
            <a:off x="1359597" y="1216063"/>
            <a:ext cx="6416238" cy="221842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txBox="1"/>
          <p:nvPr/>
        </p:nvSpPr>
        <p:spPr>
          <a:xfrm>
            <a:off x="3391236" y="417692"/>
            <a:ext cx="408861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Synopsis of the Sermon</a:t>
            </a:r>
          </a:p>
        </p:txBody>
      </p:sp>
      <p:sp>
        <p:nvSpPr>
          <p:cNvPr id="134" name="Title 3"/>
          <p:cNvSpPr txBox="1"/>
          <p:nvPr/>
        </p:nvSpPr>
        <p:spPr>
          <a:xfrm>
            <a:off x="237699" y="1432794"/>
            <a:ext cx="8860582" cy="462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434340">
              <a:spcBef>
                <a:spcPts val="1100"/>
              </a:spcBef>
              <a:defRPr sz="1520">
                <a:latin typeface="Times Roman"/>
                <a:ea typeface="Times Roman"/>
                <a:cs typeface="Times Roman"/>
                <a:sym typeface="Times Roman"/>
              </a:defRPr>
            </a:pPr>
            <a:endParaRPr sz="1140" dirty="0"/>
          </a:p>
        </p:txBody>
      </p:sp>
      <p:pic>
        <p:nvPicPr>
          <p:cNvPr id="1032" name="Picture 8" descr="page112image3128270256">
            <a:extLst>
              <a:ext uri="{FF2B5EF4-FFF2-40B4-BE49-F238E27FC236}">
                <a16:creationId xmlns:a16="http://schemas.microsoft.com/office/drawing/2014/main" id="{0AE274DA-C9D4-C145-8E7B-B2E0B10E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8" y="1734702"/>
            <a:ext cx="182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13image3078409408">
            <a:extLst>
              <a:ext uri="{FF2B5EF4-FFF2-40B4-BE49-F238E27FC236}">
                <a16:creationId xmlns:a16="http://schemas.microsoft.com/office/drawing/2014/main" id="{55CE5470-55A2-F541-9AA8-07E4CB5D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8" y="2268102"/>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34625C-5254-1947-99C6-861E028BBF40}"/>
              </a:ext>
            </a:extLst>
          </p:cNvPr>
          <p:cNvSpPr/>
          <p:nvPr/>
        </p:nvSpPr>
        <p:spPr>
          <a:xfrm>
            <a:off x="237699" y="1181437"/>
            <a:ext cx="8668602" cy="5386090"/>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err="1"/>
              <a:t>Hadrat</a:t>
            </a:r>
            <a:r>
              <a:rPr lang="en-US" dirty="0"/>
              <a:t> Abu Hurairah ra narrates that the Holy Prophet (</a:t>
            </a:r>
            <a:r>
              <a:rPr lang="en-US" dirty="0" err="1"/>
              <a:t>pbuh</a:t>
            </a:r>
            <a:r>
              <a:rPr lang="en-US" dirty="0"/>
              <a:t>) said, ‘No Muslim suffers any calamity, suffering, pain, discomfort, or anxiety, even as small as the prick of a thorn, but Allah wipes out instead some of his defaults and his sins.’ (Sahih Muslim)</a:t>
            </a:r>
          </a:p>
          <a:p>
            <a:pPr marL="285750" indent="-285750">
              <a:spcAft>
                <a:spcPts val="600"/>
              </a:spcAft>
              <a:buFont typeface="Arial" panose="020B0604020202020204" pitchFamily="34" charset="0"/>
              <a:buChar char="•"/>
            </a:pPr>
            <a:r>
              <a:rPr lang="en-US" dirty="0"/>
              <a:t>People who are reconciled to the will of Allah, and suffer all hardships and tribulations for His sake, are never left unrewarded by Allah the Almighty. </a:t>
            </a:r>
          </a:p>
          <a:p>
            <a:pPr marL="285750" indent="-285750">
              <a:spcAft>
                <a:spcPts val="600"/>
              </a:spcAft>
              <a:buFont typeface="Arial" panose="020B0604020202020204" pitchFamily="34" charset="0"/>
              <a:buChar char="•"/>
            </a:pPr>
            <a:r>
              <a:rPr lang="en-US" dirty="0" err="1"/>
              <a:t>Hadrat</a:t>
            </a:r>
            <a:r>
              <a:rPr lang="en-US" dirty="0"/>
              <a:t> Ibn-e-‘Abbas ra has related that: I was once riding with the Holy Prophet (</a:t>
            </a:r>
            <a:r>
              <a:rPr lang="en-US" dirty="0" err="1"/>
              <a:t>pbuh</a:t>
            </a:r>
            <a:r>
              <a:rPr lang="en-US" dirty="0"/>
              <a:t>). He said, ‘My dear child, I am going to teach you a few things: Keep Allah in mind, He will safe-guard you; keep Allah in mind, you will find Him nearby. When in need, ask only of Allah; if you need help, ask Him alone for help. Remember, if the whole world joins together to benefit you, it can do nothing to benefit you, except if Allah wishes and decrees it for you. And if they all join to hurt you, they can do nothing to hurt you, except if Allah decrees the harm for you. The pens have been stored away and the ink has dried.” (</a:t>
            </a:r>
            <a:r>
              <a:rPr lang="en-US" dirty="0" err="1"/>
              <a:t>Sunan-ut-Tirmadhi</a:t>
            </a:r>
            <a:r>
              <a:rPr lang="en-US" dirty="0"/>
              <a:t>) </a:t>
            </a:r>
          </a:p>
          <a:p>
            <a:pPr marL="285750" indent="-285750">
              <a:spcAft>
                <a:spcPts val="600"/>
              </a:spcAft>
              <a:buFont typeface="Arial" panose="020B0604020202020204" pitchFamily="34" charset="0"/>
              <a:buChar char="•"/>
            </a:pPr>
            <a:r>
              <a:rPr lang="en-US" dirty="0"/>
              <a:t>When the time of ease comes, do not forget this pledge of </a:t>
            </a:r>
            <a:r>
              <a:rPr lang="en-US" i="1" dirty="0" err="1"/>
              <a:t>bai‘at</a:t>
            </a:r>
            <a:r>
              <a:rPr lang="en-US" i="1" dirty="0"/>
              <a:t> </a:t>
            </a:r>
            <a:r>
              <a:rPr lang="en-US" dirty="0"/>
              <a:t>nor let your future generations forget it. Always remain faithful to the dear Allah, so that His blessings may continue to pour on your future generations; transfer this relationship of fidelity to the coming generations. </a:t>
            </a:r>
          </a:p>
          <a:p>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6"/>
          <p:cNvSpPr txBox="1"/>
          <p:nvPr/>
        </p:nvSpPr>
        <p:spPr>
          <a:xfrm>
            <a:off x="3422073" y="372002"/>
            <a:ext cx="352275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 Scenario </a:t>
            </a:r>
          </a:p>
        </p:txBody>
      </p:sp>
      <p:sp>
        <p:nvSpPr>
          <p:cNvPr id="141" name="Content Placeholder 2"/>
          <p:cNvSpPr txBox="1"/>
          <p:nvPr/>
        </p:nvSpPr>
        <p:spPr>
          <a:xfrm>
            <a:off x="349879" y="1420984"/>
            <a:ext cx="4125139" cy="4039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2438338">
              <a:lnSpc>
                <a:spcPct val="90000"/>
              </a:lnSpc>
              <a:spcBef>
                <a:spcPts val="4500"/>
              </a:spcBef>
              <a:defRPr sz="2200">
                <a:latin typeface="Helvetica Neue"/>
                <a:ea typeface="Helvetica Neue"/>
                <a:cs typeface="Helvetica Neue"/>
                <a:sym typeface="Helvetica Neue"/>
              </a:defRPr>
            </a:pPr>
            <a:r>
              <a:rPr lang="en-US" sz="1900" dirty="0">
                <a:latin typeface="Calibri" panose="020F0502020204030204" pitchFamily="34" charset="0"/>
                <a:cs typeface="Calibri" panose="020F0502020204030204" pitchFamily="34" charset="0"/>
              </a:rPr>
              <a:t>A Nasir’s son was removed from the system of the </a:t>
            </a:r>
            <a:r>
              <a:rPr lang="en-US" sz="1900" dirty="0" err="1">
                <a:latin typeface="Calibri" panose="020F0502020204030204" pitchFamily="34" charset="0"/>
                <a:cs typeface="Calibri" panose="020F0502020204030204" pitchFamily="34" charset="0"/>
              </a:rPr>
              <a:t>Jama’at</a:t>
            </a:r>
            <a:r>
              <a:rPr lang="en-US" sz="1900" dirty="0">
                <a:latin typeface="Calibri" panose="020F0502020204030204" pitchFamily="34" charset="0"/>
                <a:cs typeface="Calibri" panose="020F0502020204030204" pitchFamily="34" charset="0"/>
              </a:rPr>
              <a:t> due to a disciplinary action from </a:t>
            </a:r>
            <a:r>
              <a:rPr lang="en-US" sz="1900" dirty="0" err="1">
                <a:latin typeface="Calibri" panose="020F0502020204030204" pitchFamily="34" charset="0"/>
                <a:cs typeface="Calibri" panose="020F0502020204030204" pitchFamily="34" charset="0"/>
              </a:rPr>
              <a:t>Huzoor</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atba</a:t>
            </a:r>
            <a:r>
              <a:rPr lang="en-US" sz="1900" dirty="0">
                <a:latin typeface="Calibri" panose="020F0502020204030204" pitchFamily="34" charset="0"/>
                <a:cs typeface="Calibri" panose="020F0502020204030204" pitchFamily="34" charset="0"/>
              </a:rPr>
              <a:t>). Nasir was extremely devastated. He joined Ansar meeting after a long absence. He made some comments against the system of the </a:t>
            </a:r>
            <a:r>
              <a:rPr lang="en-US" sz="1900" dirty="0" err="1">
                <a:latin typeface="Calibri" panose="020F0502020204030204" pitchFamily="34" charset="0"/>
                <a:cs typeface="Calibri" panose="020F0502020204030204" pitchFamily="34" charset="0"/>
              </a:rPr>
              <a:t>Jama’at</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Za’im</a:t>
            </a:r>
            <a:r>
              <a:rPr lang="en-US" sz="1900" dirty="0">
                <a:latin typeface="Calibri" panose="020F0502020204030204" pitchFamily="34" charset="0"/>
                <a:cs typeface="Calibri" panose="020F0502020204030204" pitchFamily="34" charset="0"/>
              </a:rPr>
              <a:t> sahib talked to him after the meeting and advised him to show patience and pray for forgiveness of his son. The Nasir said that he really loves his son and believes that he has done nothing wrong and he disagrees with the judgement. Such punishments could take members away from the </a:t>
            </a:r>
            <a:r>
              <a:rPr lang="en-US" sz="1900" dirty="0" err="1">
                <a:latin typeface="Calibri" panose="020F0502020204030204" pitchFamily="34" charset="0"/>
                <a:cs typeface="Calibri" panose="020F0502020204030204" pitchFamily="34" charset="0"/>
              </a:rPr>
              <a:t>Jama’at</a:t>
            </a:r>
            <a:r>
              <a:rPr sz="1900" dirty="0">
                <a:latin typeface="Calibri" panose="020F0502020204030204" pitchFamily="34" charset="0"/>
                <a:cs typeface="Calibri" panose="020F0502020204030204" pitchFamily="34" charset="0"/>
              </a:rPr>
              <a:t>	</a:t>
            </a:r>
          </a:p>
        </p:txBody>
      </p:sp>
      <p:pic>
        <p:nvPicPr>
          <p:cNvPr id="142" name="January meeting Scenario.pdf" descr="January meeting Scenari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5320" y="-4696124"/>
            <a:ext cx="5299366" cy="6858002"/>
          </a:xfrm>
          <a:prstGeom prst="rect">
            <a:avLst/>
          </a:prstGeom>
          <a:ln w="12700">
            <a:miter lim="400000"/>
          </a:ln>
        </p:spPr>
      </p:pic>
      <p:pic>
        <p:nvPicPr>
          <p:cNvPr id="2" name="Picture 1">
            <a:extLst>
              <a:ext uri="{FF2B5EF4-FFF2-40B4-BE49-F238E27FC236}">
                <a16:creationId xmlns:a16="http://schemas.microsoft.com/office/drawing/2014/main" id="{445FBEB2-4342-594F-9B37-F0498796F3A3}"/>
              </a:ext>
            </a:extLst>
          </p:cNvPr>
          <p:cNvPicPr>
            <a:picLocks noChangeAspect="1"/>
          </p:cNvPicPr>
          <p:nvPr/>
        </p:nvPicPr>
        <p:blipFill>
          <a:blip r:embed="rId3"/>
          <a:stretch>
            <a:fillRect/>
          </a:stretch>
        </p:blipFill>
        <p:spPr>
          <a:xfrm>
            <a:off x="4849692" y="1537854"/>
            <a:ext cx="3656999" cy="2881746"/>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6"/>
          <p:cNvSpPr txBox="1"/>
          <p:nvPr/>
        </p:nvSpPr>
        <p:spPr>
          <a:xfrm>
            <a:off x="3422773" y="360477"/>
            <a:ext cx="187486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465593" y="1960244"/>
            <a:ext cx="8373751" cy="293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2438338">
              <a:lnSpc>
                <a:spcPct val="90000"/>
              </a:lnSpc>
              <a:spcBef>
                <a:spcPts val="2000"/>
              </a:spcBef>
              <a:buSzPct val="123000"/>
              <a:defRPr sz="3000">
                <a:latin typeface="Helvetica Neue"/>
                <a:ea typeface="Helvetica Neue"/>
                <a:cs typeface="Helvetica Neue"/>
                <a:sym typeface="Helvetica Neue"/>
              </a:defRPr>
            </a:pPr>
            <a:r>
              <a:rPr lang="en-US" sz="2400" dirty="0"/>
              <a:t>Please share your thoughts,</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t>Why do you think the Nasir is responding in this way?</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t>What would be an appropriate reaction in this situation?</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t>How should the </a:t>
            </a:r>
            <a:r>
              <a:rPr lang="en-US" sz="2400" dirty="0" err="1"/>
              <a:t>Za’im</a:t>
            </a:r>
            <a:r>
              <a:rPr lang="en-US" sz="2400" dirty="0"/>
              <a:t> handle the situation?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6"/>
          <p:cNvSpPr txBox="1"/>
          <p:nvPr/>
        </p:nvSpPr>
        <p:spPr>
          <a:xfrm>
            <a:off x="3323339" y="368471"/>
            <a:ext cx="403090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Guidance from Sermon</a:t>
            </a:r>
          </a:p>
        </p:txBody>
      </p:sp>
      <p:sp>
        <p:nvSpPr>
          <p:cNvPr id="148" name="TextBox 1"/>
          <p:cNvSpPr txBox="1"/>
          <p:nvPr/>
        </p:nvSpPr>
        <p:spPr>
          <a:xfrm>
            <a:off x="219144" y="4696287"/>
            <a:ext cx="8191783"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latin typeface="+mj-lt"/>
                <a:ea typeface="+mj-ea"/>
                <a:cs typeface="+mj-cs"/>
                <a:sym typeface="Helvetica"/>
              </a:defRPr>
            </a:pPr>
            <a:r>
              <a:rPr lang="en-US" sz="2400" dirty="0"/>
              <a:t>The bottom line is, </a:t>
            </a:r>
            <a:r>
              <a:rPr sz="1600" b="0" dirty="0"/>
              <a:t>we</a:t>
            </a:r>
            <a:r>
              <a:rPr lang="en-US" sz="1600" b="0" dirty="0"/>
              <a:t> should have trust in Allah the Almighty and our faith should not waiver no matter what the challenge may be. The Nasir should not jeopardize his faith and trust in the system of the </a:t>
            </a:r>
            <a:r>
              <a:rPr lang="en-US" sz="1600" b="0" dirty="0" err="1"/>
              <a:t>Jama’at</a:t>
            </a:r>
            <a:r>
              <a:rPr lang="en-US" sz="1600" b="0" dirty="0"/>
              <a:t> by talking negatively in public. He could follow </a:t>
            </a:r>
            <a:r>
              <a:rPr lang="en-US" sz="1600" b="0" dirty="0" err="1"/>
              <a:t>Jama’at</a:t>
            </a:r>
            <a:r>
              <a:rPr lang="en-US" sz="1600" b="0" dirty="0"/>
              <a:t> guidelines and request </a:t>
            </a:r>
            <a:r>
              <a:rPr lang="en-US" sz="1600" b="0" dirty="0" err="1"/>
              <a:t>Khalifatul</a:t>
            </a:r>
            <a:r>
              <a:rPr lang="en-US" sz="1600" b="0" dirty="0"/>
              <a:t> Masih (</a:t>
            </a:r>
            <a:r>
              <a:rPr lang="en-US" sz="1600" b="0" dirty="0" err="1"/>
              <a:t>atba</a:t>
            </a:r>
            <a:r>
              <a:rPr lang="en-US" sz="1600" b="0" dirty="0"/>
              <a:t>) for forgiveness.  </a:t>
            </a:r>
            <a:endParaRPr sz="1600" b="0" dirty="0"/>
          </a:p>
        </p:txBody>
      </p:sp>
      <p:sp>
        <p:nvSpPr>
          <p:cNvPr id="149" name="Hadrat Abu Hurairahra has related that the Holy Prophetsa said, ‘Allah will have mercy on a man who gets up at night for his [voluntary] Prayer and awakens his wife for the same purpose, and if she hesitates he sprinkles water over her face to wake her u"/>
          <p:cNvSpPr txBox="1"/>
          <p:nvPr/>
        </p:nvSpPr>
        <p:spPr>
          <a:xfrm>
            <a:off x="70882" y="3044439"/>
            <a:ext cx="102657"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1200"/>
              </a:spcBef>
              <a:defRPr sz="2200">
                <a:latin typeface="Times Roman"/>
                <a:ea typeface="Times Roman"/>
                <a:cs typeface="Times Roman"/>
                <a:sym typeface="Times Roman"/>
              </a:defRPr>
            </a:pPr>
            <a:endParaRPr dirty="0"/>
          </a:p>
        </p:txBody>
      </p:sp>
      <p:sp>
        <p:nvSpPr>
          <p:cNvPr id="4" name="Rectangle 3">
            <a:extLst>
              <a:ext uri="{FF2B5EF4-FFF2-40B4-BE49-F238E27FC236}">
                <a16:creationId xmlns:a16="http://schemas.microsoft.com/office/drawing/2014/main" id="{1CDBDDE4-39DF-3747-911B-CE5A87ECA284}"/>
              </a:ext>
            </a:extLst>
          </p:cNvPr>
          <p:cNvSpPr>
            <a:spLocks noChangeArrowheads="1"/>
          </p:cNvSpPr>
          <p:nvPr/>
        </p:nvSpPr>
        <p:spPr bwMode="auto">
          <a:xfrm>
            <a:off x="219144" y="1644055"/>
            <a:ext cx="854700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tx1"/>
                </a:solidFill>
                <a:latin typeface="Helvetica" pitchFamily="2" charset="0"/>
              </a:rPr>
              <a:t>The Promised Messiah (peace be on him) writes: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tx1"/>
                </a:solidFill>
                <a:latin typeface="Helvetica" pitchFamily="2" charset="0"/>
              </a:rPr>
              <a:t>It is inevitable that you should be tried with diverse types of pain and misfortune as the faithful before you were tried. Be mindful, lest you should stumble. So long as you have a firm relationship with heaven, the earth can do you no harm. Whenever harm befalls you, it will be through yourself and not through your enemy. Even if you lose all honor on earth, Allah will bestow eternal honor upon you from heaven. So do not let go of Him. It is inevitable that you be persecuted and suffer many disappointments, but do not lose heart, for it is Allah Who tests you whether you are steadfast in His cause or not. If you desire that angels should praise you in heaven, then endure beating and be joyful, hear abuse and be grateful, experience failure and do not cut your relationship with Allah. You are the last </a:t>
            </a:r>
            <a:r>
              <a:rPr lang="en-US" altLang="en-US" sz="1600" dirty="0" err="1">
                <a:solidFill>
                  <a:schemeClr val="tx1"/>
                </a:solidFill>
                <a:latin typeface="Helvetica" pitchFamily="2" charset="0"/>
              </a:rPr>
              <a:t>Jama‘at</a:t>
            </a:r>
            <a:r>
              <a:rPr lang="en-US" altLang="en-US" sz="1600" dirty="0">
                <a:solidFill>
                  <a:schemeClr val="tx1"/>
                </a:solidFill>
                <a:latin typeface="Helvetica" pitchFamily="2" charset="0"/>
              </a:rPr>
              <a:t> of Allah, so practice virtue at its highest level. </a:t>
            </a:r>
          </a:p>
        </p:txBody>
      </p:sp>
      <p:pic>
        <p:nvPicPr>
          <p:cNvPr id="2052" name="Picture 4" descr="page130image375459216">
            <a:extLst>
              <a:ext uri="{FF2B5EF4-FFF2-40B4-BE49-F238E27FC236}">
                <a16:creationId xmlns:a16="http://schemas.microsoft.com/office/drawing/2014/main" id="{5884C2FE-6815-CD4C-8F9C-AB8A4215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53" y="2357845"/>
            <a:ext cx="4025900" cy="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6"/>
          <p:cNvSpPr txBox="1"/>
          <p:nvPr/>
        </p:nvSpPr>
        <p:spPr>
          <a:xfrm>
            <a:off x="3376994" y="403148"/>
            <a:ext cx="389785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Take </a:t>
            </a:r>
            <a:r>
              <a:rPr lang="en-US" b="1" dirty="0"/>
              <a:t>"</a:t>
            </a:r>
            <a:r>
              <a:rPr b="1" dirty="0"/>
              <a:t>home</a:t>
            </a:r>
            <a:r>
              <a:rPr lang="en-US" b="1" dirty="0"/>
              <a:t>"</a:t>
            </a:r>
            <a:r>
              <a:rPr b="1" dirty="0"/>
              <a:t> message</a:t>
            </a:r>
          </a:p>
        </p:txBody>
      </p:sp>
      <p:sp>
        <p:nvSpPr>
          <p:cNvPr id="152" name="TextBox 3"/>
          <p:cNvSpPr txBox="1"/>
          <p:nvPr/>
        </p:nvSpPr>
        <p:spPr>
          <a:xfrm>
            <a:off x="444604" y="1996496"/>
            <a:ext cx="8699396" cy="2077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400"/>
            </a:pPr>
            <a:r>
              <a:rPr dirty="0"/>
              <a:t>Pick one of the following topics from this Friday sermon to discuss with children/family during casual discussion:</a:t>
            </a:r>
          </a:p>
          <a:p>
            <a:pPr>
              <a:defRPr sz="1200"/>
            </a:pPr>
            <a:endParaRPr dirty="0"/>
          </a:p>
          <a:p>
            <a:pPr marL="800100" lvl="1" indent="-342900">
              <a:buSzPct val="100000"/>
              <a:buFont typeface="Arial"/>
              <a:buChar char="•"/>
              <a:defRPr sz="2300"/>
            </a:pPr>
            <a:r>
              <a:rPr lang="en-US" dirty="0"/>
              <a:t>How can one develop personal relationship with Almighty God?</a:t>
            </a:r>
          </a:p>
          <a:p>
            <a:pPr marL="800100" lvl="1" indent="-342900">
              <a:buSzPct val="100000"/>
              <a:buFont typeface="Arial"/>
              <a:buChar char="•"/>
              <a:defRPr sz="2300"/>
            </a:pPr>
            <a:r>
              <a:rPr lang="en-US" dirty="0"/>
              <a:t>Share examples where you had to sacrifice worldly desires to please Almighty God</a:t>
            </a:r>
            <a:endParaRPr dirty="0"/>
          </a:p>
        </p:txBody>
      </p:sp>
      <p:sp>
        <p:nvSpPr>
          <p:cNvPr id="153" name="TextBox 6"/>
          <p:cNvSpPr txBox="1"/>
          <p:nvPr/>
        </p:nvSpPr>
        <p:spPr>
          <a:xfrm>
            <a:off x="444604" y="4729435"/>
            <a:ext cx="8024622"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rgbClr val="FF0000"/>
                </a:solidFill>
                <a:latin typeface="+mj-lt"/>
                <a:ea typeface="+mj-ea"/>
                <a:cs typeface="+mj-cs"/>
                <a:sym typeface="Helvetica"/>
              </a:defRPr>
            </a:pPr>
            <a:r>
              <a:rPr dirty="0"/>
              <a:t>Tips to engage youth in conversation: </a:t>
            </a:r>
            <a:r>
              <a:rPr dirty="0">
                <a:solidFill>
                  <a:srgbClr val="000000"/>
                </a:solidFill>
              </a:rPr>
              <a:t>(1) Give them more talking time, and (2) use examples from Huzur’s </a:t>
            </a:r>
            <a:r>
              <a:rPr sz="1700" dirty="0">
                <a:solidFill>
                  <a:srgbClr val="000000"/>
                </a:solidFill>
              </a:rPr>
              <a:t>(may Allah be his helper)</a:t>
            </a:r>
            <a:r>
              <a:rPr dirty="0">
                <a:solidFill>
                  <a:srgbClr val="000000"/>
                </a:solidFill>
              </a:rPr>
              <a:t> sermon to make a point.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12475" y="2230582"/>
            <a:ext cx="4555915" cy="3172691"/>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7" y="369950"/>
            <a:ext cx="5562603"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200">
                <a:solidFill>
                  <a:srgbClr val="FFFFFF"/>
                </a:solidFill>
              </a:defRPr>
            </a:lvl1pPr>
          </a:lstStyle>
          <a:p>
            <a:r>
              <a:rPr lang="en-US" b="1" dirty="0"/>
              <a:t>Mental and Physical health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38018" y="2102236"/>
            <a:ext cx="3942493" cy="3785652"/>
          </a:xfrm>
          <a:prstGeom prst="rect">
            <a:avLst/>
          </a:prstGeom>
        </p:spPr>
        <p:txBody>
          <a:bodyPr wrap="square">
            <a:spAutoFit/>
          </a:bodyPr>
          <a:lstStyle/>
          <a:p>
            <a:r>
              <a:rPr lang="en-US" sz="2400" b="1" dirty="0"/>
              <a:t>Suggested Time = 15 mins</a:t>
            </a:r>
          </a:p>
          <a:p>
            <a:endParaRPr lang="en-US" sz="2400" b="1" dirty="0"/>
          </a:p>
          <a:p>
            <a:r>
              <a:rPr lang="en-US" sz="2400" b="1" dirty="0"/>
              <a:t>It contains questions of </a:t>
            </a:r>
          </a:p>
          <a:p>
            <a:r>
              <a:rPr lang="en-US" sz="2400" b="1" dirty="0"/>
              <a:t>general knowledge and/or </a:t>
            </a:r>
          </a:p>
          <a:p>
            <a:r>
              <a:rPr lang="en-US" sz="2400" b="1" dirty="0"/>
              <a:t>religious knowledge </a:t>
            </a:r>
          </a:p>
          <a:p>
            <a:r>
              <a:rPr lang="en-US" sz="2400" b="1" dirty="0"/>
              <a:t>followed by their answers.</a:t>
            </a:r>
          </a:p>
          <a:p>
            <a:r>
              <a:rPr lang="en-US" sz="2400" b="1" dirty="0"/>
              <a:t>A thought-provoking video and a physical health segment</a:t>
            </a:r>
          </a:p>
          <a:p>
            <a:endParaRPr lang="en-US" sz="2400" b="1" dirty="0"/>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457" y="1986337"/>
            <a:ext cx="4555915" cy="3416936"/>
          </a:xfrm>
          <a:prstGeom prst="rect">
            <a:avLst/>
          </a:prstGeom>
        </p:spPr>
      </p:pic>
    </p:spTree>
    <p:extLst>
      <p:ext uri="{BB962C8B-B14F-4D97-AF65-F5344CB8AC3E}">
        <p14:creationId xmlns:p14="http://schemas.microsoft.com/office/powerpoint/2010/main" val="14701354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4110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Mental Health</a:t>
            </a:r>
            <a:endParaRPr b="1" dirty="0"/>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2"/>
          <a:stretch>
            <a:fillRect/>
          </a:stretch>
        </p:blipFill>
        <p:spPr>
          <a:xfrm>
            <a:off x="1532042" y="1413163"/>
            <a:ext cx="6089694" cy="4281055"/>
          </a:xfrm>
          <a:prstGeom prst="rect">
            <a:avLst/>
          </a:prstGeom>
        </p:spPr>
      </p:pic>
    </p:spTree>
    <p:extLst>
      <p:ext uri="{BB962C8B-B14F-4D97-AF65-F5344CB8AC3E}">
        <p14:creationId xmlns:p14="http://schemas.microsoft.com/office/powerpoint/2010/main" val="405672714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2910720" y="367134"/>
            <a:ext cx="2608932" cy="606642"/>
          </a:xfrm>
          <a:prstGeom prst="rect">
            <a:avLst/>
          </a:prstGeom>
        </p:spPr>
        <p:txBody>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90636" y="1714880"/>
            <a:ext cx="8306923" cy="4500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p>
            <a:pPr marL="332613" indent="-332613" defTabSz="443483">
              <a:lnSpc>
                <a:spcPct val="80000"/>
              </a:lnSpc>
              <a:spcBef>
                <a:spcPts val="400"/>
              </a:spcBef>
              <a:spcAft>
                <a:spcPts val="600"/>
              </a:spcAft>
              <a:buSzPct val="100000"/>
              <a:buFont typeface="Arial"/>
              <a:buChar char="•"/>
              <a:defRPr sz="1900"/>
            </a:pPr>
            <a:r>
              <a:rPr sz="2400" dirty="0"/>
              <a:t>Recitation of the Holy Quran 		</a:t>
            </a:r>
          </a:p>
          <a:p>
            <a:pPr marL="332613" indent="-332613" defTabSz="443483">
              <a:lnSpc>
                <a:spcPct val="80000"/>
              </a:lnSpc>
              <a:spcBef>
                <a:spcPts val="400"/>
              </a:spcBef>
              <a:spcAft>
                <a:spcPts val="600"/>
              </a:spcAft>
              <a:buSzPct val="100000"/>
              <a:buFont typeface="Arial"/>
              <a:buChar char="•"/>
              <a:defRPr sz="1900"/>
            </a:pPr>
            <a:r>
              <a:rPr sz="2400" dirty="0"/>
              <a:t>Pledge</a:t>
            </a:r>
          </a:p>
          <a:p>
            <a:pPr marL="332613" indent="-332613" defTabSz="443483">
              <a:lnSpc>
                <a:spcPct val="80000"/>
              </a:lnSpc>
              <a:spcBef>
                <a:spcPts val="400"/>
              </a:spcBef>
              <a:spcAft>
                <a:spcPts val="600"/>
              </a:spcAft>
              <a:buSzPct val="100000"/>
              <a:buFont typeface="Arial"/>
              <a:buChar char="•"/>
              <a:defRPr sz="1900"/>
            </a:pPr>
            <a:r>
              <a:rPr sz="2400" dirty="0"/>
              <a:t>Salat page</a:t>
            </a:r>
            <a:endParaRPr lang="en-US" sz="2400" dirty="0"/>
          </a:p>
          <a:p>
            <a:pPr marL="332613" indent="-332613" defTabSz="443483">
              <a:lnSpc>
                <a:spcPct val="80000"/>
              </a:lnSpc>
              <a:spcBef>
                <a:spcPts val="400"/>
              </a:spcBef>
              <a:spcAft>
                <a:spcPts val="600"/>
              </a:spcAft>
              <a:buSzPct val="100000"/>
              <a:buFont typeface="Arial"/>
              <a:buChar char="•"/>
              <a:defRPr sz="1900"/>
            </a:pPr>
            <a:r>
              <a:rPr lang="en-US" sz="2400" dirty="0"/>
              <a:t>The Holy Quran segment (10 min)</a:t>
            </a:r>
          </a:p>
          <a:p>
            <a:pPr lvl="3" defTabSz="443483">
              <a:lnSpc>
                <a:spcPct val="80000"/>
              </a:lnSpc>
              <a:spcBef>
                <a:spcPts val="400"/>
              </a:spcBef>
              <a:spcAft>
                <a:spcPts val="600"/>
              </a:spcAft>
              <a:buSzPct val="100000"/>
              <a:defRPr sz="1900"/>
            </a:pPr>
            <a:r>
              <a:rPr lang="en-US" sz="1900" dirty="0"/>
              <a:t>        - Selected verses</a:t>
            </a:r>
          </a:p>
          <a:p>
            <a:pPr lvl="3" defTabSz="443483">
              <a:lnSpc>
                <a:spcPct val="80000"/>
              </a:lnSpc>
              <a:spcBef>
                <a:spcPts val="400"/>
              </a:spcBef>
              <a:spcAft>
                <a:spcPts val="600"/>
              </a:spcAft>
              <a:buSzPct val="100000"/>
              <a:defRPr sz="1900"/>
            </a:pPr>
            <a:r>
              <a:rPr lang="en-US" sz="1900" dirty="0"/>
              <a:t>        - Questions and commentary</a:t>
            </a:r>
          </a:p>
          <a:p>
            <a:pPr marL="332613" indent="-332613" defTabSz="443483">
              <a:lnSpc>
                <a:spcPct val="80000"/>
              </a:lnSpc>
              <a:spcBef>
                <a:spcPts val="400"/>
              </a:spcBef>
              <a:spcAft>
                <a:spcPts val="600"/>
              </a:spcAft>
              <a:buSzPct val="100000"/>
              <a:buFont typeface="Arial"/>
              <a:buChar char="•"/>
              <a:defRPr sz="1900"/>
            </a:pPr>
            <a:r>
              <a:rPr lang="en-US" sz="2400" dirty="0"/>
              <a:t>Friday Sermon segment (20 min)</a:t>
            </a:r>
          </a:p>
          <a:p>
            <a:pPr defTabSz="443483">
              <a:lnSpc>
                <a:spcPct val="80000"/>
              </a:lnSpc>
              <a:spcBef>
                <a:spcPts val="400"/>
              </a:spcBef>
              <a:spcAft>
                <a:spcPts val="600"/>
              </a:spcAft>
              <a:buSzPct val="100000"/>
              <a:defRPr sz="1900"/>
            </a:pPr>
            <a:r>
              <a:rPr lang="en-US" sz="1900" dirty="0"/>
              <a:t>        -Sermon synopsis</a:t>
            </a:r>
          </a:p>
          <a:p>
            <a:pPr defTabSz="443483">
              <a:lnSpc>
                <a:spcPct val="80000"/>
              </a:lnSpc>
              <a:spcBef>
                <a:spcPts val="400"/>
              </a:spcBef>
              <a:spcAft>
                <a:spcPts val="600"/>
              </a:spcAft>
              <a:buSzPct val="100000"/>
              <a:defRPr sz="1900"/>
            </a:pPr>
            <a:r>
              <a:rPr lang="en-US" sz="1900" dirty="0"/>
              <a:t>        -Discussion scenario and guidance from sermon</a:t>
            </a:r>
          </a:p>
          <a:p>
            <a:pPr defTabSz="443483">
              <a:lnSpc>
                <a:spcPct val="80000"/>
              </a:lnSpc>
              <a:spcBef>
                <a:spcPts val="400"/>
              </a:spcBef>
              <a:spcAft>
                <a:spcPts val="600"/>
              </a:spcAft>
              <a:buSzPct val="100000"/>
              <a:defRPr sz="1900"/>
            </a:pPr>
            <a:r>
              <a:rPr lang="en-US" sz="1900" dirty="0"/>
              <a:t>        -Take home message</a:t>
            </a:r>
            <a:endParaRPr sz="1900" dirty="0"/>
          </a:p>
          <a:p>
            <a:pPr marL="332613" indent="-332613" defTabSz="443483">
              <a:lnSpc>
                <a:spcPct val="80000"/>
              </a:lnSpc>
              <a:spcBef>
                <a:spcPts val="400"/>
              </a:spcBef>
              <a:spcAft>
                <a:spcPts val="600"/>
              </a:spcAft>
              <a:buSzPct val="100000"/>
              <a:buFont typeface="Arial"/>
              <a:buChar char="•"/>
              <a:defRPr sz="1900"/>
            </a:pPr>
            <a:r>
              <a:rPr lang="en-US" sz="2400" dirty="0"/>
              <a:t>Mental and physical health segment (15 min)</a:t>
            </a:r>
            <a:endParaRPr sz="2400" dirty="0"/>
          </a:p>
          <a:p>
            <a:pPr marL="332613" indent="-332613" defTabSz="443483">
              <a:lnSpc>
                <a:spcPct val="80000"/>
              </a:lnSpc>
              <a:spcBef>
                <a:spcPts val="400"/>
              </a:spcBef>
              <a:spcAft>
                <a:spcPts val="600"/>
              </a:spcAft>
              <a:buSzPct val="100000"/>
              <a:buFont typeface="Arial"/>
              <a:buChar char="•"/>
              <a:defRPr sz="1900"/>
            </a:pPr>
            <a:r>
              <a:rPr sz="2400" dirty="0"/>
              <a:t>Open slot for local topics</a:t>
            </a:r>
          </a:p>
          <a:p>
            <a:pPr marL="332613" indent="-332613" defTabSz="443483">
              <a:lnSpc>
                <a:spcPct val="80000"/>
              </a:lnSpc>
              <a:spcBef>
                <a:spcPts val="400"/>
              </a:spcBef>
              <a:spcAft>
                <a:spcPts val="600"/>
              </a:spcAft>
              <a:buSzPct val="100000"/>
              <a:buFont typeface="Arial"/>
              <a:buChar char="•"/>
              <a:defRPr sz="1900"/>
            </a:pPr>
            <a:r>
              <a:rPr sz="2400" dirty="0"/>
              <a:t>Reminders/announcements			</a:t>
            </a:r>
          </a:p>
          <a:p>
            <a:pPr marL="332613" indent="-332613" defTabSz="443483">
              <a:lnSpc>
                <a:spcPct val="80000"/>
              </a:lnSpc>
              <a:spcBef>
                <a:spcPts val="400"/>
              </a:spcBef>
              <a:spcAft>
                <a:spcPts val="600"/>
              </a:spcAft>
              <a:buSzPct val="100000"/>
              <a:buFont typeface="Arial"/>
              <a:buChar char="•"/>
              <a:defRPr sz="1900"/>
            </a:pPr>
            <a:r>
              <a:rPr sz="2400" dirty="0" err="1"/>
              <a:t>Dua</a:t>
            </a:r>
            <a:endParaRPr sz="2400" dirty="0"/>
          </a:p>
          <a:p>
            <a:pPr defTabSz="443483">
              <a:lnSpc>
                <a:spcPct val="80000"/>
              </a:lnSpc>
              <a:spcBef>
                <a:spcPts val="400"/>
              </a:spcBef>
              <a:defRPr sz="1900"/>
            </a:pPr>
            <a:r>
              <a:rPr dirty="0"/>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858" y="973776"/>
            <a:ext cx="3293864" cy="3076483"/>
          </a:xfrm>
          <a:prstGeom prst="rect">
            <a:avLst/>
          </a:prstGeom>
        </p:spPr>
      </p:pic>
    </p:spTree>
    <p:extLst>
      <p:ext uri="{BB962C8B-B14F-4D97-AF65-F5344CB8AC3E}">
        <p14:creationId xmlns:p14="http://schemas.microsoft.com/office/powerpoint/2010/main" val="12367127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ntent Placeholder 2"/>
          <p:cNvSpPr txBox="1"/>
          <p:nvPr/>
        </p:nvSpPr>
        <p:spPr>
          <a:xfrm>
            <a:off x="732614" y="3921338"/>
            <a:ext cx="8085635" cy="2892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457200" indent="-457200">
              <a:spcBef>
                <a:spcPts val="500"/>
              </a:spcBef>
              <a:buSzPct val="100000"/>
              <a:buAutoNum type="arabicPeriod"/>
              <a:defRPr sz="2400"/>
            </a:pPr>
            <a:r>
              <a:rPr lang="en-US" dirty="0"/>
              <a:t>Why do the sun and moon appear around the same size in the sky</a:t>
            </a:r>
            <a:r>
              <a:rPr dirty="0"/>
              <a:t>?</a:t>
            </a:r>
          </a:p>
          <a:p>
            <a:pPr marL="457200" indent="-457200">
              <a:spcBef>
                <a:spcPts val="500"/>
              </a:spcBef>
              <a:buSzPct val="100000"/>
              <a:buAutoNum type="arabicPeriod"/>
              <a:defRPr sz="2400"/>
            </a:pPr>
            <a:r>
              <a:rPr lang="en-US" dirty="0"/>
              <a:t>Who is the fastest land animal</a:t>
            </a:r>
            <a:r>
              <a:rPr dirty="0"/>
              <a:t>? </a:t>
            </a:r>
          </a:p>
          <a:p>
            <a:pPr marL="457200" indent="-457200">
              <a:spcBef>
                <a:spcPts val="500"/>
              </a:spcBef>
              <a:buSzPct val="100000"/>
              <a:buAutoNum type="arabicPeriod"/>
              <a:defRPr sz="2400"/>
            </a:pPr>
            <a:r>
              <a:rPr lang="en-US" dirty="0"/>
              <a:t>When was the foundation stone of </a:t>
            </a:r>
            <a:r>
              <a:rPr lang="en-US" dirty="0" err="1"/>
              <a:t>Rabwah</a:t>
            </a:r>
            <a:r>
              <a:rPr lang="en-US" dirty="0"/>
              <a:t> (Pakistan) laid</a:t>
            </a:r>
            <a:r>
              <a:rPr dirty="0"/>
              <a:t>?</a:t>
            </a:r>
          </a:p>
        </p:txBody>
      </p:sp>
      <p:sp>
        <p:nvSpPr>
          <p:cNvPr id="4" name="TextBox 6">
            <a:extLst>
              <a:ext uri="{FF2B5EF4-FFF2-40B4-BE49-F238E27FC236}">
                <a16:creationId xmlns:a16="http://schemas.microsoft.com/office/drawing/2014/main" id="{2F66EA32-17F5-174C-9440-7B1B3A207D7E}"/>
              </a:ext>
            </a:extLst>
          </p:cNvPr>
          <p:cNvSpPr txBox="1"/>
          <p:nvPr/>
        </p:nvSpPr>
        <p:spPr>
          <a:xfrm>
            <a:off x="3638163" y="354218"/>
            <a:ext cx="312919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200">
                <a:solidFill>
                  <a:srgbClr val="FFFFFF"/>
                </a:solidFill>
              </a:defRPr>
            </a:lvl1pPr>
          </a:lstStyle>
          <a:p>
            <a:r>
              <a:rPr lang="en-US" b="1" dirty="0"/>
              <a:t>Quiz</a:t>
            </a:r>
            <a:endParaRPr b="1" dirty="0"/>
          </a:p>
        </p:txBody>
      </p:sp>
      <p:pic>
        <p:nvPicPr>
          <p:cNvPr id="5" name="Picture 4">
            <a:extLst>
              <a:ext uri="{FF2B5EF4-FFF2-40B4-BE49-F238E27FC236}">
                <a16:creationId xmlns:a16="http://schemas.microsoft.com/office/drawing/2014/main" id="{CD1505F9-1459-B244-BBD4-50A12F9D99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947" y="1136793"/>
            <a:ext cx="3919304" cy="258674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3454088" y="351790"/>
            <a:ext cx="195994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b="1" dirty="0"/>
              <a:t>Answers</a:t>
            </a:r>
          </a:p>
        </p:txBody>
      </p:sp>
      <p:sp>
        <p:nvSpPr>
          <p:cNvPr id="159" name="Title 3"/>
          <p:cNvSpPr txBox="1">
            <a:spLocks noGrp="1"/>
          </p:cNvSpPr>
          <p:nvPr>
            <p:ph type="title"/>
          </p:nvPr>
        </p:nvSpPr>
        <p:spPr>
          <a:xfrm>
            <a:off x="570258" y="2442893"/>
            <a:ext cx="8397024" cy="2140681"/>
          </a:xfrm>
          <a:prstGeom prst="rect">
            <a:avLst/>
          </a:prstGeom>
        </p:spPr>
        <p:txBody>
          <a:bodyPr anchor="t">
            <a:normAutofit fontScale="90000"/>
          </a:bodyPr>
          <a:lstStyle/>
          <a:p>
            <a:pPr algn="l">
              <a:spcAft>
                <a:spcPts val="600"/>
              </a:spcAft>
              <a:defRPr sz="2800"/>
            </a:pPr>
            <a:r>
              <a:rPr dirty="0"/>
              <a:t>1.</a:t>
            </a:r>
            <a:r>
              <a:rPr lang="en-US" dirty="0"/>
              <a:t> Sun is 400 times larger than the moon, but it is 400 times farther from the earth. That is why they appear to be about the same size in the </a:t>
            </a:r>
            <a:r>
              <a:rPr lang="en-US" sz="2800" dirty="0"/>
              <a:t>sky (</a:t>
            </a:r>
            <a:r>
              <a:rPr lang="en-US" sz="2800" dirty="0" err="1"/>
              <a:t>earthsky.org</a:t>
            </a:r>
            <a:r>
              <a:rPr lang="en-US" sz="2800" dirty="0"/>
              <a:t>)</a:t>
            </a:r>
            <a:endParaRPr sz="2800" dirty="0"/>
          </a:p>
          <a:p>
            <a:pPr algn="l">
              <a:spcAft>
                <a:spcPts val="600"/>
              </a:spcAft>
              <a:defRPr sz="2800"/>
            </a:pPr>
            <a:r>
              <a:rPr dirty="0"/>
              <a:t>2. </a:t>
            </a:r>
            <a:r>
              <a:rPr lang="en-US" dirty="0"/>
              <a:t>Cheetah. Can go as fast as 70 </a:t>
            </a:r>
            <a:r>
              <a:rPr lang="en-US" sz="2800" dirty="0"/>
              <a:t>mph (</a:t>
            </a:r>
            <a:r>
              <a:rPr lang="en-US" sz="2800" dirty="0" err="1"/>
              <a:t>awf.org</a:t>
            </a:r>
            <a:r>
              <a:rPr lang="en-US" sz="2800" dirty="0"/>
              <a:t>)</a:t>
            </a:r>
            <a:endParaRPr sz="2800" dirty="0"/>
          </a:p>
          <a:p>
            <a:pPr algn="l">
              <a:spcAft>
                <a:spcPts val="600"/>
              </a:spcAft>
              <a:defRPr sz="2800"/>
            </a:pPr>
            <a:r>
              <a:rPr dirty="0"/>
              <a:t>3. </a:t>
            </a:r>
            <a:r>
              <a:rPr lang="en-US" dirty="0"/>
              <a:t>September 20, 1948</a:t>
            </a:r>
            <a:r>
              <a:rPr dirty="0"/>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140967"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Balloon Pop</a:t>
            </a:r>
            <a:endParaRPr b="1" dirty="0"/>
          </a:p>
        </p:txBody>
      </p:sp>
      <p:sp>
        <p:nvSpPr>
          <p:cNvPr id="7" name="Title 3">
            <a:extLst>
              <a:ext uri="{FF2B5EF4-FFF2-40B4-BE49-F238E27FC236}">
                <a16:creationId xmlns:a16="http://schemas.microsoft.com/office/drawing/2014/main" id="{E1A41EED-6011-1942-9D34-407B73B62994}"/>
              </a:ext>
            </a:extLst>
          </p:cNvPr>
          <p:cNvSpPr txBox="1">
            <a:spLocks/>
          </p:cNvSpPr>
          <p:nvPr/>
        </p:nvSpPr>
        <p:spPr>
          <a:xfrm>
            <a:off x="4982030" y="1707614"/>
            <a:ext cx="4064000" cy="2456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defRPr sz="2800"/>
            </a:pPr>
            <a:r>
              <a:rPr lang="en-US" sz="2000" dirty="0"/>
              <a:t>Why doesn’t the white balloon pop? Simple concept but really effective science demo by Steve Spangler. The white balloon doesn’t absorb as much light (heat) as the other ones (even if it will eventually pop)</a:t>
            </a:r>
          </a:p>
        </p:txBody>
      </p:sp>
      <p:sp>
        <p:nvSpPr>
          <p:cNvPr id="2" name="Rectangle 1">
            <a:extLst>
              <a:ext uri="{FF2B5EF4-FFF2-40B4-BE49-F238E27FC236}">
                <a16:creationId xmlns:a16="http://schemas.microsoft.com/office/drawing/2014/main" id="{E6DF223F-D550-0D40-9964-6A0123D6710A}"/>
              </a:ext>
            </a:extLst>
          </p:cNvPr>
          <p:cNvSpPr/>
          <p:nvPr/>
        </p:nvSpPr>
        <p:spPr>
          <a:xfrm>
            <a:off x="5267953" y="5421746"/>
            <a:ext cx="4572000" cy="1015663"/>
          </a:xfrm>
          <a:prstGeom prst="rect">
            <a:avLst/>
          </a:prstGeom>
        </p:spPr>
        <p:txBody>
          <a:bodyPr>
            <a:spAutoFit/>
          </a:bodyPr>
          <a:lstStyle/>
          <a:p>
            <a:r>
              <a:rPr lang="en-US" dirty="0"/>
              <a:t>Balloon bursting: From Massimo</a:t>
            </a:r>
          </a:p>
          <a:p>
            <a:br>
              <a:rPr lang="en-US" sz="1400" dirty="0"/>
            </a:br>
            <a:br>
              <a:rPr lang="en-US" sz="1400" dirty="0"/>
            </a:br>
            <a:endParaRPr lang="en-US" sz="1400" dirty="0"/>
          </a:p>
        </p:txBody>
      </p:sp>
      <p:pic>
        <p:nvPicPr>
          <p:cNvPr id="4" name="VID-20201222-WA0011.mp4">
            <a:hlinkClick r:id="" action="ppaction://media"/>
            <a:extLst>
              <a:ext uri="{FF2B5EF4-FFF2-40B4-BE49-F238E27FC236}">
                <a16:creationId xmlns:a16="http://schemas.microsoft.com/office/drawing/2014/main" id="{9C76D0D9-82D2-3543-A50B-EBD82A757A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637" y="1357746"/>
            <a:ext cx="4064000" cy="4064000"/>
          </a:xfrm>
          <a:prstGeom prst="rect">
            <a:avLst/>
          </a:prstGeom>
        </p:spPr>
      </p:pic>
    </p:spTree>
    <p:extLst>
      <p:ext uri="{BB962C8B-B14F-4D97-AF65-F5344CB8AC3E}">
        <p14:creationId xmlns:p14="http://schemas.microsoft.com/office/powerpoint/2010/main" val="1495212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78056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a:t>Physical Health</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6" name="Picture 5">
            <a:extLst>
              <a:ext uri="{FF2B5EF4-FFF2-40B4-BE49-F238E27FC236}">
                <a16:creationId xmlns:a16="http://schemas.microsoft.com/office/drawing/2014/main" id="{E289C505-7631-3C43-9FA6-1EFC3D07F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349" y="2558195"/>
            <a:ext cx="6578600" cy="1356514"/>
          </a:xfrm>
          <a:prstGeom prst="rect">
            <a:avLst/>
          </a:prstGeom>
        </p:spPr>
      </p:pic>
    </p:spTree>
    <p:extLst>
      <p:ext uri="{BB962C8B-B14F-4D97-AF65-F5344CB8AC3E}">
        <p14:creationId xmlns:p14="http://schemas.microsoft.com/office/powerpoint/2010/main" val="38838545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4AF091A5-0027-9746-8CF6-E65EE2482920}"/>
              </a:ext>
            </a:extLst>
          </p:cNvPr>
          <p:cNvPicPr>
            <a:picLocks noGrp="1" noChangeAspect="1"/>
          </p:cNvPicPr>
          <p:nvPr>
            <p:ph type="pic" idx="21"/>
          </p:nvPr>
        </p:nvPicPr>
        <p:blipFill>
          <a:blip r:embed="rId2" cstate="screen">
            <a:extLst>
              <a:ext uri="{28A0092B-C50C-407E-A947-70E740481C1C}">
                <a14:useLocalDpi xmlns:a14="http://schemas.microsoft.com/office/drawing/2010/main"/>
              </a:ext>
            </a:extLst>
          </a:blip>
          <a:srcRect t="4750" b="4750"/>
          <a:stretch>
            <a:fillRect/>
          </a:stretch>
        </p:blipFill>
        <p:spPr>
          <a:xfrm>
            <a:off x="978247" y="1288474"/>
            <a:ext cx="6974263" cy="3944817"/>
          </a:xfrm>
          <a:prstGeom prst="rect">
            <a:avLst/>
          </a:prstGeom>
        </p:spPr>
      </p:pic>
      <p:sp>
        <p:nvSpPr>
          <p:cNvPr id="152" name="TANVIR AHMED…"/>
          <p:cNvSpPr txBox="1">
            <a:spLocks noGrp="1"/>
          </p:cNvSpPr>
          <p:nvPr>
            <p:ph type="body" idx="22"/>
          </p:nvPr>
        </p:nvSpPr>
        <p:spPr>
          <a:xfrm>
            <a:off x="369628" y="4034038"/>
            <a:ext cx="8191500" cy="9962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defRPr sz="5100"/>
            </a:pPr>
            <a:r>
              <a:rPr sz="2400" dirty="0">
                <a:solidFill>
                  <a:schemeClr val="accent1">
                    <a:lumMod val="40000"/>
                    <a:lumOff val="60000"/>
                  </a:schemeClr>
                </a:solidFill>
              </a:rPr>
              <a:t>TANVIR AHMED</a:t>
            </a:r>
          </a:p>
          <a:p>
            <a:pPr>
              <a:defRPr sz="5100"/>
            </a:pPr>
            <a:r>
              <a:rPr sz="2400" dirty="0">
                <a:solidFill>
                  <a:schemeClr val="accent1">
                    <a:lumMod val="40000"/>
                    <a:lumOff val="60000"/>
                  </a:schemeClr>
                </a:solidFill>
              </a:rPr>
              <a:t>QAID HEALTH</a:t>
            </a:r>
          </a:p>
        </p:txBody>
      </p:sp>
      <p:sp>
        <p:nvSpPr>
          <p:cNvPr id="153" name="SHINGLES…"/>
          <p:cNvSpPr txBox="1">
            <a:spLocks noGrp="1"/>
          </p:cNvSpPr>
          <p:nvPr>
            <p:ph type="title"/>
          </p:nvPr>
        </p:nvSpPr>
        <p:spPr>
          <a:xfrm>
            <a:off x="369628" y="2114981"/>
            <a:ext cx="8191500" cy="1452563"/>
          </a:xfrm>
          <a:prstGeom prst="rect">
            <a:avLst/>
          </a:prstGeom>
        </p:spPr>
        <p:txBody>
          <a:bodyPr>
            <a:noAutofit/>
          </a:bodyPr>
          <a:lstStyle/>
          <a:p>
            <a:pPr>
              <a:defRPr sz="7500" spc="-225"/>
            </a:pPr>
            <a:r>
              <a:rPr sz="4400" b="1" dirty="0">
                <a:solidFill>
                  <a:srgbClr val="F9FFF8"/>
                </a:solidFill>
              </a:rPr>
              <a:t>S</a:t>
            </a:r>
            <a:r>
              <a:rPr lang="en-US" sz="4400" b="1" dirty="0">
                <a:solidFill>
                  <a:srgbClr val="F9FFF8"/>
                </a:solidFill>
              </a:rPr>
              <a:t>   </a:t>
            </a:r>
            <a:r>
              <a:rPr sz="4400" b="1" dirty="0">
                <a:solidFill>
                  <a:srgbClr val="F9FFF8"/>
                </a:solidFill>
              </a:rPr>
              <a:t>H</a:t>
            </a:r>
            <a:r>
              <a:rPr lang="en-US" sz="4400" b="1" dirty="0">
                <a:solidFill>
                  <a:srgbClr val="F9FFF8"/>
                </a:solidFill>
              </a:rPr>
              <a:t>   </a:t>
            </a:r>
            <a:r>
              <a:rPr sz="4400" b="1" dirty="0">
                <a:solidFill>
                  <a:srgbClr val="F9FFF8"/>
                </a:solidFill>
              </a:rPr>
              <a:t>I</a:t>
            </a:r>
            <a:r>
              <a:rPr lang="en-US" sz="4400" b="1" dirty="0">
                <a:solidFill>
                  <a:srgbClr val="F9FFF8"/>
                </a:solidFill>
              </a:rPr>
              <a:t>   </a:t>
            </a:r>
            <a:r>
              <a:rPr sz="4400" b="1" dirty="0">
                <a:solidFill>
                  <a:srgbClr val="F9FFF8"/>
                </a:solidFill>
              </a:rPr>
              <a:t>N</a:t>
            </a:r>
            <a:r>
              <a:rPr lang="en-US" sz="4400" b="1" dirty="0">
                <a:solidFill>
                  <a:srgbClr val="F9FFF8"/>
                </a:solidFill>
              </a:rPr>
              <a:t>   </a:t>
            </a:r>
            <a:r>
              <a:rPr sz="4400" b="1" dirty="0">
                <a:solidFill>
                  <a:srgbClr val="F9FFF8"/>
                </a:solidFill>
              </a:rPr>
              <a:t>G</a:t>
            </a:r>
            <a:r>
              <a:rPr lang="en-US" sz="4400" b="1" dirty="0">
                <a:solidFill>
                  <a:srgbClr val="F9FFF8"/>
                </a:solidFill>
              </a:rPr>
              <a:t>   </a:t>
            </a:r>
            <a:r>
              <a:rPr sz="4400" b="1" dirty="0">
                <a:solidFill>
                  <a:srgbClr val="F9FFF8"/>
                </a:solidFill>
              </a:rPr>
              <a:t>L</a:t>
            </a:r>
            <a:r>
              <a:rPr lang="en-US" sz="4400" b="1" dirty="0">
                <a:solidFill>
                  <a:srgbClr val="F9FFF8"/>
                </a:solidFill>
              </a:rPr>
              <a:t>   </a:t>
            </a:r>
            <a:r>
              <a:rPr sz="4400" b="1" dirty="0">
                <a:solidFill>
                  <a:srgbClr val="F9FFF8"/>
                </a:solidFill>
              </a:rPr>
              <a:t>E</a:t>
            </a:r>
            <a:r>
              <a:rPr lang="en-US" sz="4400" b="1" dirty="0">
                <a:solidFill>
                  <a:srgbClr val="F9FFF8"/>
                </a:solidFill>
              </a:rPr>
              <a:t>   </a:t>
            </a:r>
            <a:r>
              <a:rPr sz="4400" b="1" dirty="0">
                <a:solidFill>
                  <a:srgbClr val="F9FFF8"/>
                </a:solidFill>
              </a:rPr>
              <a:t>S </a:t>
            </a:r>
          </a:p>
          <a:p>
            <a:pPr>
              <a:defRPr sz="7500" spc="-225"/>
            </a:pPr>
            <a:r>
              <a:rPr sz="4400" b="1" dirty="0">
                <a:solidFill>
                  <a:srgbClr val="F9FFF8"/>
                </a:solidFill>
              </a:rPr>
              <a:t>PREVENTION </a:t>
            </a:r>
            <a:r>
              <a:rPr lang="en-US" sz="4400" b="1" dirty="0">
                <a:solidFill>
                  <a:srgbClr val="F9FFF8"/>
                </a:solidFill>
              </a:rPr>
              <a:t>&amp;</a:t>
            </a:r>
            <a:r>
              <a:rPr sz="4400" b="1" dirty="0">
                <a:solidFill>
                  <a:srgbClr val="F9FFF8"/>
                </a:solidFill>
              </a:rPr>
              <a:t> TREATMENT</a:t>
            </a:r>
          </a:p>
        </p:txBody>
      </p:sp>
    </p:spTree>
    <p:extLst>
      <p:ext uri="{BB962C8B-B14F-4D97-AF65-F5344CB8AC3E}">
        <p14:creationId xmlns:p14="http://schemas.microsoft.com/office/powerpoint/2010/main" val="41099141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he Disease"/>
          <p:cNvSpPr txBox="1">
            <a:spLocks noGrp="1"/>
          </p:cNvSpPr>
          <p:nvPr>
            <p:ph type="title"/>
          </p:nvPr>
        </p:nvSpPr>
        <p:spPr>
          <a:xfrm>
            <a:off x="3413414" y="142129"/>
            <a:ext cx="3619500" cy="774700"/>
          </a:xfrm>
          <a:prstGeom prst="rect">
            <a:avLst/>
          </a:prstGeom>
        </p:spPr>
        <p:txBody>
          <a:bodyPr/>
          <a:lstStyle/>
          <a:p>
            <a:pPr algn="l"/>
            <a:r>
              <a:rPr b="1" dirty="0">
                <a:solidFill>
                  <a:srgbClr val="F9FFF8"/>
                </a:solidFill>
              </a:rPr>
              <a:t>The Disease</a:t>
            </a:r>
          </a:p>
        </p:txBody>
      </p:sp>
      <p:sp>
        <p:nvSpPr>
          <p:cNvPr id="156" name="Shingles is a Viral Infection, that causes a painful rash, usually on one side of the body…"/>
          <p:cNvSpPr txBox="1">
            <a:spLocks noGrp="1"/>
          </p:cNvSpPr>
          <p:nvPr>
            <p:ph type="body" sz="half" idx="1"/>
          </p:nvPr>
        </p:nvSpPr>
        <p:spPr>
          <a:xfrm>
            <a:off x="127322" y="1635508"/>
            <a:ext cx="4159039" cy="4695843"/>
          </a:xfrm>
          <a:prstGeom prst="rect">
            <a:avLst/>
          </a:prstGeom>
        </p:spPr>
        <p:txBody>
          <a:bodyPr>
            <a:noAutofit/>
          </a:bodyPr>
          <a:lstStyle/>
          <a:p>
            <a:pPr marL="203264" indent="-203264" defTabSz="886968">
              <a:spcBef>
                <a:spcPts val="863"/>
              </a:spcBef>
              <a:defRPr sz="4365"/>
            </a:pPr>
            <a:r>
              <a:rPr sz="2000" dirty="0">
                <a:solidFill>
                  <a:srgbClr val="000000"/>
                </a:solidFill>
                <a:latin typeface="Helvetica" pitchFamily="2" charset="0"/>
                <a:cs typeface="Calibri" panose="020F0502020204030204" pitchFamily="34" charset="0"/>
              </a:rPr>
              <a:t>Shingles is a Viral Infection, that causes a painful rash, usually on one side of the body</a:t>
            </a:r>
          </a:p>
          <a:p>
            <a:pPr marL="203264" indent="-203264" defTabSz="886968">
              <a:spcBef>
                <a:spcPts val="863"/>
              </a:spcBef>
              <a:defRPr sz="4365"/>
            </a:pPr>
            <a:r>
              <a:rPr sz="2000" dirty="0">
                <a:solidFill>
                  <a:srgbClr val="000000"/>
                </a:solidFill>
                <a:latin typeface="Helvetica" pitchFamily="2" charset="0"/>
                <a:cs typeface="Calibri" panose="020F0502020204030204" pitchFamily="34" charset="0"/>
              </a:rPr>
              <a:t>It is caused by the chicken-pox virus</a:t>
            </a:r>
          </a:p>
          <a:p>
            <a:pPr marL="203264" indent="-203264" defTabSz="886968">
              <a:spcBef>
                <a:spcPts val="863"/>
              </a:spcBef>
              <a:defRPr sz="4365"/>
            </a:pPr>
            <a:r>
              <a:rPr sz="2000" dirty="0">
                <a:solidFill>
                  <a:srgbClr val="000000"/>
                </a:solidFill>
                <a:latin typeface="Helvetica" pitchFamily="2" charset="0"/>
                <a:cs typeface="Calibri" panose="020F0502020204030204" pitchFamily="34" charset="0"/>
              </a:rPr>
              <a:t>After chicken pox, the virus never leaves the human body and remains dormant. It reactivates later in life as shingles</a:t>
            </a:r>
          </a:p>
          <a:p>
            <a:pPr marL="203264" indent="-203264" defTabSz="886968">
              <a:spcBef>
                <a:spcPts val="863"/>
              </a:spcBef>
              <a:defRPr sz="4365"/>
            </a:pPr>
            <a:r>
              <a:rPr sz="2000" dirty="0">
                <a:solidFill>
                  <a:srgbClr val="000000"/>
                </a:solidFill>
                <a:latin typeface="Helvetica" pitchFamily="2" charset="0"/>
                <a:cs typeface="Calibri" panose="020F0502020204030204" pitchFamily="34" charset="0"/>
              </a:rPr>
              <a:t>You are at risk if you are over 50, have reduced immunity, undergoing cancer treatment etc. </a:t>
            </a:r>
          </a:p>
        </p:txBody>
      </p:sp>
      <p:pic>
        <p:nvPicPr>
          <p:cNvPr id="157" name="Image" descr="Image"/>
          <p:cNvPicPr>
            <a:picLocks noChangeAspect="1"/>
          </p:cNvPicPr>
          <p:nvPr/>
        </p:nvPicPr>
        <p:blipFill>
          <a:blip r:embed="rId2"/>
          <a:stretch>
            <a:fillRect/>
          </a:stretch>
        </p:blipFill>
        <p:spPr>
          <a:xfrm>
            <a:off x="4286361" y="2131915"/>
            <a:ext cx="4446927" cy="2727036"/>
          </a:xfrm>
          <a:prstGeom prst="rect">
            <a:avLst/>
          </a:prstGeom>
          <a:ln w="12700">
            <a:miter lim="400000"/>
          </a:ln>
        </p:spPr>
      </p:pic>
    </p:spTree>
    <p:extLst>
      <p:ext uri="{BB962C8B-B14F-4D97-AF65-F5344CB8AC3E}">
        <p14:creationId xmlns:p14="http://schemas.microsoft.com/office/powerpoint/2010/main" val="71950662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igns &amp; Symptoms"/>
          <p:cNvSpPr txBox="1">
            <a:spLocks noGrp="1"/>
          </p:cNvSpPr>
          <p:nvPr>
            <p:ph type="title"/>
          </p:nvPr>
        </p:nvSpPr>
        <p:spPr>
          <a:xfrm>
            <a:off x="2859232" y="-145313"/>
            <a:ext cx="3883877" cy="1099965"/>
          </a:xfrm>
          <a:prstGeom prst="rect">
            <a:avLst/>
          </a:prstGeom>
        </p:spPr>
        <p:txBody>
          <a:bodyPr>
            <a:noAutofit/>
          </a:bodyPr>
          <a:lstStyle>
            <a:lvl1pPr>
              <a:defRPr sz="7300" spc="-219">
                <a:gradFill flip="none" rotWithShape="1">
                  <a:gsLst>
                    <a:gs pos="0">
                      <a:srgbClr val="FFFFFF"/>
                    </a:gs>
                    <a:gs pos="100000">
                      <a:schemeClr val="accent3">
                        <a:hueOff val="-385756"/>
                        <a:satOff val="-32155"/>
                        <a:lumOff val="17967"/>
                      </a:schemeClr>
                    </a:gs>
                  </a:gsLst>
                  <a:lin ang="5400000" scaled="0"/>
                </a:gradFill>
              </a:defRPr>
            </a:lvl1pPr>
          </a:lstStyle>
          <a:p>
            <a:r>
              <a:rPr sz="3200" b="1" dirty="0">
                <a:solidFill>
                  <a:srgbClr val="F9FFF8"/>
                </a:solidFill>
                <a:latin typeface="Calibri" panose="020F0502020204030204" pitchFamily="34" charset="0"/>
                <a:cs typeface="Calibri" panose="020F0502020204030204" pitchFamily="34" charset="0"/>
              </a:rPr>
              <a:t>Signs &amp; Symptoms</a:t>
            </a:r>
          </a:p>
        </p:txBody>
      </p:sp>
      <p:pic>
        <p:nvPicPr>
          <p:cNvPr id="161" name="Image" descr="Image"/>
          <p:cNvPicPr>
            <a:picLocks noChangeAspect="1"/>
          </p:cNvPicPr>
          <p:nvPr/>
        </p:nvPicPr>
        <p:blipFill>
          <a:blip r:embed="rId3"/>
          <a:stretch>
            <a:fillRect/>
          </a:stretch>
        </p:blipFill>
        <p:spPr>
          <a:xfrm>
            <a:off x="4627444" y="1594475"/>
            <a:ext cx="4231329" cy="2783275"/>
          </a:xfrm>
          <a:prstGeom prst="rect">
            <a:avLst/>
          </a:prstGeom>
          <a:ln w="12700">
            <a:miter lim="400000"/>
          </a:ln>
        </p:spPr>
      </p:pic>
      <p:pic>
        <p:nvPicPr>
          <p:cNvPr id="7" name="What is Shingles?" descr="What is Shingles?">
            <a:extLst>
              <a:ext uri="{FF2B5EF4-FFF2-40B4-BE49-F238E27FC236}">
                <a16:creationId xmlns:a16="http://schemas.microsoft.com/office/drawing/2014/main" id="{A413F5AA-86AF-574A-AE6A-75CE58EBD2FB}"/>
              </a:ext>
            </a:extLst>
          </p:cNvPr>
          <p:cNvPicPr>
            <a:picLocks/>
          </p:cNvPicPr>
          <p:nvPr>
            <a:videoFile r:link="rId1"/>
          </p:nvPr>
        </p:nvPicPr>
        <p:blipFill>
          <a:blip r:embed="rId4"/>
          <a:stretch>
            <a:fillRect/>
          </a:stretch>
        </p:blipFill>
        <p:spPr>
          <a:xfrm>
            <a:off x="340671" y="1594476"/>
            <a:ext cx="4147246" cy="2783275"/>
          </a:xfrm>
          <a:prstGeom prst="rect">
            <a:avLst/>
          </a:prstGeom>
        </p:spPr>
      </p:pic>
    </p:spTree>
    <p:extLst>
      <p:ext uri="{BB962C8B-B14F-4D97-AF65-F5344CB8AC3E}">
        <p14:creationId xmlns:p14="http://schemas.microsoft.com/office/powerpoint/2010/main" val="919951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REVENTION &amp; TREATMENT"/>
          <p:cNvSpPr txBox="1">
            <a:spLocks noGrp="1"/>
          </p:cNvSpPr>
          <p:nvPr>
            <p:ph type="title"/>
          </p:nvPr>
        </p:nvSpPr>
        <p:spPr>
          <a:xfrm>
            <a:off x="3357994" y="-125703"/>
            <a:ext cx="6409460" cy="1094100"/>
          </a:xfrm>
          <a:prstGeom prst="rect">
            <a:avLst/>
          </a:prstGeom>
        </p:spPr>
        <p:txBody>
          <a:bodyPr>
            <a:noAutofit/>
          </a:bodyPr>
          <a:lstStyle>
            <a:lvl1pPr>
              <a:defRPr sz="5000" spc="-150"/>
            </a:lvl1pPr>
          </a:lstStyle>
          <a:p>
            <a:pPr algn="l"/>
            <a:r>
              <a:rPr sz="3200" b="1" dirty="0">
                <a:solidFill>
                  <a:srgbClr val="F9FFF8"/>
                </a:solidFill>
                <a:latin typeface="Calibri" panose="020F0502020204030204" pitchFamily="34" charset="0"/>
                <a:cs typeface="Calibri" panose="020F0502020204030204" pitchFamily="34" charset="0"/>
              </a:rPr>
              <a:t>PREVENTION &amp; TREATMENT</a:t>
            </a:r>
          </a:p>
        </p:txBody>
      </p:sp>
      <p:sp>
        <p:nvSpPr>
          <p:cNvPr id="164" name="There are two vaccines available for Shingles, Shingrix and Zostavax…"/>
          <p:cNvSpPr txBox="1">
            <a:spLocks noGrp="1"/>
          </p:cNvSpPr>
          <p:nvPr>
            <p:ph type="body" sz="half" idx="1"/>
          </p:nvPr>
        </p:nvSpPr>
        <p:spPr>
          <a:xfrm>
            <a:off x="347241" y="1646791"/>
            <a:ext cx="8667119" cy="3808077"/>
          </a:xfrm>
          <a:prstGeom prst="rect">
            <a:avLst/>
          </a:prstGeom>
        </p:spPr>
        <p:txBody>
          <a:bodyPr>
            <a:noAutofit/>
          </a:bodyPr>
          <a:lstStyle/>
          <a:p>
            <a:pPr>
              <a:defRPr sz="4000"/>
            </a:pPr>
            <a:r>
              <a:rPr sz="2000" dirty="0">
                <a:solidFill>
                  <a:srgbClr val="000000"/>
                </a:solidFill>
                <a:latin typeface="Helvetica" pitchFamily="2" charset="0"/>
              </a:rPr>
              <a:t>There are two vaccines available for Shingles, Shingrix and Zostavax</a:t>
            </a:r>
            <a:br>
              <a:rPr sz="2000" dirty="0">
                <a:solidFill>
                  <a:srgbClr val="000000"/>
                </a:solidFill>
                <a:latin typeface="Helvetica" pitchFamily="2" charset="0"/>
              </a:rPr>
            </a:br>
            <a:endParaRPr sz="2000" dirty="0">
              <a:solidFill>
                <a:srgbClr val="000000"/>
              </a:solidFill>
              <a:latin typeface="Helvetica" pitchFamily="2" charset="0"/>
            </a:endParaRPr>
          </a:p>
          <a:p>
            <a:pPr>
              <a:defRPr sz="4000"/>
            </a:pPr>
            <a:r>
              <a:rPr sz="2000" dirty="0">
                <a:solidFill>
                  <a:srgbClr val="000000"/>
                </a:solidFill>
                <a:latin typeface="Helvetica" pitchFamily="2" charset="0"/>
              </a:rPr>
              <a:t>Shingrix is preferable, can protect for more than five years. It is recommended for those over 50 yrs. and even if you received Zostavax</a:t>
            </a:r>
          </a:p>
          <a:p>
            <a:pPr>
              <a:defRPr sz="4000"/>
            </a:pPr>
            <a:r>
              <a:rPr sz="2000" dirty="0">
                <a:solidFill>
                  <a:srgbClr val="000000"/>
                </a:solidFill>
                <a:latin typeface="Helvetica" pitchFamily="2" charset="0"/>
              </a:rPr>
              <a:t>Zostavax affords protection for 5yrs. It is recommended for those over 60</a:t>
            </a:r>
          </a:p>
          <a:p>
            <a:pPr>
              <a:defRPr sz="4000"/>
            </a:pPr>
            <a:r>
              <a:rPr sz="2000" dirty="0">
                <a:solidFill>
                  <a:srgbClr val="000000"/>
                </a:solidFill>
                <a:latin typeface="Helvetica" pitchFamily="2" charset="0"/>
              </a:rPr>
              <a:t>There is NO CURE </a:t>
            </a:r>
            <a:r>
              <a:rPr lang="en-US" sz="2000" dirty="0">
                <a:solidFill>
                  <a:srgbClr val="000000"/>
                </a:solidFill>
                <a:latin typeface="Helvetica" pitchFamily="2" charset="0"/>
              </a:rPr>
              <a:t>b</a:t>
            </a:r>
            <a:r>
              <a:rPr sz="2000" dirty="0">
                <a:solidFill>
                  <a:srgbClr val="000000"/>
                </a:solidFill>
                <a:latin typeface="Helvetica" pitchFamily="2" charset="0"/>
              </a:rPr>
              <a:t>ut prompt treatment can speed healing and reduce complications </a:t>
            </a:r>
          </a:p>
        </p:txBody>
      </p:sp>
    </p:spTree>
    <p:extLst>
      <p:ext uri="{BB962C8B-B14F-4D97-AF65-F5344CB8AC3E}">
        <p14:creationId xmlns:p14="http://schemas.microsoft.com/office/powerpoint/2010/main" val="38289878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2605838"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cs typeface="Calibri"/>
                <a:sym typeface="Calibri"/>
              </a:rPr>
              <a:t>Open Segment</a:t>
            </a: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780043" y="2317679"/>
            <a:ext cx="7583914" cy="2246769"/>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Zaim’s discretion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Zaim can include any other segment of local interest in this segment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94890723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463833" y="370056"/>
            <a:ext cx="5475117"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600" b="1">
                <a:solidFill>
                  <a:srgbClr val="FFFFFF"/>
                </a:solidFill>
                <a:latin typeface="+mj-lt"/>
                <a:ea typeface="+mj-ea"/>
                <a:cs typeface="+mj-cs"/>
                <a:sym typeface="Helvetica"/>
              </a:defRPr>
            </a:lvl1pPr>
          </a:lstStyle>
          <a:p>
            <a:r>
              <a:t>  </a:t>
            </a:r>
          </a:p>
        </p:txBody>
      </p:sp>
      <p:sp>
        <p:nvSpPr>
          <p:cNvPr id="172" name="Content Placeholder 2"/>
          <p:cNvSpPr txBox="1"/>
          <p:nvPr/>
        </p:nvSpPr>
        <p:spPr>
          <a:xfrm>
            <a:off x="674368" y="1370012"/>
            <a:ext cx="7795264"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defTabSz="434340">
              <a:lnSpc>
                <a:spcPct val="90000"/>
              </a:lnSpc>
              <a:spcBef>
                <a:spcPts val="700"/>
              </a:spcBef>
              <a:defRPr sz="3420" b="1">
                <a:latin typeface="+mj-lt"/>
                <a:ea typeface="+mj-ea"/>
                <a:cs typeface="+mj-cs"/>
                <a:sym typeface="Helvetica"/>
              </a:defRPr>
            </a:pPr>
            <a:r>
              <a:t>Reminders/Announcements</a:t>
            </a:r>
          </a:p>
          <a:p>
            <a:pPr algn="ctr" defTabSz="434340">
              <a:lnSpc>
                <a:spcPct val="90000"/>
              </a:lnSpc>
              <a:spcBef>
                <a:spcPts val="700"/>
              </a:spcBef>
              <a:defRPr sz="3420" b="1">
                <a:latin typeface="+mj-lt"/>
                <a:ea typeface="+mj-ea"/>
                <a:cs typeface="+mj-cs"/>
                <a:sym typeface="Helvetica"/>
              </a:defRPr>
            </a:pPr>
            <a:r>
              <a:t>Dua</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latin typeface="+mj-lt"/>
                <a:ea typeface="+mj-ea"/>
                <a:cs typeface="+mj-cs"/>
                <a:sym typeface="Helvetica"/>
              </a:defRPr>
            </a:pPr>
            <a:r>
              <a:t>Jazakumullah for Participating!</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solidFill>
                  <a:srgbClr val="FF0000"/>
                </a:solidFill>
                <a:latin typeface="+mj-lt"/>
                <a:ea typeface="+mj-ea"/>
                <a:cs typeface="+mj-cs"/>
                <a:sym typeface="Helvetica"/>
              </a:defRPr>
            </a:pPr>
            <a:r>
              <a:t>If you enjoyed it, please convey to those brothers who are not here today!</a:t>
            </a:r>
          </a:p>
        </p:txBody>
      </p:sp>
      <p:sp>
        <p:nvSpPr>
          <p:cNvPr id="173" name="TextBox 2"/>
          <p:cNvSpPr txBox="1"/>
          <p:nvPr/>
        </p:nvSpPr>
        <p:spPr>
          <a:xfrm>
            <a:off x="4271276" y="390497"/>
            <a:ext cx="2420302" cy="497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11" name="Rectangle 10">
            <a:extLst>
              <a:ext uri="{FF2B5EF4-FFF2-40B4-BE49-F238E27FC236}">
                <a16:creationId xmlns:a16="http://schemas.microsoft.com/office/drawing/2014/main" id="{C2DC01EF-E657-6F49-A431-C0AAC08AC66F}"/>
              </a:ext>
            </a:extLst>
          </p:cNvPr>
          <p:cNvSpPr/>
          <p:nvPr/>
        </p:nvSpPr>
        <p:spPr>
          <a:xfrm>
            <a:off x="231719" y="1738112"/>
            <a:ext cx="4572000" cy="1200329"/>
          </a:xfrm>
          <a:prstGeom prst="rect">
            <a:avLst/>
          </a:prstGeom>
        </p:spPr>
        <p:txBody>
          <a:bodyPr>
            <a:spAutoFit/>
          </a:bodyPr>
          <a:lstStyle/>
          <a:p>
            <a:r>
              <a:rPr lang="en-US" dirty="0">
                <a:solidFill>
                  <a:schemeClr val="tx1"/>
                </a:solidFill>
                <a:latin typeface="Verdana" panose="020B0604030504040204" pitchFamily="34" charset="0"/>
              </a:rPr>
              <a:t>And of men there is he who would sell himself to seek the pleasure of Allah; and Allah is Compassionate to </a:t>
            </a:r>
            <a:r>
              <a:rPr lang="en-US" i="1" dirty="0">
                <a:solidFill>
                  <a:schemeClr val="tx1"/>
                </a:solidFill>
                <a:latin typeface="Verdana" panose="020B0604030504040204" pitchFamily="34" charset="0"/>
              </a:rPr>
              <a:t>His</a:t>
            </a:r>
            <a:r>
              <a:rPr lang="en-US" dirty="0">
                <a:solidFill>
                  <a:schemeClr val="tx1"/>
                </a:solidFill>
                <a:latin typeface="Verdana" panose="020B0604030504040204" pitchFamily="34" charset="0"/>
              </a:rPr>
              <a:t> servants </a:t>
            </a:r>
            <a:r>
              <a:rPr lang="en-US" sz="1600" dirty="0">
                <a:solidFill>
                  <a:schemeClr val="tx1"/>
                </a:solidFill>
                <a:latin typeface="Verdana" panose="020B0604030504040204" pitchFamily="34" charset="0"/>
              </a:rPr>
              <a:t>(2:208)</a:t>
            </a:r>
            <a:endParaRPr lang="en-US" sz="1600" dirty="0">
              <a:solidFill>
                <a:schemeClr val="tx1"/>
              </a:solidFill>
            </a:endParaRPr>
          </a:p>
        </p:txBody>
      </p:sp>
      <p:sp>
        <p:nvSpPr>
          <p:cNvPr id="13" name="Rectangle 12">
            <a:extLst>
              <a:ext uri="{FF2B5EF4-FFF2-40B4-BE49-F238E27FC236}">
                <a16:creationId xmlns:a16="http://schemas.microsoft.com/office/drawing/2014/main" id="{DBDA67A4-F9F2-A648-B223-A637618F8616}"/>
              </a:ext>
            </a:extLst>
          </p:cNvPr>
          <p:cNvSpPr/>
          <p:nvPr/>
        </p:nvSpPr>
        <p:spPr>
          <a:xfrm>
            <a:off x="231719" y="3630731"/>
            <a:ext cx="4272157" cy="1754326"/>
          </a:xfrm>
          <a:prstGeom prst="rect">
            <a:avLst/>
          </a:prstGeom>
        </p:spPr>
        <p:txBody>
          <a:bodyPr wrap="square">
            <a:spAutoFit/>
          </a:bodyPr>
          <a:lstStyle/>
          <a:p>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And thou, O soul at peace! </a:t>
            </a:r>
            <a:r>
              <a:rPr lang="en-US" dirty="0">
                <a:latin typeface="Verdana" panose="020B0604030504040204" pitchFamily="34" charset="0"/>
                <a:ea typeface="Verdana" panose="020B0604030504040204" pitchFamily="34" charset="0"/>
                <a:cs typeface="Verdana" panose="020B0604030504040204" pitchFamily="34" charset="0"/>
              </a:rPr>
              <a:t>Return to thy</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Lord well pleased with Him and He well</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pleased with thee. So enter thou among</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My chosen</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servants And enter thou My</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Garden. </a:t>
            </a:r>
            <a:r>
              <a:rPr lang="en-US" sz="1600" dirty="0">
                <a:latin typeface="Verdana" panose="020B0604030504040204" pitchFamily="34" charset="0"/>
                <a:ea typeface="Verdana" panose="020B0604030504040204" pitchFamily="34" charset="0"/>
                <a:cs typeface="Verdana" panose="020B0604030504040204" pitchFamily="34" charset="0"/>
              </a:rPr>
              <a:t>(89:28-31)</a:t>
            </a:r>
          </a:p>
        </p:txBody>
      </p:sp>
      <p:pic>
        <p:nvPicPr>
          <p:cNvPr id="9" name="Picture 8" descr="Text, letter&#10;&#10;Description automatically generated">
            <a:extLst>
              <a:ext uri="{FF2B5EF4-FFF2-40B4-BE49-F238E27FC236}">
                <a16:creationId xmlns:a16="http://schemas.microsoft.com/office/drawing/2014/main" id="{CD1ED771-7659-104F-AC19-1E4EBDC71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450" y="1801008"/>
            <a:ext cx="4534215" cy="107453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E7D7B13-1ECA-A04D-AC96-B56C4AE9A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04" y="3465677"/>
            <a:ext cx="2650377" cy="65831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6745099B-00F7-1641-AADA-40BD84B3C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014" y="4024751"/>
            <a:ext cx="2949611" cy="658319"/>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C1DF6F6B-F796-C146-AE2E-D5CE16FEA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153" y="4568899"/>
            <a:ext cx="2111512" cy="69185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9F80D5B5-968F-B64F-B5DF-6DBC399E7F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1693" y="5203700"/>
            <a:ext cx="1949932" cy="73241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br/>
            <a:br/>
            <a:br/>
            <a:br/>
            <a:endParaRPr/>
          </a:p>
        </p:txBody>
      </p:sp>
      <p:sp>
        <p:nvSpPr>
          <p:cNvPr id="109" name="TextBox 3"/>
          <p:cNvSpPr txBox="1"/>
          <p:nvPr/>
        </p:nvSpPr>
        <p:spPr>
          <a:xfrm>
            <a:off x="3374124" y="376916"/>
            <a:ext cx="231088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b="1" dirty="0"/>
              <a:t>Ansar Pledge</a:t>
            </a:r>
          </a:p>
        </p:txBody>
      </p:sp>
      <p:sp>
        <p:nvSpPr>
          <p:cNvPr id="110" name="Rectangle 6"/>
          <p:cNvSpPr txBox="1"/>
          <p:nvPr/>
        </p:nvSpPr>
        <p:spPr>
          <a:xfrm>
            <a:off x="153304" y="1287023"/>
            <a:ext cx="4859050" cy="143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three times:</a:t>
            </a:r>
          </a:p>
          <a:p>
            <a:pPr>
              <a:defRPr sz="800" i="1">
                <a:latin typeface="+mj-lt"/>
                <a:ea typeface="+mj-ea"/>
                <a:cs typeface="+mj-cs"/>
                <a:sym typeface="Helvetica"/>
              </a:defRPr>
            </a:pPr>
            <a:endParaRPr/>
          </a:p>
          <a:p>
            <a:pPr>
              <a:defRPr sz="2000" i="1">
                <a:latin typeface="+mj-lt"/>
                <a:ea typeface="+mj-ea"/>
                <a:cs typeface="+mj-cs"/>
                <a:sym typeface="Helvetica"/>
              </a:defRPr>
            </a:pPr>
            <a:r>
              <a:t>Ash-hadu • alla ilaha • illallahu • wahdahu • la sharika lahu • wa ash-hadu • anna Muhammadan • ‘abduhu • wa rasuluh</a:t>
            </a:r>
          </a:p>
        </p:txBody>
      </p:sp>
      <p:sp>
        <p:nvSpPr>
          <p:cNvPr id="112" name="Rectangle 8"/>
          <p:cNvSpPr txBox="1"/>
          <p:nvPr/>
        </p:nvSpPr>
        <p:spPr>
          <a:xfrm>
            <a:off x="128909" y="2733182"/>
            <a:ext cx="8739481" cy="3516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once:</a:t>
            </a:r>
          </a:p>
          <a:p>
            <a:pPr>
              <a:defRPr sz="2000"/>
            </a:pPr>
            <a:r>
              <a:t>I bear witness • that there is none worthy of worship • except Allah. • He is One • (and) has no partner, • and I bear witness • that Muhammad (peace be upon him) • is His servant • and messenger.</a:t>
            </a:r>
          </a:p>
          <a:p>
            <a:pPr>
              <a:defRPr sz="800" i="1">
                <a:latin typeface="+mj-lt"/>
                <a:ea typeface="+mj-ea"/>
                <a:cs typeface="+mj-cs"/>
                <a:sym typeface="Helvetica"/>
              </a:defRPr>
            </a:pPr>
            <a:endParaRPr/>
          </a:p>
          <a:p>
            <a:pPr>
              <a:defRPr sz="2000" i="1">
                <a:solidFill>
                  <a:srgbClr val="FF0000"/>
                </a:solidFill>
                <a:latin typeface="+mj-lt"/>
                <a:ea typeface="+mj-ea"/>
                <a:cs typeface="+mj-cs"/>
                <a:sym typeface="Helvetica"/>
              </a:defRPr>
            </a:pPr>
            <a:r>
              <a:t>Say this part once:</a:t>
            </a:r>
          </a:p>
          <a:p>
            <a:pPr>
              <a:defRPr sz="2000"/>
            </a:pPr>
            <a:r>
              <a:t>I solemnly pledge • that I shall endeavor • throughout my life </a:t>
            </a:r>
            <a:r>
              <a:rPr i="1">
                <a:latin typeface="+mj-lt"/>
                <a:ea typeface="+mj-ea"/>
                <a:cs typeface="+mj-cs"/>
                <a:sym typeface="Helvetica"/>
              </a:rPr>
              <a:t>•</a:t>
            </a:r>
            <a:r>
              <a:t> for the propagation </a:t>
            </a:r>
            <a:r>
              <a:rPr i="1">
                <a:latin typeface="+mj-lt"/>
                <a:ea typeface="+mj-ea"/>
                <a:cs typeface="+mj-cs"/>
                <a:sym typeface="Helvetica"/>
              </a:rPr>
              <a:t>•</a:t>
            </a:r>
            <a:r>
              <a:t> and consolidation </a:t>
            </a:r>
            <a:r>
              <a:rPr i="1">
                <a:latin typeface="+mj-lt"/>
                <a:ea typeface="+mj-ea"/>
                <a:cs typeface="+mj-cs"/>
                <a:sym typeface="Helvetica"/>
              </a:rPr>
              <a:t>•</a:t>
            </a:r>
            <a:r>
              <a:t> of Ahmadiyyat in Islam,</a:t>
            </a:r>
            <a:r>
              <a:rPr i="1">
                <a:latin typeface="+mj-lt"/>
                <a:ea typeface="+mj-ea"/>
                <a:cs typeface="+mj-cs"/>
                <a:sym typeface="Helvetica"/>
              </a:rPr>
              <a:t> • </a:t>
            </a:r>
            <a:r>
              <a:t>and shall stand guard </a:t>
            </a:r>
            <a:r>
              <a:rPr i="1">
                <a:latin typeface="+mj-lt"/>
                <a:ea typeface="+mj-ea"/>
                <a:cs typeface="+mj-cs"/>
                <a:sym typeface="Helvetica"/>
              </a:rPr>
              <a:t>•</a:t>
            </a:r>
            <a:r>
              <a:t> in defense of </a:t>
            </a:r>
            <a:r>
              <a:rPr i="1">
                <a:latin typeface="+mj-lt"/>
                <a:ea typeface="+mj-ea"/>
                <a:cs typeface="+mj-cs"/>
                <a:sym typeface="Helvetica"/>
              </a:rPr>
              <a:t>•</a:t>
            </a:r>
            <a:r>
              <a:t> the institution of Khilafat. </a:t>
            </a:r>
            <a:r>
              <a:rPr i="1">
                <a:latin typeface="+mj-lt"/>
                <a:ea typeface="+mj-ea"/>
                <a:cs typeface="+mj-cs"/>
                <a:sym typeface="Helvetica"/>
              </a:rPr>
              <a:t>•</a:t>
            </a:r>
            <a:r>
              <a:t> I shall not hesitate </a:t>
            </a:r>
            <a:r>
              <a:rPr i="1">
                <a:latin typeface="+mj-lt"/>
                <a:ea typeface="+mj-ea"/>
                <a:cs typeface="+mj-cs"/>
                <a:sym typeface="Helvetica"/>
              </a:rPr>
              <a:t>•</a:t>
            </a:r>
            <a:r>
              <a:t> to offer any sacrifice </a:t>
            </a:r>
            <a:r>
              <a:rPr i="1">
                <a:latin typeface="+mj-lt"/>
                <a:ea typeface="+mj-ea"/>
                <a:cs typeface="+mj-cs"/>
                <a:sym typeface="Helvetica"/>
              </a:rPr>
              <a:t>•</a:t>
            </a:r>
            <a:r>
              <a:t> in this regard.</a:t>
            </a:r>
            <a:r>
              <a:rPr i="1">
                <a:latin typeface="+mj-lt"/>
                <a:ea typeface="+mj-ea"/>
                <a:cs typeface="+mj-cs"/>
                <a:sym typeface="Helvetica"/>
              </a:rPr>
              <a:t> </a:t>
            </a:r>
            <a:r>
              <a:t>•</a:t>
            </a:r>
            <a:r>
              <a:rPr i="1">
                <a:latin typeface="+mj-lt"/>
                <a:ea typeface="+mj-ea"/>
                <a:cs typeface="+mj-cs"/>
                <a:sym typeface="Helvetica"/>
              </a:rPr>
              <a:t> </a:t>
            </a:r>
            <a:r>
              <a:t>Moreover, </a:t>
            </a:r>
            <a:r>
              <a:rPr i="1">
                <a:latin typeface="+mj-lt"/>
                <a:ea typeface="+mj-ea"/>
                <a:cs typeface="+mj-cs"/>
                <a:sym typeface="Helvetica"/>
              </a:rPr>
              <a:t>•</a:t>
            </a:r>
            <a:r>
              <a:t> I shall exhort my children </a:t>
            </a:r>
            <a:r>
              <a:rPr i="1">
                <a:latin typeface="+mj-lt"/>
                <a:ea typeface="+mj-ea"/>
                <a:cs typeface="+mj-cs"/>
                <a:sym typeface="Helvetica"/>
              </a:rPr>
              <a:t>•</a:t>
            </a:r>
            <a:r>
              <a:t> to always remain dedicated </a:t>
            </a:r>
            <a:r>
              <a:rPr i="1">
                <a:latin typeface="+mj-lt"/>
                <a:ea typeface="+mj-ea"/>
                <a:cs typeface="+mj-cs"/>
                <a:sym typeface="Helvetica"/>
              </a:rPr>
              <a:t>•</a:t>
            </a:r>
            <a:r>
              <a:t> and devoted </a:t>
            </a:r>
            <a:r>
              <a:rPr i="1">
                <a:latin typeface="+mj-lt"/>
                <a:ea typeface="+mj-ea"/>
                <a:cs typeface="+mj-cs"/>
                <a:sym typeface="Helvetica"/>
              </a:rPr>
              <a:t>•</a:t>
            </a:r>
            <a:r>
              <a:t> to Khilafat. </a:t>
            </a:r>
            <a:r>
              <a:rPr i="1">
                <a:latin typeface="+mj-lt"/>
                <a:ea typeface="+mj-ea"/>
                <a:cs typeface="+mj-cs"/>
                <a:sym typeface="Helvetica"/>
              </a:rPr>
              <a:t>• Insha’allah</a:t>
            </a:r>
            <a:r>
              <a:t>.</a:t>
            </a:r>
          </a:p>
        </p:txBody>
      </p:sp>
      <p:pic>
        <p:nvPicPr>
          <p:cNvPr id="7" name="Picture 6">
            <a:extLst>
              <a:ext uri="{FF2B5EF4-FFF2-40B4-BE49-F238E27FC236}">
                <a16:creationId xmlns:a16="http://schemas.microsoft.com/office/drawing/2014/main" id="{A2A84336-672C-3B46-AA95-C999EB989E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354" y="1285829"/>
            <a:ext cx="3721913" cy="11269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483428" y="373173"/>
            <a:ext cx="186116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ea typeface="+mn-ea"/>
                <a:cs typeface="Calibri"/>
                <a:sym typeface="Calibri"/>
              </a:rPr>
              <a:t>Salat Page</a:t>
            </a:r>
          </a:p>
        </p:txBody>
      </p:sp>
      <p:sp>
        <p:nvSpPr>
          <p:cNvPr id="3" name="Rectangle 2">
            <a:extLst>
              <a:ext uri="{FF2B5EF4-FFF2-40B4-BE49-F238E27FC236}">
                <a16:creationId xmlns:a16="http://schemas.microsoft.com/office/drawing/2014/main" id="{50D22D63-CA53-8C45-A382-023FCC90555C}"/>
              </a:ext>
            </a:extLst>
          </p:cNvPr>
          <p:cNvSpPr/>
          <p:nvPr/>
        </p:nvSpPr>
        <p:spPr>
          <a:xfrm>
            <a:off x="625204" y="3464821"/>
            <a:ext cx="8739480" cy="2653675"/>
          </a:xfrm>
          <a:prstGeom prst="rect">
            <a:avLst/>
          </a:prstGeom>
        </p:spPr>
        <p:txBody>
          <a:bodyPr wrap="square">
            <a:spAutoFit/>
          </a:bodyPr>
          <a:lstStyle/>
          <a:p>
            <a:pPr marL="0" marR="0" lvl="0" indent="0" algn="l" defTabSz="457200" rtl="0" eaLnBrk="1" fontAlgn="auto" latinLnBrk="0" hangingPunct="0">
              <a:lnSpc>
                <a:spcPct val="107000"/>
              </a:lnSpc>
              <a:spcBef>
                <a:spcPts val="0"/>
              </a:spcBef>
              <a:spcAft>
                <a:spcPts val="800"/>
              </a:spcAft>
              <a:buClrTx/>
              <a:buSzTx/>
              <a:buFontTx/>
              <a:buNone/>
              <a:tabLst/>
              <a:defRPr/>
            </a:pP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“My experience is that nothing takes one so near to God as Salat. The various postures of the Salat demonstrate respect, humility and meekness. In </a:t>
            </a:r>
            <a:r>
              <a:rPr kumimoji="0" lang="en-US"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Qiyam</a:t>
            </a: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(standing posture) the worshipper stands with his arms folded as a slave stands respectfully before his master and king. In </a:t>
            </a:r>
            <a:r>
              <a:rPr kumimoji="0" lang="en-US"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Ruku</a:t>
            </a: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(bowing) the worshipper bends down in humility. The climax of humility is reached in </a:t>
            </a:r>
            <a:r>
              <a:rPr kumimoji="0" lang="en-US"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Sajda</a:t>
            </a: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(prostration) which indicates extreme helplessness </a:t>
            </a:r>
          </a:p>
          <a:p>
            <a:pPr marL="0" marR="0" lvl="0" indent="0" algn="l" defTabSz="457200" rtl="0" eaLnBrk="1" fontAlgn="auto" latinLnBrk="0" hangingPunct="0">
              <a:lnSpc>
                <a:spcPct val="107000"/>
              </a:lnSpc>
              <a:spcBef>
                <a:spcPts val="0"/>
              </a:spcBef>
              <a:spcAft>
                <a:spcPts val="800"/>
              </a:spcAft>
              <a:buClrTx/>
              <a:buSzTx/>
              <a:buFontTx/>
              <a:buNone/>
              <a:tabLst/>
              <a:defRPr/>
            </a:pPr>
            <a:endParaRPr lang="en-US" dirty="0">
              <a:latin typeface="Georgia" panose="02040502050405020303" pitchFamily="18" charset="0"/>
              <a:ea typeface="Calibri" panose="020F0502020204030204" pitchFamily="34" charset="0"/>
              <a:cs typeface="Arial" panose="020B0604020202020204" pitchFamily="34" charset="0"/>
            </a:endParaRPr>
          </a:p>
          <a:p>
            <a:pPr marL="0" marR="0" lvl="0" indent="0" algn="l" defTabSz="457200" rtl="0" eaLnBrk="1" fontAlgn="auto" latinLnBrk="0" hangingPunct="0">
              <a:lnSpc>
                <a:spcPct val="107000"/>
              </a:lnSpc>
              <a:spcBef>
                <a:spcPts val="0"/>
              </a:spcBef>
              <a:spcAft>
                <a:spcPts val="800"/>
              </a:spcAft>
              <a:buClrTx/>
              <a:buSzTx/>
              <a:buFontTx/>
              <a:buNone/>
              <a:tabLst/>
              <a:defRPr/>
            </a:pP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(The Promised Messiah as. Speech at the </a:t>
            </a:r>
            <a:r>
              <a:rPr kumimoji="0" lang="en-US"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Jalsa</a:t>
            </a: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a:t>
            </a:r>
            <a:r>
              <a:rPr kumimoji="0" lang="en-US"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Salana</a:t>
            </a: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a:t>
            </a:r>
            <a:r>
              <a:rPr kumimoji="0" lang="en-US"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Qadian</a:t>
            </a:r>
            <a:r>
              <a:rPr kumimoji="0" lang="en-US"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1906)</a:t>
            </a:r>
            <a:endParaRPr kumimoji="0" lang="en-US"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Calibri"/>
            </a:endParaRPr>
          </a:p>
        </p:txBody>
      </p:sp>
      <p:pic>
        <p:nvPicPr>
          <p:cNvPr id="7" name="Picture 6">
            <a:extLst>
              <a:ext uri="{FF2B5EF4-FFF2-40B4-BE49-F238E27FC236}">
                <a16:creationId xmlns:a16="http://schemas.microsoft.com/office/drawing/2014/main" id="{C2AE5046-CD5D-0041-B2B4-DB5C0DD52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873" y="1201178"/>
            <a:ext cx="6237732" cy="1821309"/>
          </a:xfrm>
          <a:prstGeom prst="rect">
            <a:avLst/>
          </a:prstGeom>
        </p:spPr>
      </p:pic>
    </p:spTree>
    <p:extLst>
      <p:ext uri="{BB962C8B-B14F-4D97-AF65-F5344CB8AC3E}">
        <p14:creationId xmlns:p14="http://schemas.microsoft.com/office/powerpoint/2010/main" val="24847731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513018" y="357466"/>
            <a:ext cx="4343493"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The Holy Quran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64748" y="2317679"/>
            <a:ext cx="6314512" cy="2246769"/>
          </a:xfrm>
          <a:prstGeom prst="rect">
            <a:avLst/>
          </a:prstGeom>
        </p:spPr>
        <p:txBody>
          <a:bodyPr wrap="square">
            <a:spAutoFit/>
          </a:bodyPr>
          <a:lstStyle/>
          <a:p>
            <a:r>
              <a:rPr lang="en-US" sz="2800" b="1" dirty="0"/>
              <a:t>Suggested Time = 10 mins</a:t>
            </a:r>
          </a:p>
          <a:p>
            <a:endParaRPr lang="en-US" sz="2800" b="1" dirty="0"/>
          </a:p>
          <a:p>
            <a:r>
              <a:rPr lang="en-US" sz="2800" b="1" dirty="0"/>
              <a:t>It contains verses, questions </a:t>
            </a:r>
          </a:p>
          <a:p>
            <a:r>
              <a:rPr lang="en-US" sz="2800" b="1" dirty="0"/>
              <a:t>about the verses followed </a:t>
            </a:r>
          </a:p>
          <a:p>
            <a:r>
              <a:rPr lang="en-US" sz="2800" b="1" dirty="0"/>
              <a:t>by commentary</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822" y="1469736"/>
            <a:ext cx="3877564" cy="4318000"/>
          </a:xfrm>
          <a:prstGeom prst="rect">
            <a:avLst/>
          </a:prstGeom>
        </p:spPr>
      </p:pic>
    </p:spTree>
    <p:extLst>
      <p:ext uri="{BB962C8B-B14F-4D97-AF65-F5344CB8AC3E}">
        <p14:creationId xmlns:p14="http://schemas.microsoft.com/office/powerpoint/2010/main" val="3632955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11" name="Rectangle 10">
            <a:extLst>
              <a:ext uri="{FF2B5EF4-FFF2-40B4-BE49-F238E27FC236}">
                <a16:creationId xmlns:a16="http://schemas.microsoft.com/office/drawing/2014/main" id="{C2DC01EF-E657-6F49-A431-C0AAC08AC66F}"/>
              </a:ext>
            </a:extLst>
          </p:cNvPr>
          <p:cNvSpPr/>
          <p:nvPr/>
        </p:nvSpPr>
        <p:spPr>
          <a:xfrm>
            <a:off x="231719" y="1738112"/>
            <a:ext cx="4572000" cy="1200329"/>
          </a:xfrm>
          <a:prstGeom prst="rect">
            <a:avLst/>
          </a:prstGeom>
        </p:spPr>
        <p:txBody>
          <a:bodyPr>
            <a:spAutoFit/>
          </a:bodyPr>
          <a:lstStyle/>
          <a:p>
            <a:r>
              <a:rPr lang="en-US" dirty="0">
                <a:solidFill>
                  <a:schemeClr val="tx1"/>
                </a:solidFill>
                <a:latin typeface="Verdana" panose="020B0604030504040204" pitchFamily="34" charset="0"/>
              </a:rPr>
              <a:t>And of men there is he who would sell himself to seek the pleasure of Allah; and Allah is Compassionate to </a:t>
            </a:r>
            <a:r>
              <a:rPr lang="en-US" i="1" dirty="0">
                <a:solidFill>
                  <a:schemeClr val="tx1"/>
                </a:solidFill>
                <a:latin typeface="Verdana" panose="020B0604030504040204" pitchFamily="34" charset="0"/>
              </a:rPr>
              <a:t>His</a:t>
            </a:r>
            <a:r>
              <a:rPr lang="en-US" dirty="0">
                <a:solidFill>
                  <a:schemeClr val="tx1"/>
                </a:solidFill>
                <a:latin typeface="Verdana" panose="020B0604030504040204" pitchFamily="34" charset="0"/>
              </a:rPr>
              <a:t> servants </a:t>
            </a:r>
            <a:r>
              <a:rPr lang="en-US" sz="1600" dirty="0">
                <a:solidFill>
                  <a:schemeClr val="tx1"/>
                </a:solidFill>
                <a:latin typeface="Verdana" panose="020B0604030504040204" pitchFamily="34" charset="0"/>
              </a:rPr>
              <a:t>(2:208)</a:t>
            </a:r>
            <a:endParaRPr lang="en-US" sz="1600" dirty="0">
              <a:solidFill>
                <a:schemeClr val="tx1"/>
              </a:solidFill>
            </a:endParaRPr>
          </a:p>
        </p:txBody>
      </p:sp>
      <p:sp>
        <p:nvSpPr>
          <p:cNvPr id="13" name="Rectangle 12">
            <a:extLst>
              <a:ext uri="{FF2B5EF4-FFF2-40B4-BE49-F238E27FC236}">
                <a16:creationId xmlns:a16="http://schemas.microsoft.com/office/drawing/2014/main" id="{DBDA67A4-F9F2-A648-B223-A637618F8616}"/>
              </a:ext>
            </a:extLst>
          </p:cNvPr>
          <p:cNvSpPr/>
          <p:nvPr/>
        </p:nvSpPr>
        <p:spPr>
          <a:xfrm>
            <a:off x="231719" y="3630731"/>
            <a:ext cx="4272157" cy="1754326"/>
          </a:xfrm>
          <a:prstGeom prst="rect">
            <a:avLst/>
          </a:prstGeom>
        </p:spPr>
        <p:txBody>
          <a:bodyPr wrap="square">
            <a:spAutoFit/>
          </a:bodyPr>
          <a:lstStyle/>
          <a:p>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And thou, O soul at peace! </a:t>
            </a:r>
            <a:r>
              <a:rPr lang="en-US" dirty="0">
                <a:latin typeface="Verdana" panose="020B0604030504040204" pitchFamily="34" charset="0"/>
                <a:ea typeface="Verdana" panose="020B0604030504040204" pitchFamily="34" charset="0"/>
                <a:cs typeface="Verdana" panose="020B0604030504040204" pitchFamily="34" charset="0"/>
              </a:rPr>
              <a:t>Return to thy</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Lord well pleased with Him and He well</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pleased with thee. So enter thou among</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My chosen</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servants And enter thou My</a:t>
            </a:r>
            <a:r>
              <a:rPr lang="ur-PK"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Garden. </a:t>
            </a:r>
            <a:r>
              <a:rPr lang="en-US" sz="1600" dirty="0">
                <a:latin typeface="Verdana" panose="020B0604030504040204" pitchFamily="34" charset="0"/>
                <a:ea typeface="Verdana" panose="020B0604030504040204" pitchFamily="34" charset="0"/>
                <a:cs typeface="Verdana" panose="020B0604030504040204" pitchFamily="34" charset="0"/>
              </a:rPr>
              <a:t>(89:28-31)</a:t>
            </a:r>
          </a:p>
        </p:txBody>
      </p:sp>
      <p:pic>
        <p:nvPicPr>
          <p:cNvPr id="7" name="Picture 6" descr="Text, letter&#10;&#10;Description automatically generated">
            <a:extLst>
              <a:ext uri="{FF2B5EF4-FFF2-40B4-BE49-F238E27FC236}">
                <a16:creationId xmlns:a16="http://schemas.microsoft.com/office/drawing/2014/main" id="{5C492EA4-D55A-E64B-8ADE-4751EF0E8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450" y="1801008"/>
            <a:ext cx="4534215" cy="10745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89C8653-7A14-6444-8839-61EDB8CD1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04" y="3465677"/>
            <a:ext cx="2650377" cy="658319"/>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A03D5FB1-2C24-4349-A079-BEE422F1F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014" y="4024751"/>
            <a:ext cx="2949611" cy="658319"/>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7E1278E8-7B8E-0B45-9EE4-EC063F1CA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153" y="4568899"/>
            <a:ext cx="2111512" cy="69185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159D75E-F753-4941-9E1F-2DF7FD7CE1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1693" y="5203700"/>
            <a:ext cx="1949932" cy="732413"/>
          </a:xfrm>
          <a:prstGeom prst="rect">
            <a:avLst/>
          </a:prstGeom>
        </p:spPr>
      </p:pic>
    </p:spTree>
    <p:extLst>
      <p:ext uri="{BB962C8B-B14F-4D97-AF65-F5344CB8AC3E}">
        <p14:creationId xmlns:p14="http://schemas.microsoft.com/office/powerpoint/2010/main" val="114574091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6"/>
          <p:cNvSpPr txBox="1"/>
          <p:nvPr/>
        </p:nvSpPr>
        <p:spPr>
          <a:xfrm>
            <a:off x="3382397" y="382300"/>
            <a:ext cx="2091292"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Questions</a:t>
            </a:r>
          </a:p>
        </p:txBody>
      </p:sp>
      <p:sp>
        <p:nvSpPr>
          <p:cNvPr id="128" name="Content Placeholder 8"/>
          <p:cNvSpPr txBox="1"/>
          <p:nvPr/>
        </p:nvSpPr>
        <p:spPr>
          <a:xfrm>
            <a:off x="271504" y="2498244"/>
            <a:ext cx="8313079" cy="2222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342900" indent="-342900">
              <a:spcBef>
                <a:spcPts val="600"/>
              </a:spcBef>
              <a:buSzPct val="100000"/>
              <a:buFont typeface="Arial"/>
              <a:buChar char="•"/>
              <a:defRPr sz="2800"/>
            </a:pPr>
            <a:r>
              <a:rPr lang="en-US" dirty="0"/>
              <a:t>What does it mean to sell one’s self to seek the pleasure of Allah</a:t>
            </a:r>
            <a:r>
              <a:rPr dirty="0"/>
              <a:t>?</a:t>
            </a:r>
          </a:p>
          <a:p>
            <a:pPr marL="342900" indent="-342900">
              <a:spcBef>
                <a:spcPts val="600"/>
              </a:spcBef>
              <a:buSzPct val="100000"/>
              <a:buFont typeface="Arial"/>
              <a:buChar char="•"/>
              <a:defRPr sz="2800"/>
            </a:pPr>
            <a:r>
              <a:rPr lang="en-US" dirty="0"/>
              <a:t>What is “soul at peace” and when is this condition achieved?</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6"/>
          <p:cNvSpPr txBox="1"/>
          <p:nvPr/>
        </p:nvSpPr>
        <p:spPr>
          <a:xfrm>
            <a:off x="3487921" y="381565"/>
            <a:ext cx="2588378"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Commentary</a:t>
            </a:r>
          </a:p>
        </p:txBody>
      </p:sp>
      <p:sp>
        <p:nvSpPr>
          <p:cNvPr id="131" name="Content Placeholder 2"/>
          <p:cNvSpPr txBox="1"/>
          <p:nvPr/>
        </p:nvSpPr>
        <p:spPr>
          <a:xfrm>
            <a:off x="292202" y="1861000"/>
            <a:ext cx="8311471" cy="3313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a:bodyPr>
          <a:lstStyle/>
          <a:p>
            <a:pPr marL="342900" indent="-342900">
              <a:spcBef>
                <a:spcPts val="500"/>
              </a:spcBef>
              <a:buSzPct val="100000"/>
              <a:buFont typeface="Arial"/>
              <a:buChar char="•"/>
              <a:defRPr sz="2400"/>
            </a:pPr>
            <a:r>
              <a:rPr lang="en-US" dirty="0"/>
              <a:t>The main concern of such people is to win the pleasure of Allah as if they have given away their souls for this purpose.</a:t>
            </a:r>
          </a:p>
          <a:p>
            <a:pPr marL="342900" indent="-342900">
              <a:spcBef>
                <a:spcPts val="500"/>
              </a:spcBef>
              <a:buSzPct val="100000"/>
              <a:buFont typeface="Arial"/>
              <a:buChar char="•"/>
              <a:defRPr sz="2400"/>
            </a:pPr>
            <a:endParaRPr lang="en-US" dirty="0"/>
          </a:p>
          <a:p>
            <a:pPr marL="342900" indent="-342900">
              <a:spcBef>
                <a:spcPts val="500"/>
              </a:spcBef>
              <a:buSzPct val="100000"/>
              <a:buFont typeface="Arial"/>
              <a:buChar char="•"/>
              <a:defRPr sz="2400"/>
            </a:pPr>
            <a:r>
              <a:rPr lang="en-US" dirty="0"/>
              <a:t>“Soul at peace” also called a heavenly stage, man is freed from all weakness and frailty and is braced with a peculiar spiritual strength. He becomes united with God and can’t exist without Him. It is in this life and not after death that this great transformation takes place in him and it is in this world and not elsewhere that access to Paradise is granted to </a:t>
            </a:r>
            <a:r>
              <a:rPr lang="en-US" sz="2400" dirty="0"/>
              <a:t>him </a:t>
            </a:r>
            <a:r>
              <a:rPr sz="2400" dirty="0"/>
              <a:t>(Five volume commentary)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11962</TotalTime>
  <Words>2064</Words>
  <Application>Microsoft Macintosh PowerPoint</Application>
  <PresentationFormat>On-screen Show (4:3)</PresentationFormat>
  <Paragraphs>145</Paragraphs>
  <Slides>29</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Calibri</vt:lpstr>
      <vt:lpstr>Georgia</vt:lpstr>
      <vt:lpstr>Graphik</vt:lpstr>
      <vt:lpstr>Graphik Semibold</vt:lpstr>
      <vt:lpstr>Graphik-Medium</vt:lpstr>
      <vt:lpstr>Helvetica</vt:lpstr>
      <vt:lpstr>Helvetica Neue</vt:lpstr>
      <vt:lpstr>Times Roman</vt:lpstr>
      <vt:lpstr>Verdana</vt:lpstr>
      <vt:lpstr>Office Theme</vt:lpstr>
      <vt:lpstr>22_ColorGradient</vt:lpstr>
      <vt:lpstr>PowerPoint Presentation</vt:lpstr>
      <vt:lpstr>Agenda</vt:lpstr>
      <vt:lpstr>Recitation of the Holy Quran</vt:lpstr>
      <vt:lpstr>     </vt:lpstr>
      <vt:lpstr>     </vt:lpstr>
      <vt:lpstr>     </vt:lpstr>
      <vt:lpstr>Recitation of the Holy Quran</vt:lpstr>
      <vt:lpstr>PowerPoint Presentation</vt:lpstr>
      <vt:lpstr>PowerPoint Presentation</vt:lpstr>
      <vt:lpstr>     </vt:lpstr>
      <vt:lpstr> Remain faithful to God in all circumstances of life  Address Jalsa Salana Germany: August 24, 2003</vt:lpstr>
      <vt:lpstr>That he/she shall remain faithful to God in all circumstances of life, in sorrow and in happiness, in adversity and in prosperity, in felicity and in trial; and that he/she shall in all conditions remain resigned to the decree of God and keep himself/herself ready to face all kinds of indignities and sufferings in His way and shall never turn away from Him at the onslaught of any misfortune; on the contrary, he/she shall march forward.  </vt:lpstr>
      <vt:lpstr>PowerPoint Presentation</vt:lpstr>
      <vt:lpstr>PowerPoint Presentation</vt:lpstr>
      <vt:lpstr>PowerPoint Presentation</vt:lpstr>
      <vt:lpstr>PowerPoint Presentation</vt:lpstr>
      <vt:lpstr>PowerPoint Presentation</vt:lpstr>
      <vt:lpstr>     </vt:lpstr>
      <vt:lpstr>     </vt:lpstr>
      <vt:lpstr>PowerPoint Presentation</vt:lpstr>
      <vt:lpstr>1. Sun is 400 times larger than the moon, but it is 400 times farther from the earth. That is why they appear to be about the same size in the sky (earthsky.org) 2. Cheetah. Can go as fast as 70 mph (awf.org) 3. September 20, 1948 </vt:lpstr>
      <vt:lpstr>     </vt:lpstr>
      <vt:lpstr>     </vt:lpstr>
      <vt:lpstr>S   H   I   N   G   L   E   S  PREVENTION &amp; TREATMENT</vt:lpstr>
      <vt:lpstr>The Disease</vt:lpstr>
      <vt:lpstr>Signs &amp; Symptoms</vt:lpstr>
      <vt:lpstr>PREVENTION &amp; TREATMENT</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Iftikhar Ahmed</cp:lastModifiedBy>
  <cp:revision>62</cp:revision>
  <dcterms:modified xsi:type="dcterms:W3CDTF">2021-03-24T22:38:51Z</dcterms:modified>
</cp:coreProperties>
</file>