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302" r:id="rId3"/>
    <p:sldId id="258" r:id="rId4"/>
    <p:sldId id="259" r:id="rId5"/>
    <p:sldId id="293" r:id="rId6"/>
    <p:sldId id="282" r:id="rId7"/>
    <p:sldId id="283" r:id="rId8"/>
    <p:sldId id="263" r:id="rId9"/>
    <p:sldId id="264" r:id="rId10"/>
    <p:sldId id="301" r:id="rId11"/>
    <p:sldId id="260" r:id="rId12"/>
    <p:sldId id="261" r:id="rId13"/>
    <p:sldId id="265" r:id="rId14"/>
    <p:sldId id="267" r:id="rId15"/>
    <p:sldId id="268" r:id="rId16"/>
    <p:sldId id="269" r:id="rId17"/>
    <p:sldId id="270" r:id="rId18"/>
    <p:sldId id="284" r:id="rId19"/>
    <p:sldId id="295" r:id="rId20"/>
    <p:sldId id="271" r:id="rId21"/>
    <p:sldId id="272" r:id="rId22"/>
    <p:sldId id="296" r:id="rId23"/>
    <p:sldId id="285" r:id="rId24"/>
    <p:sldId id="286" r:id="rId25"/>
    <p:sldId id="298" r:id="rId26"/>
    <p:sldId id="297" r:id="rId27"/>
    <p:sldId id="299" r:id="rId28"/>
    <p:sldId id="289" r:id="rId29"/>
    <p:sldId id="276" r:id="rId3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94830"/>
  </p:normalViewPr>
  <p:slideViewPr>
    <p:cSldViewPr snapToGrid="0" snapToObjects="1">
      <p:cViewPr varScale="1">
        <p:scale>
          <a:sx n="117" d="100"/>
          <a:sy n="117" d="100"/>
        </p:scale>
        <p:origin x="2032"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twitter.com/kashthefuturis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ted.com/talks/krishna_sudhir_what_yoga_does_to_your_body_and_brain/transcript?language=en#t-102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p:nvPr/>
        </p:nvSpPr>
        <p:spPr>
          <a:xfrm>
            <a:off x="731518" y="1361997"/>
            <a:ext cx="7680964" cy="238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a:defRPr sz="4400" b="1">
                <a:latin typeface="+mj-lt"/>
                <a:ea typeface="+mj-ea"/>
                <a:cs typeface="+mj-cs"/>
                <a:sym typeface="Helvetica"/>
              </a:defRPr>
            </a:pPr>
            <a:r>
              <a:t>Majlis Ansārullāh</a:t>
            </a:r>
            <a:br/>
            <a:r>
              <a:t>Monthly Meeting</a:t>
            </a:r>
          </a:p>
        </p:txBody>
      </p:sp>
      <p:sp>
        <p:nvSpPr>
          <p:cNvPr id="95" name="Subtitle 2"/>
          <p:cNvSpPr txBox="1"/>
          <p:nvPr/>
        </p:nvSpPr>
        <p:spPr>
          <a:xfrm>
            <a:off x="1188718" y="3602038"/>
            <a:ext cx="6766564" cy="165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a:spcBef>
                <a:spcPts val="700"/>
              </a:spcBef>
              <a:defRPr sz="3200" b="1">
                <a:latin typeface="+mj-lt"/>
                <a:ea typeface="+mj-ea"/>
                <a:cs typeface="+mj-cs"/>
                <a:sym typeface="Helvetica"/>
              </a:defRPr>
            </a:lvl1pPr>
          </a:lstStyle>
          <a:p>
            <a:r>
              <a:rPr lang="en-US" dirty="0"/>
              <a:t>November</a:t>
            </a:r>
            <a:r>
              <a:rPr dirty="0"/>
              <a:t> 2021</a:t>
            </a:r>
          </a:p>
        </p:txBody>
      </p:sp>
      <p:sp>
        <p:nvSpPr>
          <p:cNvPr id="96" name="TextBox 6"/>
          <p:cNvSpPr txBox="1"/>
          <p:nvPr/>
        </p:nvSpPr>
        <p:spPr>
          <a:xfrm>
            <a:off x="1661557" y="5257798"/>
            <a:ext cx="6293725"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r">
              <a:defRPr sz="1200"/>
            </a:pPr>
            <a:r>
              <a:rPr sz="1400" dirty="0"/>
              <a:t>This slide deck contains images licensed for the purpose of this presentation only.  </a:t>
            </a:r>
          </a:p>
          <a:p>
            <a:pPr algn="r">
              <a:defRPr sz="1200"/>
            </a:pPr>
            <a:r>
              <a:rPr sz="1400" dirty="0"/>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961" y="1899949"/>
            <a:ext cx="4354039" cy="2825540"/>
          </a:xfrm>
          <a:prstGeom prst="rect">
            <a:avLst/>
          </a:prstGeom>
        </p:spPr>
      </p:pic>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55649" y="386958"/>
            <a:ext cx="414792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Friday Sermon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283613" y="1899949"/>
            <a:ext cx="4288387" cy="2954655"/>
          </a:xfrm>
          <a:prstGeom prst="rect">
            <a:avLst/>
          </a:prstGeom>
        </p:spPr>
        <p:txBody>
          <a:bodyPr wrap="square">
            <a:spAutoFit/>
          </a:bodyPr>
          <a:lstStyle/>
          <a:p>
            <a:r>
              <a:rPr lang="en-US" sz="2000" b="1" dirty="0"/>
              <a:t>Suggested Time = 20 mins</a:t>
            </a:r>
          </a:p>
          <a:p>
            <a:endParaRPr lang="en-US" sz="2000" b="1" dirty="0"/>
          </a:p>
          <a:p>
            <a:r>
              <a:rPr lang="en-US" sz="2000" b="1" dirty="0"/>
              <a:t>It contains the following items:</a:t>
            </a:r>
            <a:endParaRPr lang="en-US" sz="2800" b="1" dirty="0"/>
          </a:p>
          <a:p>
            <a:pPr marL="514350" indent="-514350">
              <a:buFont typeface="+mj-lt"/>
              <a:buAutoNum type="arabicPeriod"/>
            </a:pPr>
            <a:r>
              <a:rPr lang="en-US" dirty="0"/>
              <a:t>Synopsis of Friday Sermon (2 slides)</a:t>
            </a:r>
          </a:p>
          <a:p>
            <a:pPr marL="514350" indent="-514350">
              <a:buFont typeface="+mj-lt"/>
              <a:buAutoNum type="arabicPeriod"/>
            </a:pPr>
            <a:r>
              <a:rPr lang="en-US" dirty="0"/>
              <a:t>Scenario discussion and discussion questions (2 slides)</a:t>
            </a:r>
          </a:p>
          <a:p>
            <a:pPr marL="514350" indent="-514350">
              <a:buFont typeface="+mj-lt"/>
              <a:buAutoNum type="arabicPeriod"/>
            </a:pPr>
            <a:r>
              <a:rPr lang="en-US" dirty="0"/>
              <a:t>Guidance from Sermon to close the discussion (1 slide)</a:t>
            </a:r>
          </a:p>
          <a:p>
            <a:pPr marL="514350" indent="-514350">
              <a:buFont typeface="+mj-lt"/>
              <a:buAutoNum type="arabicPeriod"/>
            </a:pPr>
            <a:r>
              <a:rPr lang="en-US" dirty="0"/>
              <a:t>Take home message from the Sermon (1 slide)</a:t>
            </a:r>
          </a:p>
        </p:txBody>
      </p:sp>
    </p:spTree>
    <p:extLst>
      <p:ext uri="{BB962C8B-B14F-4D97-AF65-F5344CB8AC3E}">
        <p14:creationId xmlns:p14="http://schemas.microsoft.com/office/powerpoint/2010/main" val="6118308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3"/>
          <p:cNvSpPr txBox="1">
            <a:spLocks noGrp="1"/>
          </p:cNvSpPr>
          <p:nvPr>
            <p:ph type="title"/>
          </p:nvPr>
        </p:nvSpPr>
        <p:spPr>
          <a:xfrm>
            <a:off x="315686" y="2110779"/>
            <a:ext cx="8235930" cy="2243168"/>
          </a:xfrm>
          <a:prstGeom prst="rect">
            <a:avLst/>
          </a:prstGeom>
        </p:spPr>
        <p:txBody>
          <a:bodyPr>
            <a:normAutofit/>
          </a:bodyPr>
          <a:lstStyle/>
          <a:p>
            <a:pPr>
              <a:defRPr b="1">
                <a:latin typeface="+mj-lt"/>
                <a:ea typeface="+mj-ea"/>
                <a:cs typeface="+mj-cs"/>
                <a:sym typeface="Helvetica"/>
              </a:defRPr>
            </a:pPr>
            <a:r>
              <a:rPr lang="en-US" sz="2800" dirty="0"/>
              <a:t>Endeavor towards beneficence of mankind</a:t>
            </a:r>
            <a:br>
              <a:rPr sz="3600" dirty="0"/>
            </a:br>
            <a:r>
              <a:rPr lang="en-US" sz="2000" dirty="0"/>
              <a:t>Friday Sermon Fazal Mosque, London</a:t>
            </a:r>
            <a:r>
              <a:rPr sz="2000" dirty="0"/>
              <a:t>: </a:t>
            </a:r>
            <a:r>
              <a:rPr lang="en-US" sz="2000" dirty="0"/>
              <a:t>September 12</a:t>
            </a:r>
            <a:r>
              <a:rPr sz="2000" dirty="0"/>
              <a:t>, 2003</a:t>
            </a:r>
          </a:p>
        </p:txBody>
      </p:sp>
      <p:sp>
        <p:nvSpPr>
          <p:cNvPr id="115" name="TextBox 2"/>
          <p:cNvSpPr txBox="1"/>
          <p:nvPr/>
        </p:nvSpPr>
        <p:spPr>
          <a:xfrm>
            <a:off x="3432227" y="370504"/>
            <a:ext cx="2557747"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b="1" dirty="0"/>
              <a:t>Friday Sermon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3"/>
          <p:cNvSpPr txBox="1">
            <a:spLocks noGrp="1"/>
          </p:cNvSpPr>
          <p:nvPr>
            <p:ph type="title"/>
          </p:nvPr>
        </p:nvSpPr>
        <p:spPr>
          <a:xfrm>
            <a:off x="827262" y="3539436"/>
            <a:ext cx="7734847" cy="2550033"/>
          </a:xfrm>
          <a:prstGeom prst="rect">
            <a:avLst/>
          </a:prstGeom>
        </p:spPr>
        <p:txBody>
          <a:bodyPr>
            <a:normAutofit/>
          </a:bodyPr>
          <a:lstStyle/>
          <a:p>
            <a:pPr defTabSz="384047">
              <a:spcBef>
                <a:spcPts val="1000"/>
              </a:spcBef>
              <a:defRPr sz="2184" i="1">
                <a:latin typeface="Times Roman"/>
                <a:ea typeface="Times Roman"/>
                <a:cs typeface="Times Roman"/>
                <a:sym typeface="Times Roman"/>
              </a:defRPr>
            </a:pPr>
            <a:r>
              <a:rPr lang="en-US" sz="2400" i="1" dirty="0">
                <a:sym typeface="Times Roman"/>
              </a:rPr>
              <a:t>That he/she shall keep himself/herself occupied in the service of God’s creatures for His sake only and shall endeavor towards the beneficence of mankind to the best of his/her God given abilities and powers. </a:t>
            </a:r>
            <a:br>
              <a:rPr lang="en-US" sz="2184" i="1" dirty="0">
                <a:sym typeface="Times Roman"/>
              </a:rPr>
            </a:br>
            <a:br>
              <a:rPr lang="en-US" sz="2184" i="1" dirty="0">
                <a:sym typeface="Times Roman"/>
              </a:rPr>
            </a:br>
            <a:endParaRPr sz="1008" i="0" dirty="0"/>
          </a:p>
        </p:txBody>
      </p:sp>
      <p:sp>
        <p:nvSpPr>
          <p:cNvPr id="118" name="TextBox 2"/>
          <p:cNvSpPr txBox="1"/>
          <p:nvPr/>
        </p:nvSpPr>
        <p:spPr>
          <a:xfrm>
            <a:off x="3358651" y="345553"/>
            <a:ext cx="4176780"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lang="en-US" dirty="0"/>
              <a:t>Ninth</a:t>
            </a:r>
            <a:r>
              <a:rPr dirty="0"/>
              <a:t> condition of </a:t>
            </a:r>
            <a:r>
              <a:rPr i="1" dirty="0" err="1"/>
              <a:t>Bai’at</a:t>
            </a:r>
            <a:endParaRPr i="1" dirty="0"/>
          </a:p>
        </p:txBody>
      </p:sp>
      <p:pic>
        <p:nvPicPr>
          <p:cNvPr id="2" name="Picture 1">
            <a:extLst>
              <a:ext uri="{FF2B5EF4-FFF2-40B4-BE49-F238E27FC236}">
                <a16:creationId xmlns:a16="http://schemas.microsoft.com/office/drawing/2014/main" id="{BF5B33C1-AB91-9349-9B59-FD3F90EF6CB8}"/>
              </a:ext>
            </a:extLst>
          </p:cNvPr>
          <p:cNvPicPr>
            <a:picLocks noChangeAspect="1"/>
          </p:cNvPicPr>
          <p:nvPr/>
        </p:nvPicPr>
        <p:blipFill>
          <a:blip r:embed="rId2"/>
          <a:stretch>
            <a:fillRect/>
          </a:stretch>
        </p:blipFill>
        <p:spPr>
          <a:xfrm>
            <a:off x="1662545" y="1559378"/>
            <a:ext cx="5486402" cy="2190879"/>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txBox="1"/>
          <p:nvPr/>
        </p:nvSpPr>
        <p:spPr>
          <a:xfrm>
            <a:off x="3460509" y="348308"/>
            <a:ext cx="408861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Synopsis of the Sermon</a:t>
            </a:r>
          </a:p>
        </p:txBody>
      </p:sp>
      <p:sp>
        <p:nvSpPr>
          <p:cNvPr id="134" name="Title 3"/>
          <p:cNvSpPr txBox="1"/>
          <p:nvPr/>
        </p:nvSpPr>
        <p:spPr>
          <a:xfrm>
            <a:off x="237699" y="1432794"/>
            <a:ext cx="8860582" cy="4626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34340">
              <a:spcBef>
                <a:spcPts val="1100"/>
              </a:spcBef>
              <a:defRPr sz="1520">
                <a:latin typeface="Times Roman"/>
                <a:ea typeface="Times Roman"/>
                <a:cs typeface="Times Roman"/>
                <a:sym typeface="Times Roman"/>
              </a:defRPr>
            </a:pPr>
            <a:endParaRPr sz="1140" dirty="0"/>
          </a:p>
        </p:txBody>
      </p:sp>
      <p:pic>
        <p:nvPicPr>
          <p:cNvPr id="1032" name="Picture 8" descr="page112image3128270256">
            <a:extLst>
              <a:ext uri="{FF2B5EF4-FFF2-40B4-BE49-F238E27FC236}">
                <a16:creationId xmlns:a16="http://schemas.microsoft.com/office/drawing/2014/main" id="{0AE274DA-C9D4-C145-8E7B-B2E0B10E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8" y="1734702"/>
            <a:ext cx="182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13image3078409408">
            <a:extLst>
              <a:ext uri="{FF2B5EF4-FFF2-40B4-BE49-F238E27FC236}">
                <a16:creationId xmlns:a16="http://schemas.microsoft.com/office/drawing/2014/main" id="{55CE5470-55A2-F541-9AA8-07E4CB5D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8" y="2268102"/>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34625C-5254-1947-99C6-861E028BBF40}"/>
              </a:ext>
            </a:extLst>
          </p:cNvPr>
          <p:cNvSpPr/>
          <p:nvPr/>
        </p:nvSpPr>
        <p:spPr>
          <a:xfrm>
            <a:off x="237699" y="1373157"/>
            <a:ext cx="8668602" cy="4662815"/>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latin typeface="Helvetica" pitchFamily="2" charset="0"/>
              </a:rPr>
              <a:t>Develop compassion for God’s creatures, with the understanding that it is something more than a good deed, it falls into the category of benevolence. </a:t>
            </a:r>
          </a:p>
          <a:p>
            <a:pPr marL="285750" indent="-285750">
              <a:spcAft>
                <a:spcPts val="600"/>
              </a:spcAft>
              <a:buFont typeface="Arial" panose="020B0604020202020204" pitchFamily="34" charset="0"/>
              <a:buChar char="•"/>
            </a:pPr>
            <a:r>
              <a:rPr lang="en-US" sz="1600" dirty="0">
                <a:latin typeface="Helvetica" pitchFamily="2" charset="0"/>
              </a:rPr>
              <a:t>The kindness you show towards others should be motivated by heartfelt love and not to seek acknowledgement from people for the favor. </a:t>
            </a:r>
          </a:p>
          <a:p>
            <a:pPr marL="285750" indent="-285750">
              <a:spcAft>
                <a:spcPts val="600"/>
              </a:spcAft>
              <a:buFont typeface="Arial" panose="020B0604020202020204" pitchFamily="34" charset="0"/>
              <a:buChar char="•"/>
            </a:pPr>
            <a:r>
              <a:rPr lang="en-US" sz="1600" dirty="0">
                <a:latin typeface="Helvetica" pitchFamily="2" charset="0"/>
              </a:rPr>
              <a:t>One interpretation of this is that despite their own needs, those who love Allah take care of the needs of others in order to attain the love of Allah the Almighty. They themselves stay hungry, yet they feed others. </a:t>
            </a:r>
          </a:p>
          <a:p>
            <a:pPr marL="285750" indent="-285750">
              <a:spcAft>
                <a:spcPts val="600"/>
              </a:spcAft>
              <a:buFont typeface="Arial" panose="020B0604020202020204" pitchFamily="34" charset="0"/>
              <a:buChar char="•"/>
            </a:pPr>
            <a:r>
              <a:rPr lang="en-US" sz="1600" dirty="0" err="1">
                <a:latin typeface="Helvetica" pitchFamily="2" charset="0"/>
              </a:rPr>
              <a:t>Hadrat</a:t>
            </a:r>
            <a:r>
              <a:rPr lang="en-US" sz="1600" dirty="0">
                <a:latin typeface="Helvetica" pitchFamily="2" charset="0"/>
              </a:rPr>
              <a:t> ‘Abdullah Bin </a:t>
            </a:r>
            <a:r>
              <a:rPr lang="en-US" sz="1600" dirty="0" err="1">
                <a:latin typeface="Helvetica" pitchFamily="2" charset="0"/>
              </a:rPr>
              <a:t>Mas‘ud</a:t>
            </a:r>
            <a:r>
              <a:rPr lang="en-US" sz="1600" dirty="0">
                <a:latin typeface="Helvetica" pitchFamily="2" charset="0"/>
              </a:rPr>
              <a:t> (ra) states that the Messenger of Allah (</a:t>
            </a:r>
            <a:r>
              <a:rPr lang="en-US" sz="1600" dirty="0" err="1">
                <a:latin typeface="Helvetica" pitchFamily="2" charset="0"/>
              </a:rPr>
              <a:t>pbuh</a:t>
            </a:r>
            <a:r>
              <a:rPr lang="en-US" sz="1600" dirty="0">
                <a:latin typeface="Helvetica" pitchFamily="2" charset="0"/>
              </a:rPr>
              <a:t>)said, ‘All creatures are God’s family. So, Allah likes the person, from among all humans, who treats His family (creatures) well and looks after their needs.’ (</a:t>
            </a:r>
            <a:r>
              <a:rPr lang="en-US" sz="1600" i="1" dirty="0" err="1">
                <a:latin typeface="Helvetica" pitchFamily="2" charset="0"/>
              </a:rPr>
              <a:t>Mishkat</a:t>
            </a:r>
            <a:r>
              <a:rPr lang="en-US" sz="1600" i="1" dirty="0">
                <a:latin typeface="Helvetica" pitchFamily="2" charset="0"/>
              </a:rPr>
              <a:t>-ul-</a:t>
            </a:r>
            <a:r>
              <a:rPr lang="en-US" sz="1600" i="1" dirty="0" err="1">
                <a:latin typeface="Helvetica" pitchFamily="2" charset="0"/>
              </a:rPr>
              <a:t>Masabih</a:t>
            </a:r>
            <a:r>
              <a:rPr lang="en-US" sz="1600" i="1" dirty="0">
                <a:latin typeface="Helvetica" pitchFamily="2" charset="0"/>
              </a:rPr>
              <a:t>)</a:t>
            </a:r>
          </a:p>
          <a:p>
            <a:pPr marL="285750" indent="-285750">
              <a:spcAft>
                <a:spcPts val="600"/>
              </a:spcAft>
              <a:buFont typeface="Arial" panose="020B0604020202020204" pitchFamily="34" charset="0"/>
              <a:buChar char="•"/>
            </a:pPr>
            <a:r>
              <a:rPr lang="en-US" sz="1600" dirty="0">
                <a:latin typeface="Helvetica" pitchFamily="2" charset="0"/>
              </a:rPr>
              <a:t>Thus, if you had overlooked the faults of your brethren, if you had tried to counsel them with sympathy instead of making their weaknesses public, Allah will overlook your faults as well. </a:t>
            </a:r>
          </a:p>
          <a:p>
            <a:pPr marL="285750" indent="-285750">
              <a:spcAft>
                <a:spcPts val="600"/>
              </a:spcAft>
              <a:buFont typeface="Arial" panose="020B0604020202020204" pitchFamily="34" charset="0"/>
              <a:buChar char="•"/>
            </a:pPr>
            <a:r>
              <a:rPr lang="en-US" sz="1600" dirty="0">
                <a:latin typeface="Helvetica" pitchFamily="2" charset="0"/>
              </a:rPr>
              <a:t>I appeal to every Ahmadi doctor, every Ahmadi teacher, every Ahmadi lawyer, and every Ahmadi who by virtue of his profession can serve humanity in any way, to try to help the poor and the needy. As a reward, Allah the Almighty will increase your wealth and your lives even more.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494B6-F305-7545-9F32-84A46E127999}"/>
              </a:ext>
            </a:extLst>
          </p:cNvPr>
          <p:cNvPicPr>
            <a:picLocks noChangeAspect="1"/>
          </p:cNvPicPr>
          <p:nvPr/>
        </p:nvPicPr>
        <p:blipFill>
          <a:blip r:embed="rId2"/>
          <a:stretch>
            <a:fillRect/>
          </a:stretch>
        </p:blipFill>
        <p:spPr>
          <a:xfrm>
            <a:off x="4437051" y="1234532"/>
            <a:ext cx="4573455" cy="3603922"/>
          </a:xfrm>
          <a:prstGeom prst="rect">
            <a:avLst/>
          </a:prstGeom>
        </p:spPr>
      </p:pic>
      <p:sp>
        <p:nvSpPr>
          <p:cNvPr id="140" name="TextBox 6"/>
          <p:cNvSpPr txBox="1"/>
          <p:nvPr/>
        </p:nvSpPr>
        <p:spPr>
          <a:xfrm>
            <a:off x="3352800" y="399711"/>
            <a:ext cx="352275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Discussion Scenario </a:t>
            </a:r>
          </a:p>
        </p:txBody>
      </p:sp>
      <p:pic>
        <p:nvPicPr>
          <p:cNvPr id="142" name="January meeting Scenario.pdf" descr="January meeting Scenari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5320" y="-4696124"/>
            <a:ext cx="5299366" cy="6858002"/>
          </a:xfrm>
          <a:prstGeom prst="rect">
            <a:avLst/>
          </a:prstGeom>
          <a:ln w="12700">
            <a:miter lim="400000"/>
          </a:ln>
        </p:spPr>
      </p:pic>
      <p:pic>
        <p:nvPicPr>
          <p:cNvPr id="3076" name="Picture 4" descr="page141image371185360">
            <a:extLst>
              <a:ext uri="{FF2B5EF4-FFF2-40B4-BE49-F238E27FC236}">
                <a16:creationId xmlns:a16="http://schemas.microsoft.com/office/drawing/2014/main" id="{74FD2469-25E4-CA47-8109-52DE650EF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97" y="205551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E86D56F-8BE2-D44C-8A5D-DF9345B461DE}"/>
              </a:ext>
            </a:extLst>
          </p:cNvPr>
          <p:cNvSpPr>
            <a:spLocks noGrp="1"/>
          </p:cNvSpPr>
          <p:nvPr>
            <p:ph type="body" sz="half" idx="1"/>
          </p:nvPr>
        </p:nvSpPr>
        <p:spPr>
          <a:xfrm>
            <a:off x="429491" y="1810679"/>
            <a:ext cx="4038600" cy="3208798"/>
          </a:xfrm>
        </p:spPr>
        <p:txBody>
          <a:bodyPr>
            <a:noAutofit/>
          </a:bodyPr>
          <a:lstStyle/>
          <a:p>
            <a:pPr marL="0" indent="0">
              <a:buNone/>
            </a:pPr>
            <a:r>
              <a:rPr lang="en-US" sz="1800" dirty="0" err="1">
                <a:latin typeface="Helvetica" pitchFamily="2" charset="0"/>
              </a:rPr>
              <a:t>Za’im</a:t>
            </a:r>
            <a:r>
              <a:rPr lang="en-US" sz="1800" dirty="0">
                <a:latin typeface="Helvetica" pitchFamily="2" charset="0"/>
              </a:rPr>
              <a:t> of a Majlis launched a program to send clothing to the needy members in Pakistan, India and Africa. A collection drive was initiated. After a week, he was pleased to see a large stack of clothing. He noticed that along with nice, and clean clothes there were many used, worn out and even smelly clothes. </a:t>
            </a:r>
          </a:p>
        </p:txBody>
      </p:sp>
      <p:sp>
        <p:nvSpPr>
          <p:cNvPr id="3" name="TextBox 2">
            <a:extLst>
              <a:ext uri="{FF2B5EF4-FFF2-40B4-BE49-F238E27FC236}">
                <a16:creationId xmlns:a16="http://schemas.microsoft.com/office/drawing/2014/main" id="{5AFC36DC-C26C-2644-8F8A-ABF3A9AAFB1F}"/>
              </a:ext>
            </a:extLst>
          </p:cNvPr>
          <p:cNvSpPr txBox="1"/>
          <p:nvPr/>
        </p:nvSpPr>
        <p:spPr>
          <a:xfrm>
            <a:off x="429491" y="4838454"/>
            <a:ext cx="858101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latin typeface="Helvetica" pitchFamily="2" charset="0"/>
              </a:rPr>
              <a:t>In the next Ansar monthly meeting he expressed his disappointment and wanted to cancel the initiative. He asked the members to take their clothing back.</a:t>
            </a:r>
            <a:endParaRPr kumimoji="0" lang="en-US" b="0" i="0" u="none" strike="noStrike" cap="none" spc="0" normalizeH="0" baseline="0" dirty="0">
              <a:ln>
                <a:noFill/>
              </a:ln>
              <a:solidFill>
                <a:srgbClr val="000000"/>
              </a:solidFill>
              <a:effectLst/>
              <a:uFillTx/>
              <a:latin typeface="Helvetica" pitchFamily="2" charset="0"/>
              <a:sym typeface="Calibri"/>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6"/>
          <p:cNvSpPr txBox="1"/>
          <p:nvPr/>
        </p:nvSpPr>
        <p:spPr>
          <a:xfrm>
            <a:off x="3408919" y="374332"/>
            <a:ext cx="1874868"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385124" y="2186821"/>
            <a:ext cx="8373751" cy="293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p>
            <a:pPr defTabSz="2438338">
              <a:lnSpc>
                <a:spcPct val="90000"/>
              </a:lnSpc>
              <a:spcBef>
                <a:spcPts val="2000"/>
              </a:spcBef>
              <a:buSzPct val="123000"/>
              <a:defRPr sz="3000">
                <a:latin typeface="Helvetica Neue"/>
                <a:ea typeface="Helvetica Neue"/>
                <a:cs typeface="Helvetica Neue"/>
                <a:sym typeface="Helvetica Neue"/>
              </a:defRPr>
            </a:pPr>
            <a:r>
              <a:rPr lang="en-US" sz="2400" dirty="0">
                <a:latin typeface="Helvetica" pitchFamily="2" charset="0"/>
              </a:rPr>
              <a:t>In your opinion,</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The </a:t>
            </a:r>
            <a:r>
              <a:rPr lang="en-US" sz="2400" dirty="0" err="1">
                <a:latin typeface="Helvetica" pitchFamily="2" charset="0"/>
              </a:rPr>
              <a:t>Za’im</a:t>
            </a:r>
            <a:r>
              <a:rPr lang="en-US" sz="2400" dirty="0">
                <a:latin typeface="Helvetica" pitchFamily="2" charset="0"/>
              </a:rPr>
              <a:t> sahib was justified in his response. He wanted to teach the members a lesson.</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The </a:t>
            </a:r>
            <a:r>
              <a:rPr lang="en-US" sz="2400" dirty="0" err="1">
                <a:latin typeface="Helvetica" pitchFamily="2" charset="0"/>
              </a:rPr>
              <a:t>Za’im</a:t>
            </a:r>
            <a:r>
              <a:rPr lang="en-US" sz="2400" dirty="0">
                <a:latin typeface="Helvetica" pitchFamily="2" charset="0"/>
              </a:rPr>
              <a:t> should have taken the good clothes and discarded the rest and not say anything to the membership. Afterall, the members donated items.</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Why did the members send old and worn-out clothing?</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Any other suggestions?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6"/>
          <p:cNvSpPr txBox="1"/>
          <p:nvPr/>
        </p:nvSpPr>
        <p:spPr>
          <a:xfrm>
            <a:off x="3392612" y="400002"/>
            <a:ext cx="4692947"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Guidance from </a:t>
            </a:r>
            <a:r>
              <a:rPr lang="en-US" b="1" dirty="0"/>
              <a:t>the </a:t>
            </a:r>
            <a:r>
              <a:rPr b="1" dirty="0"/>
              <a:t>Sermon</a:t>
            </a:r>
          </a:p>
        </p:txBody>
      </p:sp>
      <p:sp>
        <p:nvSpPr>
          <p:cNvPr id="149" name="Hadrat Abu Hurairahra has related that the Holy Prophetsa said, ‘Allah will have mercy on a man who gets up at night for his [voluntary] Prayer and awakens his wife for the same purpose, and if she hesitates he sprinkles water over her face to wake her u"/>
          <p:cNvSpPr txBox="1"/>
          <p:nvPr/>
        </p:nvSpPr>
        <p:spPr>
          <a:xfrm>
            <a:off x="70882" y="3044439"/>
            <a:ext cx="102657"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Bef>
                <a:spcPts val="1200"/>
              </a:spcBef>
              <a:defRPr sz="2200">
                <a:latin typeface="Times Roman"/>
                <a:ea typeface="Times Roman"/>
                <a:cs typeface="Times Roman"/>
                <a:sym typeface="Times Roman"/>
              </a:defRPr>
            </a:pPr>
            <a:endParaRPr dirty="0"/>
          </a:p>
        </p:txBody>
      </p:sp>
      <p:pic>
        <p:nvPicPr>
          <p:cNvPr id="2052" name="Picture 4" descr="page130image375459216">
            <a:extLst>
              <a:ext uri="{FF2B5EF4-FFF2-40B4-BE49-F238E27FC236}">
                <a16:creationId xmlns:a16="http://schemas.microsoft.com/office/drawing/2014/main" id="{5884C2FE-6815-CD4C-8F9C-AB8A4215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53" y="235784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92A0720-55E6-974A-8D77-1BB4ED2F6BA6}"/>
              </a:ext>
            </a:extLst>
          </p:cNvPr>
          <p:cNvSpPr/>
          <p:nvPr/>
        </p:nvSpPr>
        <p:spPr>
          <a:xfrm>
            <a:off x="377852" y="1418352"/>
            <a:ext cx="8620490" cy="3693319"/>
          </a:xfrm>
          <a:prstGeom prst="rect">
            <a:avLst/>
          </a:prstGeom>
        </p:spPr>
        <p:txBody>
          <a:bodyPr wrap="square">
            <a:spAutoFit/>
          </a:bodyPr>
          <a:lstStyle/>
          <a:p>
            <a:r>
              <a:rPr lang="en-US" dirty="0">
                <a:latin typeface="Helvetica" pitchFamily="2" charset="0"/>
              </a:rPr>
              <a:t>Some people write to me saying that they want to give— for the weddings of poor girls—good clothes that have only been worn for a day or two and were not used again because they were too small or for some other reason. In this regard, it must be clear that even if these items are being given through the auxiliary organizations of Ahmadiyya Muslim </a:t>
            </a:r>
            <a:r>
              <a:rPr lang="en-US" dirty="0" err="1">
                <a:latin typeface="Helvetica" pitchFamily="2" charset="0"/>
              </a:rPr>
              <a:t>Jama‘at</a:t>
            </a:r>
            <a:r>
              <a:rPr lang="en-US" dirty="0">
                <a:latin typeface="Helvetica" pitchFamily="2" charset="0"/>
              </a:rPr>
              <a:t>, like </a:t>
            </a:r>
            <a:r>
              <a:rPr lang="en-US" i="1" dirty="0" err="1">
                <a:latin typeface="Helvetica" pitchFamily="2" charset="0"/>
              </a:rPr>
              <a:t>Lajnah</a:t>
            </a:r>
            <a:r>
              <a:rPr lang="en-US" i="1" dirty="0">
                <a:latin typeface="Helvetica" pitchFamily="2" charset="0"/>
              </a:rPr>
              <a:t> </a:t>
            </a:r>
            <a:r>
              <a:rPr lang="en-US" i="1" dirty="0" err="1">
                <a:latin typeface="Helvetica" pitchFamily="2" charset="0"/>
              </a:rPr>
              <a:t>Ima’illah</a:t>
            </a:r>
            <a:r>
              <a:rPr lang="en-US" i="1" dirty="0">
                <a:latin typeface="Helvetica" pitchFamily="2" charset="0"/>
              </a:rPr>
              <a:t> </a:t>
            </a:r>
            <a:r>
              <a:rPr lang="en-US" dirty="0">
                <a:latin typeface="Helvetica" pitchFamily="2" charset="0"/>
              </a:rPr>
              <a:t>or </a:t>
            </a:r>
            <a:r>
              <a:rPr lang="en-US" i="1" dirty="0" err="1">
                <a:latin typeface="Helvetica" pitchFamily="2" charset="0"/>
              </a:rPr>
              <a:t>Khuddam</a:t>
            </a:r>
            <a:r>
              <a:rPr lang="en-US" i="1" dirty="0">
                <a:latin typeface="Helvetica" pitchFamily="2" charset="0"/>
              </a:rPr>
              <a:t>-ul-</a:t>
            </a:r>
            <a:r>
              <a:rPr lang="en-US" i="1" dirty="0" err="1">
                <a:latin typeface="Helvetica" pitchFamily="2" charset="0"/>
              </a:rPr>
              <a:t>Ahmadiyyah</a:t>
            </a:r>
            <a:r>
              <a:rPr lang="en-US" dirty="0">
                <a:latin typeface="Helvetica" pitchFamily="2" charset="0"/>
              </a:rPr>
              <a:t>, or even if they are being given individually, they should respect the dignity of the poor. They should give away items in a condition that they are still worth giving. The items should not be completely worn out with stains, stench of sweat, etc. If such clothes are given, they should be washed, cleaned, and mended first. As I have said, our auxiliary organizations like </a:t>
            </a:r>
            <a:r>
              <a:rPr lang="en-US" i="1" dirty="0" err="1">
                <a:latin typeface="Helvetica" pitchFamily="2" charset="0"/>
              </a:rPr>
              <a:t>Lajnah</a:t>
            </a:r>
            <a:r>
              <a:rPr lang="en-US" i="1" dirty="0">
                <a:latin typeface="Helvetica" pitchFamily="2" charset="0"/>
              </a:rPr>
              <a:t> </a:t>
            </a:r>
            <a:r>
              <a:rPr lang="en-US" i="1" dirty="0" err="1">
                <a:latin typeface="Helvetica" pitchFamily="2" charset="0"/>
              </a:rPr>
              <a:t>Ima’illah</a:t>
            </a:r>
            <a:r>
              <a:rPr lang="en-US" i="1" dirty="0">
                <a:latin typeface="Helvetica" pitchFamily="2" charset="0"/>
              </a:rPr>
              <a:t> </a:t>
            </a:r>
            <a:r>
              <a:rPr lang="en-US" dirty="0">
                <a:latin typeface="Helvetica" pitchFamily="2" charset="0"/>
              </a:rPr>
              <a:t>also distribute such clothes. They should make it clear to the recipients that these clothes are used and that they should only accept them if they choose to. Everyone has a sense of honor, and as I have said earlier, this sense of honor should be respected. </a:t>
            </a:r>
          </a:p>
        </p:txBody>
      </p:sp>
      <p:sp>
        <p:nvSpPr>
          <p:cNvPr id="3" name="TextBox 2">
            <a:extLst>
              <a:ext uri="{FF2B5EF4-FFF2-40B4-BE49-F238E27FC236}">
                <a16:creationId xmlns:a16="http://schemas.microsoft.com/office/drawing/2014/main" id="{18C7873A-2FE9-4D41-B8E0-93A6F0F111E4}"/>
              </a:ext>
            </a:extLst>
          </p:cNvPr>
          <p:cNvSpPr txBox="1"/>
          <p:nvPr/>
        </p:nvSpPr>
        <p:spPr>
          <a:xfrm>
            <a:off x="377852" y="5284113"/>
            <a:ext cx="853754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Helvetica" pitchFamily="2" charset="0"/>
                <a:sym typeface="Calibri"/>
              </a:rPr>
              <a:t>The bottom line is</a:t>
            </a:r>
            <a:r>
              <a:rPr kumimoji="0" lang="en-US" sz="1800" b="0" i="0" u="none" strike="noStrike" cap="none" spc="0" normalizeH="0" baseline="0" dirty="0">
                <a:ln>
                  <a:noFill/>
                </a:ln>
                <a:solidFill>
                  <a:srgbClr val="000000"/>
                </a:solidFill>
                <a:effectLst/>
                <a:uFillTx/>
                <a:latin typeface="Helvetica" pitchFamily="2" charset="0"/>
                <a:sym typeface="Calibri"/>
              </a:rPr>
              <a:t>, in our opinion, some members did not pay regard for the dignity of the needy. </a:t>
            </a:r>
            <a:r>
              <a:rPr kumimoji="0" lang="en-US" sz="1800" b="0" i="0" u="none" strike="noStrike" cap="none" spc="0" normalizeH="0" baseline="0" dirty="0" err="1">
                <a:ln>
                  <a:noFill/>
                </a:ln>
                <a:solidFill>
                  <a:srgbClr val="000000"/>
                </a:solidFill>
                <a:effectLst/>
                <a:uFillTx/>
                <a:latin typeface="Helvetica" pitchFamily="2" charset="0"/>
                <a:sym typeface="Calibri"/>
              </a:rPr>
              <a:t>Za’im</a:t>
            </a:r>
            <a:r>
              <a:rPr kumimoji="0" lang="en-US" sz="1800" b="0" i="0" u="none" strike="noStrike" cap="none" spc="0" normalizeH="0" baseline="0" dirty="0">
                <a:ln>
                  <a:noFill/>
                </a:ln>
                <a:solidFill>
                  <a:srgbClr val="000000"/>
                </a:solidFill>
                <a:effectLst/>
                <a:uFillTx/>
                <a:latin typeface="Helvetica" pitchFamily="2" charset="0"/>
                <a:sym typeface="Calibri"/>
              </a:rPr>
              <a:t> sahib has to discuss this with the members of the Majlis.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6"/>
          <p:cNvSpPr txBox="1"/>
          <p:nvPr/>
        </p:nvSpPr>
        <p:spPr>
          <a:xfrm>
            <a:off x="3349284" y="361585"/>
            <a:ext cx="3729543"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Take home message?</a:t>
            </a:r>
          </a:p>
        </p:txBody>
      </p:sp>
      <p:sp>
        <p:nvSpPr>
          <p:cNvPr id="152" name="TextBox 3"/>
          <p:cNvSpPr txBox="1"/>
          <p:nvPr/>
        </p:nvSpPr>
        <p:spPr>
          <a:xfrm>
            <a:off x="444604" y="1978959"/>
            <a:ext cx="8127046" cy="2431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400"/>
            </a:pPr>
            <a:r>
              <a:rPr dirty="0">
                <a:latin typeface="Helvetica" pitchFamily="2" charset="0"/>
              </a:rPr>
              <a:t>Pick one of the following topics from this Friday sermon to discuss with children/family during casual discussion:</a:t>
            </a:r>
          </a:p>
          <a:p>
            <a:pPr>
              <a:defRPr sz="1200"/>
            </a:pPr>
            <a:endParaRPr dirty="0">
              <a:latin typeface="Helvetica" pitchFamily="2" charset="0"/>
            </a:endParaRPr>
          </a:p>
          <a:p>
            <a:pPr marL="800100" lvl="1" indent="-342900">
              <a:buSzPct val="100000"/>
              <a:buFont typeface="Arial"/>
              <a:buChar char="•"/>
              <a:defRPr sz="2300"/>
            </a:pPr>
            <a:r>
              <a:rPr lang="en-US" dirty="0">
                <a:latin typeface="Helvetica" pitchFamily="2" charset="0"/>
              </a:rPr>
              <a:t>As a family, come with a plan to donate in charity and help the needy.</a:t>
            </a:r>
          </a:p>
          <a:p>
            <a:pPr marL="800100" lvl="1" indent="-342900">
              <a:buSzPct val="100000"/>
              <a:buFont typeface="Arial"/>
              <a:buChar char="•"/>
              <a:defRPr sz="2300"/>
            </a:pPr>
            <a:r>
              <a:rPr lang="en-US" dirty="0">
                <a:latin typeface="Helvetica" pitchFamily="2" charset="0"/>
              </a:rPr>
              <a:t>Discuss the ways of being thankful to the Almighty for His blessings on you and your family.</a:t>
            </a:r>
          </a:p>
        </p:txBody>
      </p:sp>
      <p:sp>
        <p:nvSpPr>
          <p:cNvPr id="153" name="TextBox 6"/>
          <p:cNvSpPr txBox="1"/>
          <p:nvPr/>
        </p:nvSpPr>
        <p:spPr>
          <a:xfrm>
            <a:off x="444604" y="4940073"/>
            <a:ext cx="8024622" cy="100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b="1">
                <a:solidFill>
                  <a:srgbClr val="FF0000"/>
                </a:solidFill>
                <a:latin typeface="+mj-lt"/>
                <a:ea typeface="+mj-ea"/>
                <a:cs typeface="+mj-cs"/>
                <a:sym typeface="Helvetica"/>
              </a:defRPr>
            </a:pPr>
            <a:r>
              <a:rPr dirty="0">
                <a:latin typeface="Helvetica" pitchFamily="2" charset="0"/>
              </a:rPr>
              <a:t>Tips to engage youth in conversation: </a:t>
            </a:r>
            <a:r>
              <a:rPr dirty="0">
                <a:solidFill>
                  <a:srgbClr val="000000"/>
                </a:solidFill>
                <a:latin typeface="Helvetica" pitchFamily="2" charset="0"/>
              </a:rPr>
              <a:t>(1) Give them more talking time, and (2) use examples from Huzur’s </a:t>
            </a:r>
            <a:r>
              <a:rPr sz="1700" dirty="0">
                <a:solidFill>
                  <a:srgbClr val="000000"/>
                </a:solidFill>
                <a:latin typeface="Helvetica" pitchFamily="2" charset="0"/>
              </a:rPr>
              <a:t>(may Allah be his helper)</a:t>
            </a:r>
            <a:r>
              <a:rPr dirty="0">
                <a:solidFill>
                  <a:srgbClr val="000000"/>
                </a:solidFill>
                <a:latin typeface="Helvetica" pitchFamily="2" charset="0"/>
              </a:rPr>
              <a:t> sermon to make a point.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12475" y="2230582"/>
            <a:ext cx="4555915" cy="3172691"/>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7" y="369950"/>
            <a:ext cx="5562603"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200">
                <a:solidFill>
                  <a:srgbClr val="FFFFFF"/>
                </a:solidFill>
              </a:defRPr>
            </a:lvl1pPr>
          </a:lstStyle>
          <a:p>
            <a:r>
              <a:rPr lang="en-US" b="1" dirty="0"/>
              <a:t>Mental and Physical health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38018" y="2102236"/>
            <a:ext cx="3942493" cy="2862322"/>
          </a:xfrm>
          <a:prstGeom prst="rect">
            <a:avLst/>
          </a:prstGeom>
        </p:spPr>
        <p:txBody>
          <a:bodyPr wrap="square">
            <a:spAutoFit/>
          </a:bodyPr>
          <a:lstStyle/>
          <a:p>
            <a:r>
              <a:rPr lang="en-US" sz="2000" b="1" dirty="0">
                <a:latin typeface="Helvetica" pitchFamily="2" charset="0"/>
              </a:rPr>
              <a:t>Suggested Time = 15 mins</a:t>
            </a:r>
          </a:p>
          <a:p>
            <a:endParaRPr lang="en-US" sz="2000" b="1" dirty="0">
              <a:latin typeface="Helvetica" pitchFamily="2" charset="0"/>
            </a:endParaRPr>
          </a:p>
          <a:p>
            <a:r>
              <a:rPr lang="en-US" sz="2000" b="1" dirty="0">
                <a:latin typeface="Helvetica" pitchFamily="2" charset="0"/>
              </a:rPr>
              <a:t>It contains questions of </a:t>
            </a:r>
          </a:p>
          <a:p>
            <a:r>
              <a:rPr lang="en-US" sz="2000" b="1" dirty="0">
                <a:latin typeface="Helvetica" pitchFamily="2" charset="0"/>
              </a:rPr>
              <a:t>general knowledge and/or </a:t>
            </a:r>
          </a:p>
          <a:p>
            <a:r>
              <a:rPr lang="en-US" sz="2000" b="1" dirty="0">
                <a:latin typeface="Helvetica" pitchFamily="2" charset="0"/>
              </a:rPr>
              <a:t>religious knowledge </a:t>
            </a:r>
          </a:p>
          <a:p>
            <a:r>
              <a:rPr lang="en-US" sz="2000" b="1" dirty="0">
                <a:latin typeface="Helvetica" pitchFamily="2" charset="0"/>
              </a:rPr>
              <a:t>followed by their answers.</a:t>
            </a:r>
          </a:p>
          <a:p>
            <a:r>
              <a:rPr lang="en-US" sz="2000" b="1" dirty="0">
                <a:latin typeface="Helvetica" pitchFamily="2" charset="0"/>
              </a:rPr>
              <a:t>A thought-provoking video and a physical health segment</a:t>
            </a:r>
          </a:p>
          <a:p>
            <a:endParaRPr lang="en-US" sz="2000" b="1" dirty="0">
              <a:latin typeface="Helvetica" pitchFamily="2" charset="0"/>
            </a:endParaRPr>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457" y="1986337"/>
            <a:ext cx="4555915" cy="3416936"/>
          </a:xfrm>
          <a:prstGeom prst="rect">
            <a:avLst/>
          </a:prstGeom>
        </p:spPr>
      </p:pic>
    </p:spTree>
    <p:extLst>
      <p:ext uri="{BB962C8B-B14F-4D97-AF65-F5344CB8AC3E}">
        <p14:creationId xmlns:p14="http://schemas.microsoft.com/office/powerpoint/2010/main" val="12218289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4110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Mental Health</a:t>
            </a:r>
            <a:endParaRPr b="1" dirty="0"/>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2"/>
          <a:stretch>
            <a:fillRect/>
          </a:stretch>
        </p:blipFill>
        <p:spPr>
          <a:xfrm>
            <a:off x="1532042" y="1413163"/>
            <a:ext cx="6089694" cy="4281055"/>
          </a:xfrm>
          <a:prstGeom prst="rect">
            <a:avLst/>
          </a:prstGeom>
        </p:spPr>
      </p:pic>
    </p:spTree>
    <p:extLst>
      <p:ext uri="{BB962C8B-B14F-4D97-AF65-F5344CB8AC3E}">
        <p14:creationId xmlns:p14="http://schemas.microsoft.com/office/powerpoint/2010/main" val="9926056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2910720" y="367134"/>
            <a:ext cx="2608932" cy="606642"/>
          </a:xfrm>
          <a:prstGeom prst="rect">
            <a:avLst/>
          </a:prstGeom>
        </p:spPr>
        <p:txBody>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90636" y="1714880"/>
            <a:ext cx="8306923" cy="458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85000" lnSpcReduction="20000"/>
          </a:bodyPr>
          <a:lstStyle/>
          <a:p>
            <a:pPr marL="332613" indent="-332613" defTabSz="443483">
              <a:lnSpc>
                <a:spcPct val="80000"/>
              </a:lnSpc>
              <a:spcBef>
                <a:spcPts val="400"/>
              </a:spcBef>
              <a:spcAft>
                <a:spcPts val="600"/>
              </a:spcAft>
              <a:buSzPct val="100000"/>
              <a:buFont typeface="Arial"/>
              <a:buChar char="•"/>
              <a:defRPr sz="1900"/>
            </a:pPr>
            <a:r>
              <a:rPr sz="2400" dirty="0"/>
              <a:t>Recitation of the Holy Quran 		</a:t>
            </a:r>
          </a:p>
          <a:p>
            <a:pPr marL="332613" indent="-332613" defTabSz="443483">
              <a:lnSpc>
                <a:spcPct val="80000"/>
              </a:lnSpc>
              <a:spcBef>
                <a:spcPts val="400"/>
              </a:spcBef>
              <a:spcAft>
                <a:spcPts val="600"/>
              </a:spcAft>
              <a:buSzPct val="100000"/>
              <a:buFont typeface="Arial"/>
              <a:buChar char="•"/>
              <a:defRPr sz="1900"/>
            </a:pPr>
            <a:r>
              <a:rPr sz="2400" dirty="0"/>
              <a:t>Pledge</a:t>
            </a:r>
          </a:p>
          <a:p>
            <a:pPr marL="332613" indent="-332613" defTabSz="443483">
              <a:lnSpc>
                <a:spcPct val="80000"/>
              </a:lnSpc>
              <a:spcBef>
                <a:spcPts val="400"/>
              </a:spcBef>
              <a:spcAft>
                <a:spcPts val="600"/>
              </a:spcAft>
              <a:buSzPct val="100000"/>
              <a:buFont typeface="Arial"/>
              <a:buChar char="•"/>
              <a:defRPr sz="1900"/>
            </a:pPr>
            <a:r>
              <a:rPr sz="2400" dirty="0"/>
              <a:t>Salat page</a:t>
            </a:r>
            <a:endParaRPr lang="en-US" sz="2400" dirty="0"/>
          </a:p>
          <a:p>
            <a:pPr marL="332613" indent="-332613" defTabSz="443483">
              <a:lnSpc>
                <a:spcPct val="80000"/>
              </a:lnSpc>
              <a:spcBef>
                <a:spcPts val="400"/>
              </a:spcBef>
              <a:spcAft>
                <a:spcPts val="600"/>
              </a:spcAft>
              <a:buSzPct val="100000"/>
              <a:buFont typeface="Arial"/>
              <a:buChar char="•"/>
              <a:defRPr sz="1900"/>
            </a:pPr>
            <a:r>
              <a:rPr lang="en-US" sz="2400" dirty="0"/>
              <a:t>The Holy Quran segment (10 min)</a:t>
            </a:r>
          </a:p>
          <a:p>
            <a:pPr lvl="3" defTabSz="443483">
              <a:lnSpc>
                <a:spcPct val="80000"/>
              </a:lnSpc>
              <a:spcBef>
                <a:spcPts val="400"/>
              </a:spcBef>
              <a:spcAft>
                <a:spcPts val="600"/>
              </a:spcAft>
              <a:buSzPct val="100000"/>
              <a:defRPr sz="1900"/>
            </a:pPr>
            <a:r>
              <a:rPr lang="en-US" sz="1900" dirty="0"/>
              <a:t>        - Selected verses</a:t>
            </a:r>
          </a:p>
          <a:p>
            <a:pPr lvl="3" defTabSz="443483">
              <a:lnSpc>
                <a:spcPct val="80000"/>
              </a:lnSpc>
              <a:spcBef>
                <a:spcPts val="400"/>
              </a:spcBef>
              <a:spcAft>
                <a:spcPts val="600"/>
              </a:spcAft>
              <a:buSzPct val="100000"/>
              <a:defRPr sz="1900"/>
            </a:pPr>
            <a:r>
              <a:rPr lang="en-US" sz="1900" dirty="0"/>
              <a:t>        - Questions and comments</a:t>
            </a:r>
          </a:p>
          <a:p>
            <a:pPr marL="332613" indent="-332613" defTabSz="443483">
              <a:lnSpc>
                <a:spcPct val="80000"/>
              </a:lnSpc>
              <a:spcBef>
                <a:spcPts val="400"/>
              </a:spcBef>
              <a:spcAft>
                <a:spcPts val="600"/>
              </a:spcAft>
              <a:buSzPct val="100000"/>
              <a:buFont typeface="Arial"/>
              <a:buChar char="•"/>
              <a:defRPr sz="1900"/>
            </a:pPr>
            <a:r>
              <a:rPr lang="en-US" sz="2400" dirty="0"/>
              <a:t>Friday Sermon segment (20 min)</a:t>
            </a:r>
          </a:p>
          <a:p>
            <a:pPr defTabSz="443483">
              <a:lnSpc>
                <a:spcPct val="80000"/>
              </a:lnSpc>
              <a:spcBef>
                <a:spcPts val="400"/>
              </a:spcBef>
              <a:spcAft>
                <a:spcPts val="600"/>
              </a:spcAft>
              <a:buSzPct val="100000"/>
              <a:defRPr sz="1900"/>
            </a:pPr>
            <a:r>
              <a:rPr lang="en-US" sz="1900" dirty="0"/>
              <a:t>        -Sermon synopsis</a:t>
            </a:r>
          </a:p>
          <a:p>
            <a:pPr defTabSz="443483">
              <a:lnSpc>
                <a:spcPct val="80000"/>
              </a:lnSpc>
              <a:spcBef>
                <a:spcPts val="400"/>
              </a:spcBef>
              <a:spcAft>
                <a:spcPts val="600"/>
              </a:spcAft>
              <a:buSzPct val="100000"/>
              <a:defRPr sz="1900"/>
            </a:pPr>
            <a:r>
              <a:rPr lang="en-US" sz="1900" dirty="0"/>
              <a:t>        -Discussion scenario and guidance from sermon</a:t>
            </a:r>
          </a:p>
          <a:p>
            <a:pPr defTabSz="443483">
              <a:lnSpc>
                <a:spcPct val="80000"/>
              </a:lnSpc>
              <a:spcBef>
                <a:spcPts val="400"/>
              </a:spcBef>
              <a:spcAft>
                <a:spcPts val="600"/>
              </a:spcAft>
              <a:buSzPct val="100000"/>
              <a:defRPr sz="1900"/>
            </a:pPr>
            <a:r>
              <a:rPr lang="en-US" sz="1900" dirty="0"/>
              <a:t>        -Take home message</a:t>
            </a:r>
            <a:endParaRPr sz="1900" dirty="0"/>
          </a:p>
          <a:p>
            <a:pPr marL="332613" indent="-332613" defTabSz="443483">
              <a:lnSpc>
                <a:spcPct val="80000"/>
              </a:lnSpc>
              <a:spcBef>
                <a:spcPts val="400"/>
              </a:spcBef>
              <a:spcAft>
                <a:spcPts val="600"/>
              </a:spcAft>
              <a:buSzPct val="100000"/>
              <a:buFont typeface="Arial"/>
              <a:buChar char="•"/>
              <a:defRPr sz="1900"/>
            </a:pPr>
            <a:r>
              <a:rPr lang="en-US" sz="2400" dirty="0"/>
              <a:t>Mental and physical health segment (15 min)</a:t>
            </a:r>
            <a:endParaRPr sz="2400" dirty="0"/>
          </a:p>
          <a:p>
            <a:pPr marL="332613" indent="-332613" defTabSz="443483">
              <a:lnSpc>
                <a:spcPct val="80000"/>
              </a:lnSpc>
              <a:spcBef>
                <a:spcPts val="400"/>
              </a:spcBef>
              <a:spcAft>
                <a:spcPts val="600"/>
              </a:spcAft>
              <a:buSzPct val="100000"/>
              <a:buFont typeface="Arial"/>
              <a:buChar char="•"/>
              <a:defRPr sz="1900"/>
            </a:pPr>
            <a:r>
              <a:rPr sz="2400" dirty="0"/>
              <a:t>Open slot for local topics</a:t>
            </a:r>
          </a:p>
          <a:p>
            <a:pPr marL="332613" indent="-332613" defTabSz="443483">
              <a:lnSpc>
                <a:spcPct val="80000"/>
              </a:lnSpc>
              <a:spcBef>
                <a:spcPts val="400"/>
              </a:spcBef>
              <a:spcAft>
                <a:spcPts val="600"/>
              </a:spcAft>
              <a:buSzPct val="100000"/>
              <a:buFont typeface="Arial"/>
              <a:buChar char="•"/>
              <a:defRPr sz="1900"/>
            </a:pPr>
            <a:r>
              <a:rPr sz="2400" dirty="0"/>
              <a:t>Reminders/announcements			</a:t>
            </a:r>
          </a:p>
          <a:p>
            <a:pPr marL="332613" indent="-332613" defTabSz="443483">
              <a:lnSpc>
                <a:spcPct val="80000"/>
              </a:lnSpc>
              <a:spcBef>
                <a:spcPts val="400"/>
              </a:spcBef>
              <a:spcAft>
                <a:spcPts val="600"/>
              </a:spcAft>
              <a:buSzPct val="100000"/>
              <a:buFont typeface="Arial"/>
              <a:buChar char="•"/>
              <a:defRPr sz="1900"/>
            </a:pPr>
            <a:r>
              <a:rPr sz="2400" dirty="0" err="1"/>
              <a:t>Dua</a:t>
            </a:r>
            <a:endParaRPr sz="2400" dirty="0"/>
          </a:p>
          <a:p>
            <a:pPr defTabSz="443483">
              <a:lnSpc>
                <a:spcPct val="80000"/>
              </a:lnSpc>
              <a:spcBef>
                <a:spcPts val="400"/>
              </a:spcBef>
              <a:defRPr sz="1900"/>
            </a:pPr>
            <a:r>
              <a:rPr dirty="0"/>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858" y="973776"/>
            <a:ext cx="3293864" cy="3076483"/>
          </a:xfrm>
          <a:prstGeom prst="rect">
            <a:avLst/>
          </a:prstGeom>
        </p:spPr>
      </p:pic>
    </p:spTree>
    <p:extLst>
      <p:ext uri="{BB962C8B-B14F-4D97-AF65-F5344CB8AC3E}">
        <p14:creationId xmlns:p14="http://schemas.microsoft.com/office/powerpoint/2010/main" val="18057567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ntent Placeholder 2"/>
          <p:cNvSpPr txBox="1"/>
          <p:nvPr/>
        </p:nvSpPr>
        <p:spPr>
          <a:xfrm>
            <a:off x="635632" y="3691879"/>
            <a:ext cx="8085635" cy="2892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57200" indent="-457200">
              <a:spcBef>
                <a:spcPts val="500"/>
              </a:spcBef>
              <a:buSzPct val="100000"/>
              <a:buAutoNum type="arabicPeriod"/>
              <a:defRPr sz="2400"/>
            </a:pPr>
            <a:r>
              <a:rPr lang="en-US" dirty="0"/>
              <a:t>Which is the hottest planet in the solar system</a:t>
            </a:r>
            <a:r>
              <a:rPr dirty="0"/>
              <a:t>?</a:t>
            </a:r>
          </a:p>
          <a:p>
            <a:pPr marL="457200" indent="-457200">
              <a:spcBef>
                <a:spcPts val="500"/>
              </a:spcBef>
              <a:buSzPct val="100000"/>
              <a:buAutoNum type="arabicPeriod"/>
              <a:defRPr sz="2400"/>
            </a:pPr>
            <a:r>
              <a:rPr lang="en-US" dirty="0"/>
              <a:t>Which is the most hard-working muscle in the human body</a:t>
            </a:r>
            <a:r>
              <a:rPr dirty="0"/>
              <a:t>? </a:t>
            </a:r>
          </a:p>
          <a:p>
            <a:pPr marL="457200" indent="-457200">
              <a:spcBef>
                <a:spcPts val="500"/>
              </a:spcBef>
              <a:buSzPct val="100000"/>
              <a:buAutoNum type="arabicPeriod"/>
              <a:defRPr sz="2400"/>
            </a:pPr>
            <a:r>
              <a:rPr lang="en-US" dirty="0"/>
              <a:t>What type of plague spread in India according to the prophecy of the Promised Messiah (as)</a:t>
            </a:r>
            <a:r>
              <a:rPr dirty="0"/>
              <a:t>?</a:t>
            </a:r>
          </a:p>
        </p:txBody>
      </p:sp>
      <p:pic>
        <p:nvPicPr>
          <p:cNvPr id="4" name="Picture 3">
            <a:extLst>
              <a:ext uri="{FF2B5EF4-FFF2-40B4-BE49-F238E27FC236}">
                <a16:creationId xmlns:a16="http://schemas.microsoft.com/office/drawing/2014/main" id="{95C61813-AEE6-A447-B1D1-5A79A6D1C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075" y="1105138"/>
            <a:ext cx="3919304" cy="2586741"/>
          </a:xfrm>
          <a:prstGeom prst="rect">
            <a:avLst/>
          </a:prstGeom>
        </p:spPr>
      </p:pic>
      <p:sp>
        <p:nvSpPr>
          <p:cNvPr id="5" name="TextBox 6">
            <a:extLst>
              <a:ext uri="{FF2B5EF4-FFF2-40B4-BE49-F238E27FC236}">
                <a16:creationId xmlns:a16="http://schemas.microsoft.com/office/drawing/2014/main" id="{1798A43D-B696-EA4D-B2D6-A1179AD428E7}"/>
              </a:ext>
            </a:extLst>
          </p:cNvPr>
          <p:cNvSpPr txBox="1"/>
          <p:nvPr/>
        </p:nvSpPr>
        <p:spPr>
          <a:xfrm>
            <a:off x="3362741" y="354218"/>
            <a:ext cx="312919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lang="en-US" b="1" dirty="0"/>
              <a:t>Quiz</a:t>
            </a:r>
            <a:endParaRPr b="1"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3478736" y="351790"/>
            <a:ext cx="195994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200">
                <a:solidFill>
                  <a:srgbClr val="FFFFFF"/>
                </a:solidFill>
              </a:defRPr>
            </a:lvl1pPr>
          </a:lstStyle>
          <a:p>
            <a:r>
              <a:rPr b="1" dirty="0"/>
              <a:t>Answers</a:t>
            </a:r>
          </a:p>
        </p:txBody>
      </p:sp>
      <p:sp>
        <p:nvSpPr>
          <p:cNvPr id="159" name="Title 3"/>
          <p:cNvSpPr txBox="1">
            <a:spLocks noGrp="1"/>
          </p:cNvSpPr>
          <p:nvPr>
            <p:ph type="title"/>
          </p:nvPr>
        </p:nvSpPr>
        <p:spPr>
          <a:xfrm>
            <a:off x="260198" y="1456788"/>
            <a:ext cx="8397024" cy="1972212"/>
          </a:xfrm>
          <a:prstGeom prst="rect">
            <a:avLst/>
          </a:prstGeom>
        </p:spPr>
        <p:txBody>
          <a:bodyPr anchor="t">
            <a:noAutofit/>
          </a:bodyPr>
          <a:lstStyle/>
          <a:p>
            <a:pPr algn="l" fontAlgn="base"/>
            <a:r>
              <a:rPr sz="2000" dirty="0">
                <a:latin typeface="Helvetica" pitchFamily="2" charset="0"/>
              </a:rPr>
              <a:t>1.</a:t>
            </a:r>
            <a:r>
              <a:rPr lang="en-US" sz="2000" dirty="0">
                <a:latin typeface="Helvetica" pitchFamily="2" charset="0"/>
              </a:rPr>
              <a:t> Venus is the hottest planet in solar system with average temperature of 450 C. (</a:t>
            </a:r>
            <a:r>
              <a:rPr lang="en-US" sz="2000" dirty="0" err="1">
                <a:latin typeface="Helvetica" pitchFamily="2" charset="0"/>
              </a:rPr>
              <a:t>theplanets.org</a:t>
            </a:r>
            <a:r>
              <a:rPr lang="en-US" sz="2000" dirty="0">
                <a:latin typeface="Helvetica" pitchFamily="2" charset="0"/>
              </a:rPr>
              <a:t>)</a:t>
            </a:r>
            <a:br>
              <a:rPr lang="en-US" sz="2000" dirty="0">
                <a:latin typeface="Helvetica" pitchFamily="2" charset="0"/>
              </a:rPr>
            </a:br>
            <a:br>
              <a:rPr lang="en-US" sz="2000" dirty="0">
                <a:latin typeface="Helvetica" pitchFamily="2" charset="0"/>
              </a:rPr>
            </a:br>
            <a:r>
              <a:rPr sz="2000" dirty="0">
                <a:latin typeface="Helvetica" pitchFamily="2" charset="0"/>
              </a:rPr>
              <a:t>2. </a:t>
            </a:r>
            <a:r>
              <a:rPr lang="en-US" sz="2000" dirty="0">
                <a:latin typeface="Helvetica" pitchFamily="2" charset="0"/>
              </a:rPr>
              <a:t>The heart, which consists of cardiac muscle, is said to be the hardest working muscle in the body. The average adult heart beats 72 times a minute; 103,680 times a day; 37,843,200 times a year; and 2.6 billion times during a 70-year span. This is a great example of dynamic strength as well as endurance.</a:t>
            </a:r>
            <a:br>
              <a:rPr lang="en-US" sz="2000" dirty="0">
                <a:latin typeface="Helvetica" pitchFamily="2" charset="0"/>
              </a:rPr>
            </a:br>
            <a:br>
              <a:rPr lang="en-US" sz="2000" dirty="0">
                <a:latin typeface="Helvetica" pitchFamily="2" charset="0"/>
              </a:rPr>
            </a:br>
            <a:r>
              <a:rPr sz="2000" dirty="0">
                <a:latin typeface="Helvetica" pitchFamily="2" charset="0"/>
              </a:rPr>
              <a:t>3.</a:t>
            </a:r>
            <a:r>
              <a:rPr lang="en-US" sz="2000" dirty="0">
                <a:latin typeface="Helvetica" pitchFamily="2" charset="0"/>
              </a:rPr>
              <a:t> Bubonic Plague is an infectious disease that affects rodents, certain other animals, and humans. It is caused by the </a:t>
            </a:r>
            <a:r>
              <a:rPr lang="en-US" sz="2000" i="1" dirty="0">
                <a:latin typeface="Helvetica" pitchFamily="2" charset="0"/>
              </a:rPr>
              <a:t>Yersinia pestis </a:t>
            </a:r>
            <a:r>
              <a:rPr lang="en-US" sz="2000" dirty="0">
                <a:latin typeface="Helvetica" pitchFamily="2" charset="0"/>
              </a:rPr>
              <a:t>bacteria</a:t>
            </a:r>
            <a:r>
              <a:rPr sz="2000" dirty="0">
                <a:latin typeface="Helvetica" pitchFamily="2" charset="0"/>
              </a:rPr>
              <a:t>. </a:t>
            </a:r>
            <a:r>
              <a:rPr lang="en-US" sz="2000" dirty="0">
                <a:latin typeface="Helvetica" pitchFamily="2" charset="0"/>
              </a:rPr>
              <a:t>People most commonly acquire plague when they are bitten by a flea that is infected with the plague bacteria. In India, the first case was reported in 1896 (</a:t>
            </a:r>
            <a:r>
              <a:rPr lang="en-US" sz="2000" dirty="0" err="1">
                <a:latin typeface="Helvetica" pitchFamily="2" charset="0"/>
              </a:rPr>
              <a:t>CDC.gov</a:t>
            </a:r>
            <a:r>
              <a:rPr lang="en-US" sz="2000" dirty="0">
                <a:latin typeface="Helvetica" pitchFamily="2" charset="0"/>
              </a:rPr>
              <a:t>)</a:t>
            </a:r>
            <a:endParaRPr sz="2000" dirty="0">
              <a:latin typeface="Helvetica" pitchFamily="2"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068832"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Perspective</a:t>
            </a:r>
            <a:endParaRPr b="1" dirty="0"/>
          </a:p>
        </p:txBody>
      </p:sp>
      <p:sp>
        <p:nvSpPr>
          <p:cNvPr id="7" name="Title 3">
            <a:extLst>
              <a:ext uri="{FF2B5EF4-FFF2-40B4-BE49-F238E27FC236}">
                <a16:creationId xmlns:a16="http://schemas.microsoft.com/office/drawing/2014/main" id="{E1A41EED-6011-1942-9D34-407B73B62994}"/>
              </a:ext>
            </a:extLst>
          </p:cNvPr>
          <p:cNvSpPr txBox="1">
            <a:spLocks/>
          </p:cNvSpPr>
          <p:nvPr/>
        </p:nvSpPr>
        <p:spPr>
          <a:xfrm>
            <a:off x="5132114" y="1551710"/>
            <a:ext cx="2955528" cy="2364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defRPr sz="2800"/>
            </a:pPr>
            <a:r>
              <a:rPr lang="en-US" sz="2000" dirty="0">
                <a:latin typeface="Helvetica" pitchFamily="2" charset="0"/>
              </a:rPr>
              <a:t>“The days are long, but the years are short.” </a:t>
            </a:r>
          </a:p>
          <a:p>
            <a:pPr hangingPunct="1">
              <a:defRPr sz="2800"/>
            </a:pPr>
            <a:endParaRPr lang="en-US" sz="2000" dirty="0">
              <a:latin typeface="Helvetica" pitchFamily="2" charset="0"/>
            </a:endParaRPr>
          </a:p>
          <a:p>
            <a:pPr hangingPunct="1">
              <a:defRPr sz="2800"/>
            </a:pPr>
            <a:r>
              <a:rPr lang="en-US" sz="2000" dirty="0">
                <a:latin typeface="Helvetica" pitchFamily="2" charset="0"/>
              </a:rPr>
              <a:t>This brilliant painting shows human aging</a:t>
            </a:r>
          </a:p>
        </p:txBody>
      </p:sp>
      <p:sp>
        <p:nvSpPr>
          <p:cNvPr id="2" name="Rectangle 1">
            <a:extLst>
              <a:ext uri="{FF2B5EF4-FFF2-40B4-BE49-F238E27FC236}">
                <a16:creationId xmlns:a16="http://schemas.microsoft.com/office/drawing/2014/main" id="{E6DF223F-D550-0D40-9964-6A0123D6710A}"/>
              </a:ext>
            </a:extLst>
          </p:cNvPr>
          <p:cNvSpPr/>
          <p:nvPr/>
        </p:nvSpPr>
        <p:spPr>
          <a:xfrm>
            <a:off x="5801642" y="5003953"/>
            <a:ext cx="4572000" cy="646331"/>
          </a:xfrm>
          <a:prstGeom prst="rect">
            <a:avLst/>
          </a:prstGeom>
        </p:spPr>
        <p:txBody>
          <a:bodyPr>
            <a:spAutoFit/>
          </a:bodyPr>
          <a:lstStyle/>
          <a:p>
            <a:r>
              <a:rPr lang="en-US" sz="1200" dirty="0"/>
              <a:t>From </a:t>
            </a:r>
            <a:r>
              <a:rPr lang="en-US" sz="1200" b="1" dirty="0">
                <a:hlinkClick r:id="rId4"/>
              </a:rPr>
              <a:t>Dr. Kash Sirinanda</a:t>
            </a:r>
            <a:endParaRPr lang="en-US" sz="1200" dirty="0">
              <a:hlinkClick r:id="rId4"/>
            </a:endParaRPr>
          </a:p>
          <a:p>
            <a:br>
              <a:rPr lang="en-US" sz="1200" dirty="0"/>
            </a:br>
            <a:endParaRPr lang="en-US" sz="1200" dirty="0"/>
          </a:p>
        </p:txBody>
      </p:sp>
      <p:pic>
        <p:nvPicPr>
          <p:cNvPr id="6" name="aging.mp4">
            <a:hlinkClick r:id="" action="ppaction://media"/>
            <a:extLst>
              <a:ext uri="{FF2B5EF4-FFF2-40B4-BE49-F238E27FC236}">
                <a16:creationId xmlns:a16="http://schemas.microsoft.com/office/drawing/2014/main" id="{7381849E-0EA1-6348-B0D2-305874281A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1174" y="1061654"/>
            <a:ext cx="3346862" cy="4466310"/>
          </a:xfrm>
          <a:prstGeom prst="rect">
            <a:avLst/>
          </a:prstGeom>
        </p:spPr>
      </p:pic>
    </p:spTree>
    <p:extLst>
      <p:ext uri="{BB962C8B-B14F-4D97-AF65-F5344CB8AC3E}">
        <p14:creationId xmlns:p14="http://schemas.microsoft.com/office/powerpoint/2010/main" val="38677829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78056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a:t>Physical Health</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6" name="Picture 5">
            <a:extLst>
              <a:ext uri="{FF2B5EF4-FFF2-40B4-BE49-F238E27FC236}">
                <a16:creationId xmlns:a16="http://schemas.microsoft.com/office/drawing/2014/main" id="{E289C505-7631-3C43-9FA6-1EFC3D07F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349" y="3890355"/>
            <a:ext cx="6578600" cy="1356514"/>
          </a:xfrm>
          <a:prstGeom prst="rect">
            <a:avLst/>
          </a:prstGeom>
        </p:spPr>
      </p:pic>
      <p:sp>
        <p:nvSpPr>
          <p:cNvPr id="7" name="Rectangle 6">
            <a:extLst>
              <a:ext uri="{FF2B5EF4-FFF2-40B4-BE49-F238E27FC236}">
                <a16:creationId xmlns:a16="http://schemas.microsoft.com/office/drawing/2014/main" id="{9FE9AFDC-D038-2145-AE76-674DF0A9F24F}"/>
              </a:ext>
            </a:extLst>
          </p:cNvPr>
          <p:cNvSpPr/>
          <p:nvPr/>
        </p:nvSpPr>
        <p:spPr>
          <a:xfrm>
            <a:off x="706692" y="1849828"/>
            <a:ext cx="7583914" cy="1815882"/>
          </a:xfrm>
          <a:prstGeom prst="rect">
            <a:avLst/>
          </a:prstGeom>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10 mins</a:t>
            </a: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It contains the health tips</a:t>
            </a: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9518365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5" name="Exercise for Life">
            <a:extLst>
              <a:ext uri="{FF2B5EF4-FFF2-40B4-BE49-F238E27FC236}">
                <a16:creationId xmlns:a16="http://schemas.microsoft.com/office/drawing/2014/main" id="{3F24F96D-EFFF-1845-8580-191C10AABBC4}"/>
              </a:ext>
            </a:extLst>
          </p:cNvPr>
          <p:cNvSpPr txBox="1">
            <a:spLocks/>
          </p:cNvSpPr>
          <p:nvPr/>
        </p:nvSpPr>
        <p:spPr>
          <a:xfrm>
            <a:off x="3322946" y="263980"/>
            <a:ext cx="7362825" cy="87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hangingPunct="1"/>
            <a:r>
              <a:rPr lang="en-US" sz="3800" b="1">
                <a:solidFill>
                  <a:srgbClr val="F9FFF8"/>
                </a:solidFill>
              </a:rPr>
              <a:t>Exercise for Life</a:t>
            </a:r>
            <a:endParaRPr lang="en-US" sz="3800" b="1" dirty="0">
              <a:solidFill>
                <a:srgbClr val="F9FFF8"/>
              </a:solidFill>
            </a:endParaRPr>
          </a:p>
        </p:txBody>
      </p:sp>
      <p:pic>
        <p:nvPicPr>
          <p:cNvPr id="6" name="Image" descr="Image">
            <a:extLst>
              <a:ext uri="{FF2B5EF4-FFF2-40B4-BE49-F238E27FC236}">
                <a16:creationId xmlns:a16="http://schemas.microsoft.com/office/drawing/2014/main" id="{10BA6E7B-3597-5F47-9612-34F3F4627ADC}"/>
              </a:ext>
            </a:extLst>
          </p:cNvPr>
          <p:cNvPicPr>
            <a:picLocks noChangeAspect="1"/>
          </p:cNvPicPr>
          <p:nvPr/>
        </p:nvPicPr>
        <p:blipFill>
          <a:blip r:embed="rId2"/>
          <a:stretch>
            <a:fillRect/>
          </a:stretch>
        </p:blipFill>
        <p:spPr>
          <a:xfrm>
            <a:off x="962518" y="1322616"/>
            <a:ext cx="6747910" cy="2334777"/>
          </a:xfrm>
          <a:prstGeom prst="rect">
            <a:avLst/>
          </a:prstGeom>
          <a:ln w="12700">
            <a:miter lim="400000"/>
          </a:ln>
        </p:spPr>
      </p:pic>
      <p:sp>
        <p:nvSpPr>
          <p:cNvPr id="7" name="Exercise is crucial for a health…">
            <a:extLst>
              <a:ext uri="{FF2B5EF4-FFF2-40B4-BE49-F238E27FC236}">
                <a16:creationId xmlns:a16="http://schemas.microsoft.com/office/drawing/2014/main" id="{F6C12221-C5A1-694E-9C36-4C63442864D6}"/>
              </a:ext>
            </a:extLst>
          </p:cNvPr>
          <p:cNvSpPr txBox="1">
            <a:spLocks noGrp="1"/>
          </p:cNvSpPr>
          <p:nvPr>
            <p:ph type="body" sz="half" idx="1"/>
          </p:nvPr>
        </p:nvSpPr>
        <p:spPr>
          <a:xfrm>
            <a:off x="1010905" y="3839729"/>
            <a:ext cx="7362825" cy="1866088"/>
          </a:xfrm>
          <a:prstGeom prst="rect">
            <a:avLst/>
          </a:prstGeom>
        </p:spPr>
        <p:txBody>
          <a:bodyPr>
            <a:normAutofit/>
          </a:bodyPr>
          <a:lstStyle/>
          <a:p>
            <a:pPr>
              <a:buClr>
                <a:schemeClr val="tx1">
                  <a:lumMod val="95000"/>
                  <a:lumOff val="5000"/>
                </a:schemeClr>
              </a:buClr>
              <a:buFont typeface="Arial" panose="020B0604020202020204" pitchFamily="34" charset="0"/>
              <a:buChar char="•"/>
            </a:pPr>
            <a:r>
              <a:rPr sz="2000" dirty="0">
                <a:latin typeface="Helvetica" pitchFamily="2" charset="0"/>
              </a:rPr>
              <a:t>Exercise is crucial for a health</a:t>
            </a:r>
          </a:p>
          <a:p>
            <a:pPr>
              <a:buClr>
                <a:schemeClr val="tx1">
                  <a:lumMod val="95000"/>
                  <a:lumOff val="5000"/>
                </a:schemeClr>
              </a:buClr>
              <a:buFont typeface="Arial" panose="020B0604020202020204" pitchFamily="34" charset="0"/>
              <a:buChar char="•"/>
            </a:pPr>
            <a:r>
              <a:rPr sz="2000" dirty="0">
                <a:latin typeface="Helvetica" pitchFamily="2" charset="0"/>
              </a:rPr>
              <a:t>A combination exercise routine will likely result in the greatest health benefits</a:t>
            </a:r>
          </a:p>
          <a:p>
            <a:pPr>
              <a:buClr>
                <a:schemeClr val="tx1">
                  <a:lumMod val="95000"/>
                  <a:lumOff val="5000"/>
                </a:schemeClr>
              </a:buClr>
              <a:buFont typeface="Arial" panose="020B0604020202020204" pitchFamily="34" charset="0"/>
              <a:buChar char="•"/>
            </a:pPr>
            <a:r>
              <a:rPr sz="2000" dirty="0">
                <a:latin typeface="Helvetica" pitchFamily="2" charset="0"/>
              </a:rPr>
              <a:t>Moderation, regularity and sustainab</a:t>
            </a:r>
            <a:r>
              <a:rPr lang="en-US" sz="2000" dirty="0">
                <a:latin typeface="Helvetica" pitchFamily="2" charset="0"/>
              </a:rPr>
              <a:t>le</a:t>
            </a:r>
            <a:r>
              <a:rPr sz="2000" dirty="0">
                <a:latin typeface="Helvetica" pitchFamily="2" charset="0"/>
              </a:rPr>
              <a:t> exercise routines will also result in greatest benefit and minimize injury and harm </a:t>
            </a:r>
          </a:p>
        </p:txBody>
      </p:sp>
    </p:spTree>
    <p:extLst>
      <p:ext uri="{BB962C8B-B14F-4D97-AF65-F5344CB8AC3E}">
        <p14:creationId xmlns:p14="http://schemas.microsoft.com/office/powerpoint/2010/main" val="15325926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5" name="Aerobic or Endurance exercises improve cardiovascular health, stamina and energy. These exercises promote healthy weight loss…">
            <a:extLst>
              <a:ext uri="{FF2B5EF4-FFF2-40B4-BE49-F238E27FC236}">
                <a16:creationId xmlns:a16="http://schemas.microsoft.com/office/drawing/2014/main" id="{32ABC989-56FF-4243-BCA7-C4663D399A09}"/>
              </a:ext>
            </a:extLst>
          </p:cNvPr>
          <p:cNvSpPr txBox="1">
            <a:spLocks noGrp="1"/>
          </p:cNvSpPr>
          <p:nvPr>
            <p:ph type="body" sz="half" idx="1"/>
          </p:nvPr>
        </p:nvSpPr>
        <p:spPr>
          <a:xfrm>
            <a:off x="316612" y="1480395"/>
            <a:ext cx="5225207" cy="4191061"/>
          </a:xfrm>
          <a:prstGeom prst="rect">
            <a:avLst/>
          </a:prstGeom>
        </p:spPr>
        <p:txBody>
          <a:bodyPr>
            <a:noAutofit/>
          </a:bodyPr>
          <a:lstStyle/>
          <a:p>
            <a:pPr marL="427038" indent="-188913" defTabSz="238363">
              <a:spcBef>
                <a:spcPts val="1463"/>
              </a:spcBef>
              <a:defRPr sz="3850"/>
            </a:pPr>
            <a:r>
              <a:rPr sz="1600" b="1" dirty="0">
                <a:latin typeface="Helvetica" pitchFamily="2" charset="0"/>
              </a:rPr>
              <a:t>Aerobic or Endurance exercises</a:t>
            </a:r>
            <a:r>
              <a:rPr sz="1600" dirty="0">
                <a:latin typeface="Helvetica" pitchFamily="2" charset="0"/>
              </a:rPr>
              <a:t> improve cardiovascular health, stamina and energy. These exercises promote healthy weight loss</a:t>
            </a:r>
          </a:p>
          <a:p>
            <a:pPr marL="427038" indent="-188913" defTabSz="238363">
              <a:spcBef>
                <a:spcPts val="1463"/>
              </a:spcBef>
              <a:defRPr sz="3850"/>
            </a:pPr>
            <a:r>
              <a:rPr sz="1600" dirty="0">
                <a:latin typeface="Helvetica" pitchFamily="2" charset="0"/>
              </a:rPr>
              <a:t>Examples of low-impact aerobic exercises are </a:t>
            </a:r>
            <a:r>
              <a:rPr sz="1600" b="1" dirty="0">
                <a:latin typeface="Helvetica" pitchFamily="2" charset="0"/>
              </a:rPr>
              <a:t>walking, bicycling, swimming and ellipticals</a:t>
            </a:r>
          </a:p>
          <a:p>
            <a:pPr marL="427038" indent="-188913" defTabSz="238363">
              <a:spcBef>
                <a:spcPts val="1463"/>
              </a:spcBef>
              <a:defRPr sz="3850"/>
            </a:pPr>
            <a:r>
              <a:rPr sz="1600" dirty="0">
                <a:latin typeface="Helvetica" pitchFamily="2" charset="0"/>
              </a:rPr>
              <a:t>Moderate intensity aerobic exercise is the safest and most effective if done 5 days of the week. </a:t>
            </a:r>
          </a:p>
          <a:p>
            <a:pPr marL="427038" indent="-188913" defTabSz="238363">
              <a:spcBef>
                <a:spcPts val="1463"/>
              </a:spcBef>
              <a:defRPr sz="3850"/>
            </a:pPr>
            <a:r>
              <a:rPr sz="1600" dirty="0">
                <a:latin typeface="Helvetica" pitchFamily="2" charset="0"/>
              </a:rPr>
              <a:t>Work your way up to 150 minutes per week. You can split that time into 10-minute blocks if needed</a:t>
            </a:r>
          </a:p>
          <a:p>
            <a:pPr marL="427038" indent="-188913" defTabSz="238363">
              <a:spcBef>
                <a:spcPts val="1463"/>
              </a:spcBef>
              <a:defRPr sz="3850" b="1"/>
            </a:pPr>
            <a:r>
              <a:rPr lang="en-US" sz="1600" dirty="0">
                <a:latin typeface="Helvetica" pitchFamily="2" charset="0"/>
              </a:rPr>
              <a:t>E</a:t>
            </a:r>
            <a:r>
              <a:rPr sz="1600" dirty="0">
                <a:latin typeface="Helvetica" pitchFamily="2" charset="0"/>
              </a:rPr>
              <a:t>mail or call </a:t>
            </a:r>
            <a:r>
              <a:rPr sz="1600" dirty="0" err="1">
                <a:latin typeface="Helvetica" pitchFamily="2" charset="0"/>
              </a:rPr>
              <a:t>Qa</a:t>
            </a:r>
            <a:r>
              <a:rPr lang="en-US" sz="1600" dirty="0" err="1">
                <a:latin typeface="Helvetica" pitchFamily="2" charset="0"/>
              </a:rPr>
              <a:t>'</a:t>
            </a:r>
            <a:r>
              <a:rPr sz="1600" dirty="0" err="1">
                <a:latin typeface="Helvetica" pitchFamily="2" charset="0"/>
              </a:rPr>
              <a:t>id</a:t>
            </a:r>
            <a:r>
              <a:rPr sz="1600" dirty="0">
                <a:latin typeface="Helvetica" pitchFamily="2" charset="0"/>
              </a:rPr>
              <a:t> Health to help you started with a custom exercise program</a:t>
            </a:r>
          </a:p>
        </p:txBody>
      </p:sp>
      <p:pic>
        <p:nvPicPr>
          <p:cNvPr id="6" name="Image" descr="Image">
            <a:extLst>
              <a:ext uri="{FF2B5EF4-FFF2-40B4-BE49-F238E27FC236}">
                <a16:creationId xmlns:a16="http://schemas.microsoft.com/office/drawing/2014/main" id="{27970876-4EF0-F849-ACB8-D3B309712A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3043" y="1480396"/>
            <a:ext cx="3492048" cy="2166694"/>
          </a:xfrm>
          <a:prstGeom prst="rect">
            <a:avLst/>
          </a:prstGeom>
          <a:ln w="12700">
            <a:miter lim="400000"/>
          </a:ln>
        </p:spPr>
      </p:pic>
      <p:sp>
        <p:nvSpPr>
          <p:cNvPr id="7" name="Aerobic Exercises">
            <a:extLst>
              <a:ext uri="{FF2B5EF4-FFF2-40B4-BE49-F238E27FC236}">
                <a16:creationId xmlns:a16="http://schemas.microsoft.com/office/drawing/2014/main" id="{BC39857F-EBBC-D246-AE2C-44C9532FD1EA}"/>
              </a:ext>
            </a:extLst>
          </p:cNvPr>
          <p:cNvSpPr txBox="1">
            <a:spLocks/>
          </p:cNvSpPr>
          <p:nvPr/>
        </p:nvSpPr>
        <p:spPr>
          <a:xfrm>
            <a:off x="3526072" y="239835"/>
            <a:ext cx="7358063" cy="791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hangingPunct="1"/>
            <a:r>
              <a:rPr lang="en-US" sz="3600" b="1" dirty="0">
                <a:solidFill>
                  <a:srgbClr val="F9FFF8"/>
                </a:solidFill>
              </a:rPr>
              <a:t>Aerobic Exercises</a:t>
            </a:r>
          </a:p>
        </p:txBody>
      </p:sp>
    </p:spTree>
    <p:extLst>
      <p:ext uri="{BB962C8B-B14F-4D97-AF65-F5344CB8AC3E}">
        <p14:creationId xmlns:p14="http://schemas.microsoft.com/office/powerpoint/2010/main" val="296975100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9" name="Strengthening Exercises">
            <a:extLst>
              <a:ext uri="{FF2B5EF4-FFF2-40B4-BE49-F238E27FC236}">
                <a16:creationId xmlns:a16="http://schemas.microsoft.com/office/drawing/2014/main" id="{0916677F-34FA-844B-88EF-C9B9E9E8A184}"/>
              </a:ext>
            </a:extLst>
          </p:cNvPr>
          <p:cNvSpPr txBox="1">
            <a:spLocks/>
          </p:cNvSpPr>
          <p:nvPr/>
        </p:nvSpPr>
        <p:spPr>
          <a:xfrm>
            <a:off x="3379404" y="239835"/>
            <a:ext cx="7358063" cy="791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hangingPunct="1"/>
            <a:r>
              <a:rPr lang="en-US" sz="3200" b="1">
                <a:solidFill>
                  <a:srgbClr val="F9FFF8"/>
                </a:solidFill>
              </a:rPr>
              <a:t>Strengthening Exercises</a:t>
            </a:r>
            <a:endParaRPr lang="en-US" sz="3200" b="1" dirty="0">
              <a:solidFill>
                <a:srgbClr val="F9FFF8"/>
              </a:solidFill>
            </a:endParaRPr>
          </a:p>
        </p:txBody>
      </p:sp>
      <p:sp>
        <p:nvSpPr>
          <p:cNvPr id="10" name="These exercises help you build strong muscles that help support and protect your joints.…">
            <a:extLst>
              <a:ext uri="{FF2B5EF4-FFF2-40B4-BE49-F238E27FC236}">
                <a16:creationId xmlns:a16="http://schemas.microsoft.com/office/drawing/2014/main" id="{FFD28D7E-17AF-FE4A-A21D-3C6A3B30473B}"/>
              </a:ext>
            </a:extLst>
          </p:cNvPr>
          <p:cNvSpPr txBox="1">
            <a:spLocks noGrp="1"/>
          </p:cNvSpPr>
          <p:nvPr>
            <p:ph type="body" sz="half" idx="1"/>
          </p:nvPr>
        </p:nvSpPr>
        <p:spPr>
          <a:xfrm>
            <a:off x="227884" y="1519363"/>
            <a:ext cx="4642935" cy="3514166"/>
          </a:xfrm>
          <a:prstGeom prst="rect">
            <a:avLst/>
          </a:prstGeom>
        </p:spPr>
        <p:txBody>
          <a:bodyPr>
            <a:noAutofit/>
          </a:bodyPr>
          <a:lstStyle/>
          <a:p>
            <a:pPr marL="210026" indent="-210026" defTabSz="278606">
              <a:defRPr sz="4500"/>
            </a:pPr>
            <a:r>
              <a:rPr sz="1800" dirty="0">
                <a:latin typeface="Helvetica" pitchFamily="2" charset="0"/>
              </a:rPr>
              <a:t>These exercises help you build strong muscles that help support and protect your joints.</a:t>
            </a:r>
          </a:p>
          <a:p>
            <a:pPr marL="210026" indent="-210026" defTabSz="278606">
              <a:defRPr sz="4500"/>
            </a:pPr>
            <a:r>
              <a:rPr sz="1800" dirty="0">
                <a:latin typeface="Helvetica" pitchFamily="2" charset="0"/>
              </a:rPr>
              <a:t>Weight training is an example of a strengthening exercise. </a:t>
            </a:r>
          </a:p>
          <a:p>
            <a:pPr marL="210026" indent="-210026" defTabSz="278606">
              <a:defRPr sz="4500"/>
            </a:pPr>
            <a:r>
              <a:rPr sz="1800" dirty="0">
                <a:latin typeface="Helvetica" pitchFamily="2" charset="0"/>
              </a:rPr>
              <a:t>Avoid exercising the same muscle groups two days in a row. Rest a day between your workouts</a:t>
            </a:r>
          </a:p>
          <a:p>
            <a:pPr marL="210026" indent="-210026" defTabSz="278606">
              <a:defRPr sz="4500"/>
            </a:pPr>
            <a:r>
              <a:rPr sz="1800" dirty="0">
                <a:latin typeface="Helvetica" pitchFamily="2" charset="0"/>
              </a:rPr>
              <a:t>A three-day-a-week program can help you jump-start your improvement, but two days a week is all you need to maintain your gains</a:t>
            </a:r>
          </a:p>
        </p:txBody>
      </p:sp>
      <p:pic>
        <p:nvPicPr>
          <p:cNvPr id="11" name="Image" descr="Image">
            <a:extLst>
              <a:ext uri="{FF2B5EF4-FFF2-40B4-BE49-F238E27FC236}">
                <a16:creationId xmlns:a16="http://schemas.microsoft.com/office/drawing/2014/main" id="{7E85DE8A-1F49-CF44-ACB6-4CFAF15C95F8}"/>
              </a:ext>
            </a:extLst>
          </p:cNvPr>
          <p:cNvPicPr>
            <a:picLocks noChangeAspect="1"/>
          </p:cNvPicPr>
          <p:nvPr/>
        </p:nvPicPr>
        <p:blipFill>
          <a:blip r:embed="rId2"/>
          <a:stretch>
            <a:fillRect/>
          </a:stretch>
        </p:blipFill>
        <p:spPr>
          <a:xfrm>
            <a:off x="4772356" y="1362873"/>
            <a:ext cx="4273674" cy="4375775"/>
          </a:xfrm>
          <a:prstGeom prst="rect">
            <a:avLst/>
          </a:prstGeom>
          <a:ln w="12700">
            <a:miter lim="400000"/>
          </a:ln>
        </p:spPr>
      </p:pic>
    </p:spTree>
    <p:extLst>
      <p:ext uri="{BB962C8B-B14F-4D97-AF65-F5344CB8AC3E}">
        <p14:creationId xmlns:p14="http://schemas.microsoft.com/office/powerpoint/2010/main" val="40958732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9" name="Strengthening Exercises">
            <a:extLst>
              <a:ext uri="{FF2B5EF4-FFF2-40B4-BE49-F238E27FC236}">
                <a16:creationId xmlns:a16="http://schemas.microsoft.com/office/drawing/2014/main" id="{0916677F-34FA-844B-88EF-C9B9E9E8A184}"/>
              </a:ext>
            </a:extLst>
          </p:cNvPr>
          <p:cNvSpPr txBox="1">
            <a:spLocks/>
          </p:cNvSpPr>
          <p:nvPr/>
        </p:nvSpPr>
        <p:spPr>
          <a:xfrm>
            <a:off x="3379404" y="239835"/>
            <a:ext cx="7358063" cy="791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hangingPunct="1"/>
            <a:r>
              <a:rPr lang="en-US" sz="3200" b="1" dirty="0">
                <a:solidFill>
                  <a:srgbClr val="F9FFF8"/>
                </a:solidFill>
              </a:rPr>
              <a:t>Yoga</a:t>
            </a:r>
          </a:p>
        </p:txBody>
      </p:sp>
      <p:sp>
        <p:nvSpPr>
          <p:cNvPr id="12" name="Yoga is a mind-body workout that combines strengthening and stretching poses with deep breathing and meditation or relaxation…">
            <a:extLst>
              <a:ext uri="{FF2B5EF4-FFF2-40B4-BE49-F238E27FC236}">
                <a16:creationId xmlns:a16="http://schemas.microsoft.com/office/drawing/2014/main" id="{996C24EB-EABB-5C4B-9735-A4A468031D9B}"/>
              </a:ext>
            </a:extLst>
          </p:cNvPr>
          <p:cNvSpPr txBox="1">
            <a:spLocks noGrp="1"/>
          </p:cNvSpPr>
          <p:nvPr>
            <p:ph type="body" idx="1"/>
          </p:nvPr>
        </p:nvSpPr>
        <p:spPr>
          <a:xfrm>
            <a:off x="465191" y="1450091"/>
            <a:ext cx="8379441" cy="3514166"/>
          </a:xfrm>
          <a:prstGeom prst="rect">
            <a:avLst/>
          </a:prstGeom>
        </p:spPr>
        <p:txBody>
          <a:bodyPr>
            <a:noAutofit/>
          </a:bodyPr>
          <a:lstStyle/>
          <a:p>
            <a:pPr marL="455612" indent="-455612" defTabSz="253841">
              <a:spcBef>
                <a:spcPts val="1538"/>
              </a:spcBef>
              <a:defRPr sz="4100" b="1">
                <a:latin typeface="Arial"/>
                <a:ea typeface="Arial"/>
                <a:cs typeface="Arial"/>
                <a:sym typeface="Arial"/>
              </a:defRPr>
            </a:pPr>
            <a:r>
              <a:rPr sz="1800" dirty="0"/>
              <a:t>Yoga is a mind-body workout that combines strengthening and stretching poses with deep breathing and meditation or relaxation</a:t>
            </a:r>
          </a:p>
          <a:p>
            <a:pPr marL="455612" indent="-455612" defTabSz="253841">
              <a:spcBef>
                <a:spcPts val="1538"/>
              </a:spcBef>
              <a:defRPr sz="4100" b="1">
                <a:latin typeface="Arial"/>
                <a:ea typeface="Arial"/>
                <a:cs typeface="Arial"/>
                <a:sym typeface="Arial"/>
              </a:defRPr>
            </a:pPr>
            <a:r>
              <a:rPr lang="en-US" sz="1800" dirty="0"/>
              <a:t>There are over a hundred types of yoga, some fast-paced and intense others gentle and relaxing</a:t>
            </a:r>
          </a:p>
          <a:p>
            <a:pPr marL="455612" indent="-455612" defTabSz="253841">
              <a:spcBef>
                <a:spcPts val="1538"/>
              </a:spcBef>
              <a:defRPr sz="4100" b="1">
                <a:latin typeface="Arial"/>
                <a:ea typeface="Arial"/>
                <a:cs typeface="Arial"/>
                <a:sym typeface="Arial"/>
              </a:defRPr>
            </a:pPr>
            <a:r>
              <a:rPr sz="1800" dirty="0"/>
              <a:t>You are never too old to start yoga</a:t>
            </a:r>
          </a:p>
          <a:p>
            <a:pPr marL="455612" indent="-455612" defTabSz="253841">
              <a:spcBef>
                <a:spcPts val="1538"/>
              </a:spcBef>
              <a:defRPr sz="4100" b="1">
                <a:latin typeface="Arial"/>
                <a:ea typeface="Arial"/>
                <a:cs typeface="Arial"/>
                <a:sym typeface="Arial"/>
              </a:defRPr>
            </a:pPr>
            <a:r>
              <a:rPr sz="1800" dirty="0"/>
              <a:t>You can start a program and then continue at home. It requires almost no equipment</a:t>
            </a:r>
          </a:p>
          <a:p>
            <a:pPr marL="455612" indent="-455612" defTabSz="253841">
              <a:spcBef>
                <a:spcPts val="1538"/>
              </a:spcBef>
              <a:defRPr sz="4100" b="1">
                <a:latin typeface="Arial"/>
                <a:ea typeface="Arial"/>
                <a:cs typeface="Arial"/>
                <a:sym typeface="Arial"/>
              </a:defRPr>
            </a:pPr>
            <a:r>
              <a:rPr sz="1800" dirty="0"/>
              <a:t>It does require discipline and routine</a:t>
            </a:r>
          </a:p>
          <a:p>
            <a:pPr marL="455612" indent="-455612" defTabSz="253841">
              <a:spcBef>
                <a:spcPts val="1538"/>
              </a:spcBef>
              <a:defRPr sz="4100" b="1">
                <a:latin typeface="Arial"/>
                <a:ea typeface="Arial"/>
                <a:cs typeface="Arial"/>
                <a:sym typeface="Arial"/>
              </a:defRPr>
            </a:pPr>
            <a:r>
              <a:rPr sz="1800" dirty="0"/>
              <a:t>Check out the video </a:t>
            </a:r>
            <a:r>
              <a:rPr sz="1800" u="sng" dirty="0">
                <a:hlinkClick r:id="rId2"/>
              </a:rPr>
              <a:t>https://www.ted.com/talks/krishna_sudhir_what_yoga_does_to_your_body_and_brain/transcript?language=en#t-1026</a:t>
            </a:r>
          </a:p>
        </p:txBody>
      </p:sp>
    </p:spTree>
    <p:extLst>
      <p:ext uri="{BB962C8B-B14F-4D97-AF65-F5344CB8AC3E}">
        <p14:creationId xmlns:p14="http://schemas.microsoft.com/office/powerpoint/2010/main" val="640999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89998"/>
            <a:ext cx="2605838"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cs typeface="Calibri"/>
                <a:sym typeface="Calibri"/>
              </a:rPr>
              <a:t>Open Segment</a:t>
            </a: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785536" y="2056069"/>
            <a:ext cx="7583914" cy="2246769"/>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Zaim’s discretion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Zaim can include any other segment of local interest in this segment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0975534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463833" y="370056"/>
            <a:ext cx="5475117" cy="637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600" b="1">
                <a:solidFill>
                  <a:srgbClr val="FFFFFF"/>
                </a:solidFill>
                <a:latin typeface="+mj-lt"/>
                <a:ea typeface="+mj-ea"/>
                <a:cs typeface="+mj-cs"/>
                <a:sym typeface="Helvetica"/>
              </a:defRPr>
            </a:lvl1pPr>
          </a:lstStyle>
          <a:p>
            <a:r>
              <a:t>  </a:t>
            </a:r>
          </a:p>
        </p:txBody>
      </p:sp>
      <p:sp>
        <p:nvSpPr>
          <p:cNvPr id="172" name="Content Placeholder 2"/>
          <p:cNvSpPr txBox="1"/>
          <p:nvPr/>
        </p:nvSpPr>
        <p:spPr>
          <a:xfrm>
            <a:off x="674368" y="1370012"/>
            <a:ext cx="7795264"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434340">
              <a:lnSpc>
                <a:spcPct val="90000"/>
              </a:lnSpc>
              <a:spcBef>
                <a:spcPts val="700"/>
              </a:spcBef>
              <a:defRPr sz="3420" b="1">
                <a:latin typeface="+mj-lt"/>
                <a:ea typeface="+mj-ea"/>
                <a:cs typeface="+mj-cs"/>
                <a:sym typeface="Helvetica"/>
              </a:defRPr>
            </a:pPr>
            <a:r>
              <a:t>Reminders/Announcements</a:t>
            </a:r>
          </a:p>
          <a:p>
            <a:pPr algn="ctr" defTabSz="434340">
              <a:lnSpc>
                <a:spcPct val="90000"/>
              </a:lnSpc>
              <a:spcBef>
                <a:spcPts val="700"/>
              </a:spcBef>
              <a:defRPr sz="3420" b="1">
                <a:latin typeface="+mj-lt"/>
                <a:ea typeface="+mj-ea"/>
                <a:cs typeface="+mj-cs"/>
                <a:sym typeface="Helvetica"/>
              </a:defRPr>
            </a:pPr>
            <a:r>
              <a:t>Dua</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latin typeface="+mj-lt"/>
                <a:ea typeface="+mj-ea"/>
                <a:cs typeface="+mj-cs"/>
                <a:sym typeface="Helvetica"/>
              </a:defRPr>
            </a:pPr>
            <a:r>
              <a:t>Jazakumullah for Participating!</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solidFill>
                  <a:srgbClr val="FF0000"/>
                </a:solidFill>
                <a:latin typeface="+mj-lt"/>
                <a:ea typeface="+mj-ea"/>
                <a:cs typeface="+mj-cs"/>
                <a:sym typeface="Helvetica"/>
              </a:defRPr>
            </a:pPr>
            <a:r>
              <a:t>If you enjoyed it, please convey to those brothers who are not here today!</a:t>
            </a:r>
          </a:p>
        </p:txBody>
      </p:sp>
      <p:sp>
        <p:nvSpPr>
          <p:cNvPr id="173" name="TextBox 2"/>
          <p:cNvSpPr txBox="1"/>
          <p:nvPr/>
        </p:nvSpPr>
        <p:spPr>
          <a:xfrm>
            <a:off x="3463833" y="370056"/>
            <a:ext cx="253209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b="1" dirty="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6" name="Rectangle 5">
            <a:extLst>
              <a:ext uri="{FF2B5EF4-FFF2-40B4-BE49-F238E27FC236}">
                <a16:creationId xmlns:a16="http://schemas.microsoft.com/office/drawing/2014/main" id="{DAC7E118-48FD-A245-BB19-66C3F4D8CDBB}"/>
              </a:ext>
            </a:extLst>
          </p:cNvPr>
          <p:cNvSpPr/>
          <p:nvPr/>
        </p:nvSpPr>
        <p:spPr>
          <a:xfrm>
            <a:off x="415989" y="4125684"/>
            <a:ext cx="8409356" cy="1785104"/>
          </a:xfrm>
          <a:prstGeom prst="rect">
            <a:avLst/>
          </a:prstGeom>
        </p:spPr>
        <p:txBody>
          <a:bodyPr wrap="square">
            <a:spAutoFit/>
          </a:bodyPr>
          <a:lstStyle/>
          <a:p>
            <a:pPr algn="ctr"/>
            <a:r>
              <a:rPr lang="en-US" sz="2200" dirty="0">
                <a:solidFill>
                  <a:schemeClr val="tx1"/>
                </a:solidFill>
                <a:latin typeface="Calibri" panose="020F0502020204030204" pitchFamily="34" charset="0"/>
                <a:cs typeface="Calibri" panose="020F0502020204030204" pitchFamily="34" charset="0"/>
              </a:rPr>
              <a:t>And worship Allah and associate naught with Him, and show kindness to parents, and to kindred, and orphans, and the needy, and to the neighbor that is a kinsman and the neighbor that is a stranger, and the companion by your side, and the wayfarer, and those whom your right hands possess. Surely, Allah loves not the proud and the boastful (4:37)</a:t>
            </a:r>
          </a:p>
        </p:txBody>
      </p:sp>
      <p:pic>
        <p:nvPicPr>
          <p:cNvPr id="7" name="Picture 6">
            <a:extLst>
              <a:ext uri="{FF2B5EF4-FFF2-40B4-BE49-F238E27FC236}">
                <a16:creationId xmlns:a16="http://schemas.microsoft.com/office/drawing/2014/main" id="{F65522F2-F53C-8F4C-BF0A-506FBEA31C18}"/>
              </a:ext>
            </a:extLst>
          </p:cNvPr>
          <p:cNvPicPr>
            <a:picLocks noChangeAspect="1"/>
          </p:cNvPicPr>
          <p:nvPr/>
        </p:nvPicPr>
        <p:blipFill>
          <a:blip r:embed="rId2"/>
          <a:stretch>
            <a:fillRect/>
          </a:stretch>
        </p:blipFill>
        <p:spPr>
          <a:xfrm>
            <a:off x="1053472" y="1382483"/>
            <a:ext cx="6552321" cy="292628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br/>
            <a:br/>
            <a:br/>
            <a:br/>
            <a:endParaRPr/>
          </a:p>
        </p:txBody>
      </p:sp>
      <p:sp>
        <p:nvSpPr>
          <p:cNvPr id="109" name="TextBox 3"/>
          <p:cNvSpPr txBox="1"/>
          <p:nvPr/>
        </p:nvSpPr>
        <p:spPr>
          <a:xfrm>
            <a:off x="3483428" y="376916"/>
            <a:ext cx="231088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b="1" dirty="0"/>
              <a:t>Ansar Pledge</a:t>
            </a:r>
          </a:p>
        </p:txBody>
      </p:sp>
      <p:sp>
        <p:nvSpPr>
          <p:cNvPr id="110" name="Rectangle 6"/>
          <p:cNvSpPr txBox="1"/>
          <p:nvPr/>
        </p:nvSpPr>
        <p:spPr>
          <a:xfrm>
            <a:off x="153304" y="1287023"/>
            <a:ext cx="4859050" cy="1437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r>
              <a:rPr dirty="0"/>
              <a:t>Say this part three times:</a:t>
            </a:r>
          </a:p>
          <a:p>
            <a:pPr>
              <a:defRPr sz="800" i="1">
                <a:latin typeface="+mj-lt"/>
                <a:ea typeface="+mj-ea"/>
                <a:cs typeface="+mj-cs"/>
                <a:sym typeface="Helvetica"/>
              </a:defRPr>
            </a:pPr>
            <a:endParaRPr dirty="0"/>
          </a:p>
          <a:p>
            <a:pPr>
              <a:defRPr sz="2000" i="1">
                <a:latin typeface="+mj-lt"/>
                <a:ea typeface="+mj-ea"/>
                <a:cs typeface="+mj-cs"/>
                <a:sym typeface="Helvetica"/>
              </a:defRPr>
            </a:pPr>
            <a:r>
              <a:rPr dirty="0"/>
              <a:t>Ash-</a:t>
            </a:r>
            <a:r>
              <a:rPr dirty="0" err="1"/>
              <a:t>hadu</a:t>
            </a:r>
            <a:r>
              <a:rPr dirty="0"/>
              <a:t> • </a:t>
            </a:r>
            <a:r>
              <a:rPr dirty="0" err="1"/>
              <a:t>alla</a:t>
            </a:r>
            <a:r>
              <a:rPr dirty="0"/>
              <a:t> </a:t>
            </a:r>
            <a:r>
              <a:rPr dirty="0" err="1"/>
              <a:t>ilaha</a:t>
            </a:r>
            <a:r>
              <a:rPr dirty="0"/>
              <a:t> • </a:t>
            </a:r>
            <a:r>
              <a:rPr dirty="0" err="1"/>
              <a:t>illallahu</a:t>
            </a:r>
            <a:r>
              <a:rPr dirty="0"/>
              <a:t> • </a:t>
            </a:r>
            <a:r>
              <a:rPr dirty="0" err="1"/>
              <a:t>wahdahu</a:t>
            </a:r>
            <a:r>
              <a:rPr dirty="0"/>
              <a:t> • la </a:t>
            </a:r>
            <a:r>
              <a:rPr dirty="0" err="1"/>
              <a:t>sharika</a:t>
            </a:r>
            <a:r>
              <a:rPr dirty="0"/>
              <a:t> </a:t>
            </a:r>
            <a:r>
              <a:rPr dirty="0" err="1"/>
              <a:t>lahu</a:t>
            </a:r>
            <a:r>
              <a:rPr dirty="0"/>
              <a:t> • </a:t>
            </a:r>
            <a:r>
              <a:rPr dirty="0" err="1"/>
              <a:t>wa</a:t>
            </a:r>
            <a:r>
              <a:rPr dirty="0"/>
              <a:t> ash-</a:t>
            </a:r>
            <a:r>
              <a:rPr dirty="0" err="1"/>
              <a:t>hadu</a:t>
            </a:r>
            <a:r>
              <a:rPr dirty="0"/>
              <a:t> • anna Muhammadan • ‘</a:t>
            </a:r>
            <a:r>
              <a:rPr dirty="0" err="1"/>
              <a:t>abduhu</a:t>
            </a:r>
            <a:r>
              <a:rPr dirty="0"/>
              <a:t> • </a:t>
            </a:r>
            <a:r>
              <a:rPr dirty="0" err="1"/>
              <a:t>wa</a:t>
            </a:r>
            <a:r>
              <a:rPr dirty="0"/>
              <a:t> </a:t>
            </a:r>
            <a:r>
              <a:rPr dirty="0" err="1"/>
              <a:t>rasuluh</a:t>
            </a:r>
            <a:endParaRPr dirty="0"/>
          </a:p>
        </p:txBody>
      </p:sp>
      <p:sp>
        <p:nvSpPr>
          <p:cNvPr id="112" name="Rectangle 8"/>
          <p:cNvSpPr txBox="1"/>
          <p:nvPr/>
        </p:nvSpPr>
        <p:spPr>
          <a:xfrm>
            <a:off x="128909" y="2733182"/>
            <a:ext cx="8739481" cy="3516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once:</a:t>
            </a:r>
          </a:p>
          <a:p>
            <a:pPr>
              <a:defRPr sz="2000"/>
            </a:pPr>
            <a:r>
              <a:t>I bear witness • that there is none worthy of worship • except Allah. • He is One • (and) has no partner, • and I bear witness • that Muhammad (peace be upon him) • is His servant • and messenger.</a:t>
            </a:r>
          </a:p>
          <a:p>
            <a:pPr>
              <a:defRPr sz="800" i="1">
                <a:latin typeface="+mj-lt"/>
                <a:ea typeface="+mj-ea"/>
                <a:cs typeface="+mj-cs"/>
                <a:sym typeface="Helvetica"/>
              </a:defRPr>
            </a:pPr>
            <a:endParaRPr/>
          </a:p>
          <a:p>
            <a:pPr>
              <a:defRPr sz="2000" i="1">
                <a:solidFill>
                  <a:srgbClr val="FF0000"/>
                </a:solidFill>
                <a:latin typeface="+mj-lt"/>
                <a:ea typeface="+mj-ea"/>
                <a:cs typeface="+mj-cs"/>
                <a:sym typeface="Helvetica"/>
              </a:defRPr>
            </a:pPr>
            <a:r>
              <a:t>Say this part once:</a:t>
            </a:r>
          </a:p>
          <a:p>
            <a:pPr>
              <a:defRPr sz="2000"/>
            </a:pPr>
            <a:r>
              <a:t>I solemnly pledge • that I shall endeavor • throughout my life </a:t>
            </a:r>
            <a:r>
              <a:rPr i="1">
                <a:latin typeface="+mj-lt"/>
                <a:ea typeface="+mj-ea"/>
                <a:cs typeface="+mj-cs"/>
                <a:sym typeface="Helvetica"/>
              </a:rPr>
              <a:t>•</a:t>
            </a:r>
            <a:r>
              <a:t> for the propagation </a:t>
            </a:r>
            <a:r>
              <a:rPr i="1">
                <a:latin typeface="+mj-lt"/>
                <a:ea typeface="+mj-ea"/>
                <a:cs typeface="+mj-cs"/>
                <a:sym typeface="Helvetica"/>
              </a:rPr>
              <a:t>•</a:t>
            </a:r>
            <a:r>
              <a:t> and consolidation </a:t>
            </a:r>
            <a:r>
              <a:rPr i="1">
                <a:latin typeface="+mj-lt"/>
                <a:ea typeface="+mj-ea"/>
                <a:cs typeface="+mj-cs"/>
                <a:sym typeface="Helvetica"/>
              </a:rPr>
              <a:t>•</a:t>
            </a:r>
            <a:r>
              <a:t> of Ahmadiyyat in Islam,</a:t>
            </a:r>
            <a:r>
              <a:rPr i="1">
                <a:latin typeface="+mj-lt"/>
                <a:ea typeface="+mj-ea"/>
                <a:cs typeface="+mj-cs"/>
                <a:sym typeface="Helvetica"/>
              </a:rPr>
              <a:t> • </a:t>
            </a:r>
            <a:r>
              <a:t>and shall stand guard </a:t>
            </a:r>
            <a:r>
              <a:rPr i="1">
                <a:latin typeface="+mj-lt"/>
                <a:ea typeface="+mj-ea"/>
                <a:cs typeface="+mj-cs"/>
                <a:sym typeface="Helvetica"/>
              </a:rPr>
              <a:t>•</a:t>
            </a:r>
            <a:r>
              <a:t> in defense of </a:t>
            </a:r>
            <a:r>
              <a:rPr i="1">
                <a:latin typeface="+mj-lt"/>
                <a:ea typeface="+mj-ea"/>
                <a:cs typeface="+mj-cs"/>
                <a:sym typeface="Helvetica"/>
              </a:rPr>
              <a:t>•</a:t>
            </a:r>
            <a:r>
              <a:t> the institution of Khilafat. </a:t>
            </a:r>
            <a:r>
              <a:rPr i="1">
                <a:latin typeface="+mj-lt"/>
                <a:ea typeface="+mj-ea"/>
                <a:cs typeface="+mj-cs"/>
                <a:sym typeface="Helvetica"/>
              </a:rPr>
              <a:t>•</a:t>
            </a:r>
            <a:r>
              <a:t> I shall not hesitate </a:t>
            </a:r>
            <a:r>
              <a:rPr i="1">
                <a:latin typeface="+mj-lt"/>
                <a:ea typeface="+mj-ea"/>
                <a:cs typeface="+mj-cs"/>
                <a:sym typeface="Helvetica"/>
              </a:rPr>
              <a:t>•</a:t>
            </a:r>
            <a:r>
              <a:t> to offer any sacrifice </a:t>
            </a:r>
            <a:r>
              <a:rPr i="1">
                <a:latin typeface="+mj-lt"/>
                <a:ea typeface="+mj-ea"/>
                <a:cs typeface="+mj-cs"/>
                <a:sym typeface="Helvetica"/>
              </a:rPr>
              <a:t>•</a:t>
            </a:r>
            <a:r>
              <a:t> in this regard.</a:t>
            </a:r>
            <a:r>
              <a:rPr i="1">
                <a:latin typeface="+mj-lt"/>
                <a:ea typeface="+mj-ea"/>
                <a:cs typeface="+mj-cs"/>
                <a:sym typeface="Helvetica"/>
              </a:rPr>
              <a:t> </a:t>
            </a:r>
            <a:r>
              <a:t>•</a:t>
            </a:r>
            <a:r>
              <a:rPr i="1">
                <a:latin typeface="+mj-lt"/>
                <a:ea typeface="+mj-ea"/>
                <a:cs typeface="+mj-cs"/>
                <a:sym typeface="Helvetica"/>
              </a:rPr>
              <a:t> </a:t>
            </a:r>
            <a:r>
              <a:t>Moreover, </a:t>
            </a:r>
            <a:r>
              <a:rPr i="1">
                <a:latin typeface="+mj-lt"/>
                <a:ea typeface="+mj-ea"/>
                <a:cs typeface="+mj-cs"/>
                <a:sym typeface="Helvetica"/>
              </a:rPr>
              <a:t>•</a:t>
            </a:r>
            <a:r>
              <a:t> I shall exhort my children </a:t>
            </a:r>
            <a:r>
              <a:rPr i="1">
                <a:latin typeface="+mj-lt"/>
                <a:ea typeface="+mj-ea"/>
                <a:cs typeface="+mj-cs"/>
                <a:sym typeface="Helvetica"/>
              </a:rPr>
              <a:t>•</a:t>
            </a:r>
            <a:r>
              <a:t> to always remain dedicated </a:t>
            </a:r>
            <a:r>
              <a:rPr i="1">
                <a:latin typeface="+mj-lt"/>
                <a:ea typeface="+mj-ea"/>
                <a:cs typeface="+mj-cs"/>
                <a:sym typeface="Helvetica"/>
              </a:rPr>
              <a:t>•</a:t>
            </a:r>
            <a:r>
              <a:t> and devoted </a:t>
            </a:r>
            <a:r>
              <a:rPr i="1">
                <a:latin typeface="+mj-lt"/>
                <a:ea typeface="+mj-ea"/>
                <a:cs typeface="+mj-cs"/>
                <a:sym typeface="Helvetica"/>
              </a:rPr>
              <a:t>•</a:t>
            </a:r>
            <a:r>
              <a:t> to Khilafat. </a:t>
            </a:r>
            <a:r>
              <a:rPr i="1">
                <a:latin typeface="+mj-lt"/>
                <a:ea typeface="+mj-ea"/>
                <a:cs typeface="+mj-cs"/>
                <a:sym typeface="Helvetica"/>
              </a:rPr>
              <a:t>• Insha’allah</a:t>
            </a:r>
            <a:r>
              <a:t>.</a:t>
            </a:r>
          </a:p>
        </p:txBody>
      </p:sp>
      <p:pic>
        <p:nvPicPr>
          <p:cNvPr id="7" name="Picture 6">
            <a:extLst>
              <a:ext uri="{FF2B5EF4-FFF2-40B4-BE49-F238E27FC236}">
                <a16:creationId xmlns:a16="http://schemas.microsoft.com/office/drawing/2014/main" id="{08D5A60F-4E93-F749-8213-ECC250D17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354" y="1547811"/>
            <a:ext cx="3721913" cy="11269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406785" y="349897"/>
            <a:ext cx="186116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ea typeface="+mn-ea"/>
                <a:cs typeface="Calibri"/>
                <a:sym typeface="Calibri"/>
              </a:rPr>
              <a:t>Salat Page</a:t>
            </a:r>
          </a:p>
        </p:txBody>
      </p:sp>
      <p:sp>
        <p:nvSpPr>
          <p:cNvPr id="4" name="Rectangle 3">
            <a:extLst>
              <a:ext uri="{FF2B5EF4-FFF2-40B4-BE49-F238E27FC236}">
                <a16:creationId xmlns:a16="http://schemas.microsoft.com/office/drawing/2014/main" id="{20710F49-E5D2-494A-BBA4-DBD9A1A6EC06}"/>
              </a:ext>
            </a:extLst>
          </p:cNvPr>
          <p:cNvSpPr/>
          <p:nvPr/>
        </p:nvSpPr>
        <p:spPr>
          <a:xfrm>
            <a:off x="364142" y="3655183"/>
            <a:ext cx="8504248" cy="2308324"/>
          </a:xfrm>
          <a:prstGeom prst="rect">
            <a:avLst/>
          </a:prstGeom>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All physical postures during the Salat should represent the condition of the heart also. When the worshipper stands in the Salat his heart should also be standing erect for God's obedience; when he bows down the heart should also bow down; and when he goes into prostration the heart should also prostrate itself, which means that the heart should not let go of God at any time. When he reaches that condition, he will begin to get rid of sins</a:t>
            </a:r>
          </a:p>
          <a:p>
            <a:pPr marL="0" marR="0" lvl="0" indent="0" algn="ctr" defTabSz="457200" rtl="0" eaLnBrk="1" fontAlgn="auto" latinLnBrk="0" hangingPunct="0">
              <a:lnSpc>
                <a:spcPct val="100000"/>
              </a:lnSpc>
              <a:spcBef>
                <a:spcPts val="0"/>
              </a:spcBef>
              <a:spcAft>
                <a:spcPts val="0"/>
              </a:spcAft>
              <a:buClrTx/>
              <a:buSzTx/>
              <a:buFontTx/>
              <a:buNone/>
              <a:tabLst/>
              <a:defRPr/>
            </a:pPr>
            <a:endParaRPr lang="en-US" dirty="0">
              <a:latin typeface="Georgia" panose="02040502050405020303" pitchFamily="18" charset="0"/>
              <a:ea typeface="Calibri" panose="020F0502020204030204" pitchFamily="34" charset="0"/>
              <a:cs typeface="Arial" panose="020B0604020202020204" pitchFamily="34" charset="0"/>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a:t>
            </a:r>
            <a:r>
              <a:rPr kumimoji="0" lang="en-US" sz="16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a:t>
            </a:r>
            <a:r>
              <a:rPr kumimoji="0" lang="en-US" sz="1600"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Malfuzat</a:t>
            </a:r>
            <a:r>
              <a:rPr kumimoji="0" lang="en-US" sz="16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Vol. VI, pp. 367-368).</a:t>
            </a: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7" name="Picture 6">
            <a:extLst>
              <a:ext uri="{FF2B5EF4-FFF2-40B4-BE49-F238E27FC236}">
                <a16:creationId xmlns:a16="http://schemas.microsoft.com/office/drawing/2014/main" id="{13EFE49C-0356-FA4B-AED3-27B707D43A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363" y="1268482"/>
            <a:ext cx="7110571" cy="2076163"/>
          </a:xfrm>
          <a:prstGeom prst="rect">
            <a:avLst/>
          </a:prstGeom>
        </p:spPr>
      </p:pic>
    </p:spTree>
    <p:extLst>
      <p:ext uri="{BB962C8B-B14F-4D97-AF65-F5344CB8AC3E}">
        <p14:creationId xmlns:p14="http://schemas.microsoft.com/office/powerpoint/2010/main" val="24623143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513018" y="357466"/>
            <a:ext cx="434349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The Holy Quran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64748" y="2317679"/>
            <a:ext cx="6314512" cy="1938992"/>
          </a:xfrm>
          <a:prstGeom prst="rect">
            <a:avLst/>
          </a:prstGeom>
        </p:spPr>
        <p:txBody>
          <a:bodyPr wrap="square">
            <a:spAutoFit/>
          </a:bodyPr>
          <a:lstStyle/>
          <a:p>
            <a:r>
              <a:rPr lang="en-US" sz="2400" b="1" dirty="0">
                <a:latin typeface="Helvetica" pitchFamily="2" charset="0"/>
              </a:rPr>
              <a:t>Suggested Time = 10 mins</a:t>
            </a:r>
          </a:p>
          <a:p>
            <a:endParaRPr lang="en-US" sz="2400" b="1" dirty="0">
              <a:latin typeface="Helvetica" pitchFamily="2" charset="0"/>
            </a:endParaRPr>
          </a:p>
          <a:p>
            <a:r>
              <a:rPr lang="en-US" sz="2400" b="1" dirty="0">
                <a:latin typeface="Helvetica" pitchFamily="2" charset="0"/>
              </a:rPr>
              <a:t>It </a:t>
            </a:r>
            <a:r>
              <a:rPr lang="en-US" sz="2000" b="1" dirty="0">
                <a:latin typeface="Helvetica" pitchFamily="2" charset="0"/>
              </a:rPr>
              <a:t>contains</a:t>
            </a:r>
            <a:r>
              <a:rPr lang="en-US" sz="2400" b="1" dirty="0">
                <a:latin typeface="Helvetica" pitchFamily="2" charset="0"/>
              </a:rPr>
              <a:t> verses, questions </a:t>
            </a:r>
          </a:p>
          <a:p>
            <a:r>
              <a:rPr lang="en-US" sz="2400" b="1" dirty="0">
                <a:latin typeface="Helvetica" pitchFamily="2" charset="0"/>
              </a:rPr>
              <a:t>about the verses followed </a:t>
            </a:r>
          </a:p>
          <a:p>
            <a:r>
              <a:rPr lang="en-US" sz="2400" b="1" dirty="0">
                <a:latin typeface="Helvetica" pitchFamily="2" charset="0"/>
              </a:rPr>
              <a:t>by commentary</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822" y="1469736"/>
            <a:ext cx="3877564" cy="4318000"/>
          </a:xfrm>
          <a:prstGeom prst="rect">
            <a:avLst/>
          </a:prstGeom>
        </p:spPr>
      </p:pic>
    </p:spTree>
    <p:extLst>
      <p:ext uri="{BB962C8B-B14F-4D97-AF65-F5344CB8AC3E}">
        <p14:creationId xmlns:p14="http://schemas.microsoft.com/office/powerpoint/2010/main" val="35046798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C5A8FF4-1D94-CD4F-A7C1-26F9AA9CEA23}"/>
              </a:ext>
            </a:extLst>
          </p:cNvPr>
          <p:cNvSpPr txBox="1">
            <a:spLocks/>
          </p:cNvSpPr>
          <p:nvPr/>
        </p:nvSpPr>
        <p:spPr>
          <a:xfrm>
            <a:off x="3581398" y="422676"/>
            <a:ext cx="5562602" cy="511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90000" lnSpcReduction="10000"/>
          </a:bodyPr>
          <a:lstStyle>
            <a:lvl1pPr marL="0" marR="0" indent="0" algn="ctr" defTabSz="182879"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hangingPunct="1"/>
            <a:r>
              <a:rPr lang="en-US" b="1" dirty="0"/>
              <a:t>Recitation</a:t>
            </a:r>
            <a:r>
              <a:rPr lang="en-US" dirty="0"/>
              <a:t> of Holy Quran</a:t>
            </a:r>
          </a:p>
        </p:txBody>
      </p:sp>
      <p:sp>
        <p:nvSpPr>
          <p:cNvPr id="6" name="Rectangle 5">
            <a:extLst>
              <a:ext uri="{FF2B5EF4-FFF2-40B4-BE49-F238E27FC236}">
                <a16:creationId xmlns:a16="http://schemas.microsoft.com/office/drawing/2014/main" id="{EAD17460-5266-0048-BE46-88D6BB6C4424}"/>
              </a:ext>
            </a:extLst>
          </p:cNvPr>
          <p:cNvSpPr/>
          <p:nvPr/>
        </p:nvSpPr>
        <p:spPr>
          <a:xfrm>
            <a:off x="367322" y="4047333"/>
            <a:ext cx="8409356" cy="2123658"/>
          </a:xfrm>
          <a:prstGeom prst="rect">
            <a:avLst/>
          </a:prstGeom>
        </p:spPr>
        <p:txBody>
          <a:bodyPr wrap="square">
            <a:spAutoFit/>
          </a:bodyPr>
          <a:lstStyle/>
          <a:p>
            <a:pPr algn="ctr"/>
            <a:r>
              <a:rPr lang="en-US" sz="2200" dirty="0">
                <a:solidFill>
                  <a:schemeClr val="tx1"/>
                </a:solidFill>
                <a:latin typeface="Helvetica" pitchFamily="2" charset="0"/>
                <a:cs typeface="Calibri" panose="020F0502020204030204" pitchFamily="34" charset="0"/>
              </a:rPr>
              <a:t>And worship Allah and associate naught with Him, and show kindness to parents, and to kindred, and orphans, and the needy, and to the neighbor that is a kinsman and the neighbor that is a stranger, and the companion by your side, and the wayfarer, and those whom your right hands possess. Surely, Allah loves not the proud and the boastful (4:37)</a:t>
            </a:r>
          </a:p>
        </p:txBody>
      </p:sp>
      <p:pic>
        <p:nvPicPr>
          <p:cNvPr id="7" name="Picture 6">
            <a:extLst>
              <a:ext uri="{FF2B5EF4-FFF2-40B4-BE49-F238E27FC236}">
                <a16:creationId xmlns:a16="http://schemas.microsoft.com/office/drawing/2014/main" id="{82DB086B-604D-F74C-BA10-50C82E6E212A}"/>
              </a:ext>
            </a:extLst>
          </p:cNvPr>
          <p:cNvPicPr>
            <a:picLocks noChangeAspect="1"/>
          </p:cNvPicPr>
          <p:nvPr/>
        </p:nvPicPr>
        <p:blipFill>
          <a:blip r:embed="rId2"/>
          <a:stretch>
            <a:fillRect/>
          </a:stretch>
        </p:blipFill>
        <p:spPr>
          <a:xfrm>
            <a:off x="1053472" y="1382483"/>
            <a:ext cx="6552321" cy="2926280"/>
          </a:xfrm>
          <a:prstGeom prst="rect">
            <a:avLst/>
          </a:prstGeom>
        </p:spPr>
      </p:pic>
    </p:spTree>
    <p:extLst>
      <p:ext uri="{BB962C8B-B14F-4D97-AF65-F5344CB8AC3E}">
        <p14:creationId xmlns:p14="http://schemas.microsoft.com/office/powerpoint/2010/main" val="2012839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6"/>
          <p:cNvSpPr txBox="1"/>
          <p:nvPr/>
        </p:nvSpPr>
        <p:spPr>
          <a:xfrm>
            <a:off x="3390489" y="382301"/>
            <a:ext cx="2091292"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Questions</a:t>
            </a:r>
          </a:p>
        </p:txBody>
      </p:sp>
      <p:sp>
        <p:nvSpPr>
          <p:cNvPr id="128" name="Content Placeholder 8"/>
          <p:cNvSpPr txBox="1"/>
          <p:nvPr/>
        </p:nvSpPr>
        <p:spPr>
          <a:xfrm>
            <a:off x="279596" y="2317959"/>
            <a:ext cx="8313079" cy="2222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p>
            <a:pPr marL="342900" indent="-342900">
              <a:spcBef>
                <a:spcPts val="600"/>
              </a:spcBef>
              <a:buSzPct val="100000"/>
              <a:buFont typeface="Arial"/>
              <a:buChar char="•"/>
              <a:defRPr sz="2800"/>
            </a:pPr>
            <a:r>
              <a:rPr lang="en-US" sz="2800" dirty="0">
                <a:solidFill>
                  <a:schemeClr val="tx1"/>
                </a:solidFill>
                <a:latin typeface="Helvetica" pitchFamily="2" charset="0"/>
              </a:rPr>
              <a:t>Muslims are encouraged to be kind to which segments of the society in this verse</a:t>
            </a:r>
            <a:r>
              <a:rPr lang="en-US" sz="2200" dirty="0">
                <a:solidFill>
                  <a:schemeClr val="tx1"/>
                </a:solidFill>
                <a:latin typeface="Helvetica" pitchFamily="2" charset="0"/>
              </a:rPr>
              <a:t>?</a:t>
            </a:r>
            <a:endParaRPr sz="2200" dirty="0">
              <a:solidFill>
                <a:schemeClr val="tx1"/>
              </a:solidFill>
              <a:latin typeface="Helvetica" pitchFamily="2" charset="0"/>
            </a:endParaRPr>
          </a:p>
          <a:p>
            <a:pPr marL="342900" indent="-342900">
              <a:spcBef>
                <a:spcPts val="600"/>
              </a:spcBef>
              <a:buSzPct val="100000"/>
              <a:buFont typeface="Arial"/>
              <a:buChar char="•"/>
              <a:defRPr sz="2800"/>
            </a:pPr>
            <a:r>
              <a:rPr lang="en-US" dirty="0">
                <a:latin typeface="Helvetica" pitchFamily="2" charset="0"/>
              </a:rPr>
              <a:t>How does Allah the Almighty characterize people who do not show kindness to fellow human beings?</a:t>
            </a:r>
            <a:endParaRPr dirty="0">
              <a:latin typeface="Helvetica" pitchFamily="2"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6"/>
          <p:cNvSpPr txBox="1"/>
          <p:nvPr/>
        </p:nvSpPr>
        <p:spPr>
          <a:xfrm>
            <a:off x="3418648" y="395419"/>
            <a:ext cx="2588378"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Commentary</a:t>
            </a:r>
          </a:p>
        </p:txBody>
      </p:sp>
      <p:sp>
        <p:nvSpPr>
          <p:cNvPr id="131" name="Content Placeholder 2"/>
          <p:cNvSpPr txBox="1"/>
          <p:nvPr/>
        </p:nvSpPr>
        <p:spPr>
          <a:xfrm>
            <a:off x="167511" y="1847145"/>
            <a:ext cx="8808978" cy="3313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400"/>
            </a:pPr>
            <a:r>
              <a:rPr lang="en-US" dirty="0">
                <a:latin typeface="Helvetica" pitchFamily="2" charset="0"/>
              </a:rPr>
              <a:t>In this verse the Holy Quran enjoins a Muslim to make his kindness so comprehensive as to include in his scope the whole of mankind, from parents who are the nearest, to strangers who are the farthest removed. </a:t>
            </a:r>
          </a:p>
          <a:p>
            <a:pPr marL="342900" indent="-342900">
              <a:spcBef>
                <a:spcPts val="500"/>
              </a:spcBef>
              <a:buSzPct val="100000"/>
              <a:buFont typeface="Arial"/>
              <a:buChar char="•"/>
              <a:defRPr sz="2400"/>
            </a:pPr>
            <a:r>
              <a:rPr lang="en-US" sz="2400" dirty="0">
                <a:latin typeface="Helvetica" pitchFamily="2" charset="0"/>
              </a:rPr>
              <a:t>In addition to looking down and behaving arrogantly, the very act of abstaining from being kind to one’s fellow beings, whether relations or neighbors or strangers, is an act of pride condemned by Islam </a:t>
            </a:r>
            <a:r>
              <a:rPr sz="2400" dirty="0">
                <a:latin typeface="Helvetica" pitchFamily="2" charset="0"/>
              </a:rPr>
              <a:t>(Five volume commentary)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18383</TotalTime>
  <Words>2236</Words>
  <Application>Microsoft Macintosh PowerPoint</Application>
  <PresentationFormat>On-screen Show (4:3)</PresentationFormat>
  <Paragraphs>158</Paragraphs>
  <Slides>29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Georgia</vt:lpstr>
      <vt:lpstr>Helvetica</vt:lpstr>
      <vt:lpstr>Times Roman</vt:lpstr>
      <vt:lpstr>Office Theme</vt:lpstr>
      <vt:lpstr>PowerPoint Presentation</vt:lpstr>
      <vt:lpstr>Agenda</vt:lpstr>
      <vt:lpstr>Recitation of the Holy Quran</vt:lpstr>
      <vt:lpstr>     </vt:lpstr>
      <vt:lpstr>     </vt:lpstr>
      <vt:lpstr>     </vt:lpstr>
      <vt:lpstr>PowerPoint Presentation</vt:lpstr>
      <vt:lpstr>PowerPoint Presentation</vt:lpstr>
      <vt:lpstr>PowerPoint Presentation</vt:lpstr>
      <vt:lpstr>     </vt:lpstr>
      <vt:lpstr>Endeavor towards beneficence of mankind Friday Sermon Fazal Mosque, London: September 12, 2003</vt:lpstr>
      <vt:lpstr>That he/she shall keep himself/herself occupied in the service of God’s creatures for His sake only and shall endeavor towards the beneficence of mankind to the best of his/her God given abilities and powers.   </vt:lpstr>
      <vt:lpstr>PowerPoint Presentation</vt:lpstr>
      <vt:lpstr>PowerPoint Presentation</vt:lpstr>
      <vt:lpstr>PowerPoint Presentation</vt:lpstr>
      <vt:lpstr>PowerPoint Presentation</vt:lpstr>
      <vt:lpstr>PowerPoint Presentation</vt:lpstr>
      <vt:lpstr>     </vt:lpstr>
      <vt:lpstr>     </vt:lpstr>
      <vt:lpstr>PowerPoint Presentation</vt:lpstr>
      <vt:lpstr>1. Venus is the hottest planet in solar system with average temperature of 450 C. (theplanets.org)  2. The heart, which consists of cardiac muscle, is said to be the hardest working muscle in the body. The average adult heart beats 72 times a minute; 103,680 times a day; 37,843,200 times a year; and 2.6 billion times during a 70-year span. This is a great example of dynamic strength as well as endurance.  3. Bubonic Plague is an infectious disease that affects rodents, certain other animals, and humans. It is caused by the Yersinia pestis bacteria. People most commonly acquire plague when they are bitten by a flea that is infected with the plague bacteria. In India, the first case was reported in 1896 (CDC.gov)</vt:lpstr>
      <vt:lpstr>     </vt:lpstr>
      <vt:lpstr>     </vt:lpstr>
      <vt:lpstr>     </vt:lpstr>
      <vt:lpstr>     </vt:lpstr>
      <vt:lpstr>     </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Iftikhar Ahmed</cp:lastModifiedBy>
  <cp:revision>105</cp:revision>
  <dcterms:modified xsi:type="dcterms:W3CDTF">2021-03-24T23:28:38Z</dcterms:modified>
</cp:coreProperties>
</file>