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Roboto"/>
      <p:regular r:id="rId30"/>
      <p:bold r:id="rId31"/>
      <p:italic r:id="rId32"/>
      <p:boldItalic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3H92GXDCGZKe3Ok2CNg+d5qmk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35" Type="http://schemas.openxmlformats.org/officeDocument/2006/relationships/font" Target="fonts/HelveticaNeue-bold.fntdata"/><Relationship Id="rId12" Type="http://schemas.openxmlformats.org/officeDocument/2006/relationships/slide" Target="slides/slide8.xml"/><Relationship Id="rId34" Type="http://schemas.openxmlformats.org/officeDocument/2006/relationships/font" Target="fonts/HelveticaNeue-regular.fntdata"/><Relationship Id="rId15" Type="http://schemas.openxmlformats.org/officeDocument/2006/relationships/slide" Target="slides/slide11.xml"/><Relationship Id="rId37" Type="http://schemas.openxmlformats.org/officeDocument/2006/relationships/font" Target="fonts/HelveticaNeue-boldItalic.fntdata"/><Relationship Id="rId14" Type="http://schemas.openxmlformats.org/officeDocument/2006/relationships/slide" Target="slides/slide10.xml"/><Relationship Id="rId36" Type="http://schemas.openxmlformats.org/officeDocument/2006/relationships/font" Target="fonts/HelveticaNeue-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3ec931cf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113ec931cf4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6"/>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6"/>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2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27"/>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27"/>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2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8"/>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28"/>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2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29"/>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29"/>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2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9" name="Shape 29"/>
        <p:cNvGrpSpPr/>
        <p:nvPr/>
      </p:nvGrpSpPr>
      <p:grpSpPr>
        <a:xfrm>
          <a:off x="0" y="0"/>
          <a:ext cx="0" cy="0"/>
          <a:chOff x="0" y="0"/>
          <a:chExt cx="0" cy="0"/>
        </a:xfrm>
      </p:grpSpPr>
      <p:sp>
        <p:nvSpPr>
          <p:cNvPr id="30" name="Google Shape;30;p30"/>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30"/>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2" name="Google Shape;32;p30"/>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3" name="Google Shape;33;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3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32"/>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32"/>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0" name="Google Shape;40;p32"/>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1" name="Google Shape;41;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2" name="Shape 42"/>
        <p:cNvGrpSpPr/>
        <p:nvPr/>
      </p:nvGrpSpPr>
      <p:grpSpPr>
        <a:xfrm>
          <a:off x="0" y="0"/>
          <a:ext cx="0" cy="0"/>
          <a:chOff x="0" y="0"/>
          <a:chExt cx="0" cy="0"/>
        </a:xfrm>
      </p:grpSpPr>
      <p:sp>
        <p:nvSpPr>
          <p:cNvPr id="43" name="Google Shape;43;p33"/>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33"/>
          <p:cNvSpPr/>
          <p:nvPr>
            <p:ph idx="2" type="pic"/>
          </p:nvPr>
        </p:nvSpPr>
        <p:spPr>
          <a:xfrm>
            <a:off x="1792288" y="612775"/>
            <a:ext cx="5486402" cy="4114800"/>
          </a:xfrm>
          <a:prstGeom prst="rect">
            <a:avLst/>
          </a:prstGeom>
          <a:noFill/>
          <a:ln>
            <a:noFill/>
          </a:ln>
        </p:spPr>
      </p:sp>
      <p:sp>
        <p:nvSpPr>
          <p:cNvPr id="45" name="Google Shape;45;p33"/>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6" name="Google Shape;46;p3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 name="Google Shape;11;p25"/>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2" name="Google Shape;12;p2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hyperlink" Target="https://www.youtube.com/watch?v=Xenr8Vhi0-g" TargetMode="External"/><Relationship Id="rId5" Type="http://schemas.openxmlformats.org/officeDocument/2006/relationships/image" Target="../media/image19.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hyperlink" Target="https://newsinhealth.nih.gov/2011/12/youre-never-too-ol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7.png"/><Relationship Id="rId5"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hyperlink" Target="https://www.ted.com/talks/krishna_sudhir_what_yoga_does_to_your_body_and_brain/transcript?language=en#t-102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1"/>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52" name="Google Shape;52;p1"/>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March 2022</a:t>
            </a:r>
            <a:endParaRPr b="1" i="0" sz="2400" u="none" cap="none" strike="noStrike">
              <a:solidFill>
                <a:srgbClr val="000000"/>
              </a:solidFill>
              <a:latin typeface="Helvetica Neue"/>
              <a:ea typeface="Helvetica Neue"/>
              <a:cs typeface="Helvetica Neue"/>
              <a:sym typeface="Helvetica Neue"/>
            </a:endParaRPr>
          </a:p>
        </p:txBody>
      </p:sp>
      <p:sp>
        <p:nvSpPr>
          <p:cNvPr id="53" name="Google Shape;53;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11"/>
          <p:cNvSpPr txBox="1"/>
          <p:nvPr/>
        </p:nvSpPr>
        <p:spPr>
          <a:xfrm>
            <a:off x="3461316" y="418230"/>
            <a:ext cx="3284872"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Discussion Scenario </a:t>
            </a:r>
            <a:endParaRPr/>
          </a:p>
        </p:txBody>
      </p:sp>
      <p:sp>
        <p:nvSpPr>
          <p:cNvPr id="119" name="Google Shape;119;p11"/>
          <p:cNvSpPr txBox="1"/>
          <p:nvPr/>
        </p:nvSpPr>
        <p:spPr>
          <a:xfrm>
            <a:off x="412370" y="1552684"/>
            <a:ext cx="4636286" cy="3725633"/>
          </a:xfrm>
          <a:prstGeom prst="rect">
            <a:avLst/>
          </a:prstGeom>
          <a:noFill/>
          <a:ln>
            <a:noFill/>
          </a:ln>
        </p:spPr>
        <p:txBody>
          <a:bodyPr anchorCtr="0" anchor="t" bIns="34275" lIns="34275" spcFirstLastPara="1" rIns="34275" wrap="square" tIns="34275">
            <a:spAutoFit/>
          </a:bodyPr>
          <a:lstStyle/>
          <a:p>
            <a:pPr indent="0" lvl="0" marL="0" marR="0" rtl="0" algn="just">
              <a:lnSpc>
                <a:spcPct val="90000"/>
              </a:lnSpc>
              <a:spcBef>
                <a:spcPts val="0"/>
              </a:spcBef>
              <a:spcAft>
                <a:spcPts val="0"/>
              </a:spcAft>
              <a:buNone/>
            </a:pPr>
            <a:r>
              <a:rPr lang="en-US" sz="2200">
                <a:solidFill>
                  <a:schemeClr val="dk1"/>
                </a:solidFill>
                <a:latin typeface="Calibri"/>
                <a:ea typeface="Calibri"/>
                <a:cs typeface="Calibri"/>
                <a:sym typeface="Calibri"/>
              </a:rPr>
              <a:t>One of the local Majalis held a tabligh meeting. Several non-Ahmadi guests participated. One individual expressed his disappointment that Ahmadis have been suffering for a while. Early on in India, and later in Pakistan. Several Ahmadis live a difficult life, and some are eventually killed in this cause. He was also surprised that most Ahmadis still stay connected with the Jama’at when they can easily have a life of ease and comfort outside the community.  </a:t>
            </a:r>
            <a:endParaRPr/>
          </a:p>
        </p:txBody>
      </p:sp>
      <p:pic>
        <p:nvPicPr>
          <p:cNvPr descr="January meeting Scenario.pdf" id="120" name="Google Shape;120;p11"/>
          <p:cNvPicPr preferRelativeResize="0"/>
          <p:nvPr/>
        </p:nvPicPr>
        <p:blipFill rotWithShape="1">
          <a:blip r:embed="rId4">
            <a:alphaModFix/>
          </a:blip>
          <a:srcRect b="0" l="0" r="0" t="0"/>
          <a:stretch/>
        </p:blipFill>
        <p:spPr>
          <a:xfrm>
            <a:off x="13052490" y="-2664843"/>
            <a:ext cx="3974525" cy="5143502"/>
          </a:xfrm>
          <a:prstGeom prst="rect">
            <a:avLst/>
          </a:prstGeom>
          <a:noFill/>
          <a:ln>
            <a:noFill/>
          </a:ln>
        </p:spPr>
      </p:pic>
      <p:pic>
        <p:nvPicPr>
          <p:cNvPr id="121" name="Google Shape;121;p11"/>
          <p:cNvPicPr preferRelativeResize="0"/>
          <p:nvPr/>
        </p:nvPicPr>
        <p:blipFill rotWithShape="1">
          <a:blip r:embed="rId5">
            <a:alphaModFix/>
          </a:blip>
          <a:srcRect b="0" l="0" r="0" t="0"/>
          <a:stretch/>
        </p:blipFill>
        <p:spPr>
          <a:xfrm>
            <a:off x="5184637" y="1664038"/>
            <a:ext cx="3378529" cy="25338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12"/>
          <p:cNvSpPr txBox="1"/>
          <p:nvPr>
            <p:ph type="title"/>
          </p:nvPr>
        </p:nvSpPr>
        <p:spPr>
          <a:xfrm>
            <a:off x="457200" y="1659577"/>
            <a:ext cx="8229600" cy="85725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300"/>
              <a:buFont typeface="Calibri"/>
              <a:buNone/>
            </a:pPr>
            <a:r>
              <a:rPr lang="en-US"/>
              <a:t>Questions</a:t>
            </a:r>
            <a:endParaRPr/>
          </a:p>
        </p:txBody>
      </p:sp>
      <p:sp>
        <p:nvSpPr>
          <p:cNvPr id="127" name="Google Shape;127;p12"/>
          <p:cNvSpPr txBox="1"/>
          <p:nvPr>
            <p:ph idx="1" type="body"/>
          </p:nvPr>
        </p:nvSpPr>
        <p:spPr>
          <a:xfrm>
            <a:off x="372718" y="2806565"/>
            <a:ext cx="8117785" cy="1263509"/>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Why do you think Ahmadi Muslims have been persecuted?</a:t>
            </a:r>
            <a:endParaRPr/>
          </a:p>
          <a:p>
            <a:pPr indent="-257175" lvl="0" marL="257175" rtl="0" algn="l">
              <a:lnSpc>
                <a:spcPct val="100000"/>
              </a:lnSpc>
              <a:spcBef>
                <a:spcPts val="525"/>
              </a:spcBef>
              <a:spcAft>
                <a:spcPts val="0"/>
              </a:spcAft>
              <a:buClr>
                <a:srgbClr val="000000"/>
              </a:buClr>
              <a:buSzPts val="1800"/>
              <a:buChar char="•"/>
            </a:pPr>
            <a:r>
              <a:rPr lang="en-US" sz="1800"/>
              <a:t>How would you explain the fact that Ahmadi Muslims do not leave the community to live the life of ease and comfort?</a:t>
            </a:r>
            <a:endParaRPr/>
          </a:p>
          <a:p>
            <a:pPr indent="-104775" lvl="0" marL="257175" rtl="0" algn="l">
              <a:lnSpc>
                <a:spcPct val="100000"/>
              </a:lnSpc>
              <a:spcBef>
                <a:spcPts val="525"/>
              </a:spcBef>
              <a:spcAft>
                <a:spcPts val="0"/>
              </a:spcAft>
              <a:buClr>
                <a:srgbClr val="000000"/>
              </a:buClr>
              <a:buSzPts val="2400"/>
              <a:buNone/>
            </a:pPr>
            <a:r>
              <a:t/>
            </a:r>
            <a:endParaRPr/>
          </a:p>
          <a:p>
            <a:pPr indent="-104775" lvl="0" marL="257175" rtl="0" algn="l">
              <a:lnSpc>
                <a:spcPct val="100000"/>
              </a:lnSpc>
              <a:spcBef>
                <a:spcPts val="525"/>
              </a:spcBef>
              <a:spcAft>
                <a:spcPts val="0"/>
              </a:spcAft>
              <a:buClr>
                <a:srgbClr val="000000"/>
              </a:buClr>
              <a:buSzPts val="2400"/>
              <a:buNone/>
            </a:pPr>
            <a:r>
              <a:t/>
            </a:r>
            <a:endParaRPr/>
          </a:p>
          <a:p>
            <a:pPr indent="-104775" lvl="0" marL="257175" rtl="0" algn="l">
              <a:lnSpc>
                <a:spcPct val="100000"/>
              </a:lnSpc>
              <a:spcBef>
                <a:spcPts val="525"/>
              </a:spcBef>
              <a:spcAft>
                <a:spcPts val="0"/>
              </a:spcAft>
              <a:buClr>
                <a:srgbClr val="000000"/>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13"/>
          <p:cNvSpPr txBox="1"/>
          <p:nvPr>
            <p:ph type="title"/>
          </p:nvPr>
        </p:nvSpPr>
        <p:spPr>
          <a:xfrm>
            <a:off x="1485899" y="1841224"/>
            <a:ext cx="6172200" cy="85725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300"/>
              <a:buFont typeface="Calibri"/>
              <a:buNone/>
            </a:pPr>
            <a:r>
              <a:rPr lang="en-US"/>
              <a:t>“World is a prison for the believer”</a:t>
            </a:r>
            <a:endParaRPr/>
          </a:p>
        </p:txBody>
      </p:sp>
      <p:sp>
        <p:nvSpPr>
          <p:cNvPr id="134" name="Google Shape;134;p13"/>
          <p:cNvSpPr txBox="1"/>
          <p:nvPr>
            <p:ph idx="1" type="body"/>
          </p:nvPr>
        </p:nvSpPr>
        <p:spPr>
          <a:xfrm>
            <a:off x="361536" y="2851289"/>
            <a:ext cx="8420929" cy="2165488"/>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b="1" i="1" lang="en-US" sz="1800"/>
              <a:t>“On one occasion the Promised Messiah (peace be upon him) stated that people have now ventured far from the truth of Islam and that they have no idea what the truth of Islam is. True life in Islam requires a sort of death, in the form of hardship. But in the end, only he who attains this is truly alive. It is said in the sayings of the Holy Prophet (peace and blessings be upon him) that man considers the desires and luxuries of this world as heaven even though they are, in reality, hell, whilst the righteous person endures difficulties in the path of God, and this is heaven.”</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14"/>
          <p:cNvSpPr txBox="1"/>
          <p:nvPr/>
        </p:nvSpPr>
        <p:spPr>
          <a:xfrm>
            <a:off x="3413266" y="428111"/>
            <a:ext cx="3771736"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Take "home" message?</a:t>
            </a:r>
            <a:endParaRPr/>
          </a:p>
        </p:txBody>
      </p:sp>
      <p:sp>
        <p:nvSpPr>
          <p:cNvPr id="140" name="Google Shape;140;p14"/>
          <p:cNvSpPr txBox="1"/>
          <p:nvPr/>
        </p:nvSpPr>
        <p:spPr>
          <a:xfrm>
            <a:off x="824700" y="1820450"/>
            <a:ext cx="6360300" cy="15393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Please </a:t>
            </a:r>
            <a:r>
              <a:rPr lang="en-US" sz="2400">
                <a:solidFill>
                  <a:schemeClr val="dk1"/>
                </a:solidFill>
                <a:latin typeface="Calibri"/>
                <a:ea typeface="Calibri"/>
                <a:cs typeface="Calibri"/>
                <a:sym typeface="Calibri"/>
              </a:rPr>
              <a:t>review</a:t>
            </a:r>
            <a:r>
              <a:rPr lang="en-US" sz="2400">
                <a:solidFill>
                  <a:schemeClr val="dk1"/>
                </a:solidFill>
                <a:latin typeface="Calibri"/>
                <a:ea typeface="Calibri"/>
                <a:cs typeface="Calibri"/>
                <a:sym typeface="Calibri"/>
              </a:rPr>
              <a:t> the following </a:t>
            </a:r>
            <a:r>
              <a:rPr lang="en-US" sz="2400">
                <a:solidFill>
                  <a:schemeClr val="dk1"/>
                </a:solidFill>
                <a:latin typeface="Calibri"/>
                <a:ea typeface="Calibri"/>
                <a:cs typeface="Calibri"/>
                <a:sym typeface="Calibri"/>
              </a:rPr>
              <a:t>with children/family during casual discussion:</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269875" lvl="1" marL="600075" marR="0" rtl="0" algn="l">
              <a:spcBef>
                <a:spcPts val="0"/>
              </a:spcBef>
              <a:spcAft>
                <a:spcPts val="0"/>
              </a:spcAft>
              <a:buClr>
                <a:schemeClr val="dk1"/>
              </a:buClr>
              <a:buSzPts val="1925"/>
              <a:buFont typeface="Arial"/>
              <a:buChar char="•"/>
            </a:pPr>
            <a:r>
              <a:rPr b="0" i="0" lang="en-US" sz="1925" u="none" cap="none" strike="noStrike">
                <a:solidFill>
                  <a:schemeClr val="dk1"/>
                </a:solidFill>
                <a:latin typeface="Calibri"/>
                <a:ea typeface="Calibri"/>
                <a:cs typeface="Calibri"/>
                <a:sym typeface="Calibri"/>
              </a:rPr>
              <a:t>Think about any unnecessary materialistic pursuits in your life and ways to overcome them?</a:t>
            </a:r>
            <a:endParaRPr sz="1600"/>
          </a:p>
        </p:txBody>
      </p:sp>
      <p:sp>
        <p:nvSpPr>
          <p:cNvPr id="141" name="Google Shape;141;p14"/>
          <p:cNvSpPr txBox="1"/>
          <p:nvPr/>
        </p:nvSpPr>
        <p:spPr>
          <a:xfrm>
            <a:off x="862989" y="3815238"/>
            <a:ext cx="6018600" cy="7620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1500">
                <a:solidFill>
                  <a:srgbClr val="FF0000"/>
                </a:solidFill>
                <a:latin typeface="Helvetica Neue"/>
                <a:ea typeface="Helvetica Neue"/>
                <a:cs typeface="Helvetica Neue"/>
                <a:sym typeface="Helvetica Neue"/>
              </a:rPr>
              <a:t>Tips to engage youth in conversation: </a:t>
            </a:r>
            <a:r>
              <a:rPr b="1" lang="en-US" sz="1500">
                <a:solidFill>
                  <a:srgbClr val="000000"/>
                </a:solidFill>
                <a:latin typeface="Helvetica Neue"/>
                <a:ea typeface="Helvetica Neue"/>
                <a:cs typeface="Helvetica Neue"/>
                <a:sym typeface="Helvetica Neue"/>
              </a:rPr>
              <a:t>(1) Give them more talking time, and (2) use examples from Huzur’s </a:t>
            </a:r>
            <a:r>
              <a:rPr b="1" lang="en-US" sz="1275">
                <a:solidFill>
                  <a:srgbClr val="000000"/>
                </a:solidFill>
                <a:latin typeface="Helvetica Neue"/>
                <a:ea typeface="Helvetica Neue"/>
                <a:cs typeface="Helvetica Neue"/>
                <a:sym typeface="Helvetica Neue"/>
              </a:rPr>
              <a:t>(may Allah be his helper)</a:t>
            </a:r>
            <a:r>
              <a:rPr b="1" lang="en-US" sz="15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g113ec931cf4_0_1"/>
          <p:cNvSpPr txBox="1"/>
          <p:nvPr>
            <p:ph idx="1" type="body"/>
          </p:nvPr>
        </p:nvSpPr>
        <p:spPr>
          <a:xfrm>
            <a:off x="208722" y="2057401"/>
            <a:ext cx="8478000" cy="3198000"/>
          </a:xfrm>
          <a:prstGeom prst="rect">
            <a:avLst/>
          </a:prstGeom>
          <a:noFill/>
          <a:ln>
            <a:noFill/>
          </a:ln>
        </p:spPr>
        <p:txBody>
          <a:bodyPr anchorCtr="0" anchor="t" bIns="45700" lIns="45700" spcFirstLastPara="1" rIns="45700" wrap="square" tIns="45700">
            <a:normAutofit lnSpcReduction="10000"/>
          </a:bodyPr>
          <a:lstStyle/>
          <a:p>
            <a:pPr indent="-116204" lvl="0" marL="257175" rtl="0" algn="l">
              <a:lnSpc>
                <a:spcPct val="100000"/>
              </a:lnSpc>
              <a:spcBef>
                <a:spcPts val="525"/>
              </a:spcBef>
              <a:spcAft>
                <a:spcPts val="0"/>
              </a:spcAft>
              <a:buClr>
                <a:srgbClr val="000000"/>
              </a:buClr>
              <a:buSzPts val="2400"/>
              <a:buNone/>
            </a:pPr>
            <a:r>
              <a:rPr lang="en-US" sz="2100"/>
              <a:t>  </a:t>
            </a:r>
            <a:r>
              <a:rPr lang="en-US" sz="2100"/>
              <a:t>I have observed that children of such homes where parents do not have a loving relationship mostly find comfort outside of home. Therefore, I will say to the parents not to ruin the peace of the homes due to their personal egos and petty wishes and ultimately ruin their children. They should try to become leaders of the righteous and honor their trusts in the true sense. They should also fulfill their pledge and their promise that they took after taking the Bai’at of the Promised Messiah (on whom be peace). May Allah the exalted enable everyone to do so, Ameen. (Address to ladies Jalsa Salana Germany 8/15/2009)</a:t>
            </a:r>
            <a:endParaRPr/>
          </a:p>
          <a:p>
            <a:pPr indent="-116204" lvl="0" marL="257175" rtl="0" algn="l">
              <a:lnSpc>
                <a:spcPct val="100000"/>
              </a:lnSpc>
              <a:spcBef>
                <a:spcPts val="525"/>
              </a:spcBef>
              <a:spcAft>
                <a:spcPts val="0"/>
              </a:spcAft>
              <a:buClr>
                <a:srgbClr val="000000"/>
              </a:buClr>
              <a:buSzPts val="2400"/>
              <a:buNone/>
            </a:pPr>
            <a:r>
              <a:t/>
            </a:r>
            <a:endParaRPr/>
          </a:p>
        </p:txBody>
      </p:sp>
      <p:sp>
        <p:nvSpPr>
          <p:cNvPr id="147" name="Google Shape;147;g113ec931cf4_0_1"/>
          <p:cNvSpPr txBox="1"/>
          <p:nvPr>
            <p:ph type="title"/>
          </p:nvPr>
        </p:nvSpPr>
        <p:spPr>
          <a:xfrm>
            <a:off x="3473726" y="397308"/>
            <a:ext cx="5213100" cy="5394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800"/>
              <a:buFont typeface="Calibri"/>
              <a:buNone/>
            </a:pPr>
            <a:r>
              <a:rPr lang="en-US" sz="2800">
                <a:solidFill>
                  <a:schemeClr val="lt1"/>
                </a:solidFill>
              </a:rPr>
              <a:t>Domestic responsibility Segment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53" name="Google Shape;153;p9"/>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54" name="Google Shape;154;p9"/>
          <p:cNvSpPr txBox="1"/>
          <p:nvPr/>
        </p:nvSpPr>
        <p:spPr>
          <a:xfrm>
            <a:off x="3415986" y="395617"/>
            <a:ext cx="2741622"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Salat Page</a:t>
            </a:r>
            <a:endParaRPr/>
          </a:p>
        </p:txBody>
      </p:sp>
      <p:pic>
        <p:nvPicPr>
          <p:cNvPr id="155" name="Google Shape;155;p9"/>
          <p:cNvPicPr preferRelativeResize="0"/>
          <p:nvPr/>
        </p:nvPicPr>
        <p:blipFill rotWithShape="1">
          <a:blip r:embed="rId4">
            <a:alphaModFix/>
          </a:blip>
          <a:srcRect b="0" l="0" r="0" t="0"/>
          <a:stretch/>
        </p:blipFill>
        <p:spPr>
          <a:xfrm>
            <a:off x="986770" y="1191987"/>
            <a:ext cx="6838416" cy="1996698"/>
          </a:xfrm>
          <a:prstGeom prst="rect">
            <a:avLst/>
          </a:prstGeom>
          <a:noFill/>
          <a:ln>
            <a:noFill/>
          </a:ln>
        </p:spPr>
      </p:pic>
      <p:sp>
        <p:nvSpPr>
          <p:cNvPr id="156" name="Google Shape;156;p9"/>
          <p:cNvSpPr/>
          <p:nvPr/>
        </p:nvSpPr>
        <p:spPr>
          <a:xfrm>
            <a:off x="884433" y="3351774"/>
            <a:ext cx="704309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212529"/>
                </a:solidFill>
                <a:latin typeface="Arial"/>
                <a:ea typeface="Arial"/>
                <a:cs typeface="Arial"/>
                <a:sym typeface="Arial"/>
              </a:rPr>
              <a:t>Salat is the best educator and the most excellent means of teaching perfect servitude. […] Be dutiful to Salat in such a way that, not only your body or tongue, but also all the intentions and passions of your soul entirely become Salat. </a:t>
            </a:r>
            <a:endParaRPr/>
          </a:p>
          <a:p>
            <a:pPr indent="0" lvl="0" marL="0" marR="0" rtl="0" algn="just">
              <a:spcBef>
                <a:spcPts val="0"/>
              </a:spcBef>
              <a:spcAft>
                <a:spcPts val="0"/>
              </a:spcAft>
              <a:buNone/>
            </a:pPr>
            <a:r>
              <a:t/>
            </a:r>
            <a:endParaRPr sz="1800">
              <a:solidFill>
                <a:srgbClr val="212529"/>
              </a:solidFill>
              <a:latin typeface="Arial"/>
              <a:ea typeface="Arial"/>
              <a:cs typeface="Arial"/>
              <a:sym typeface="Arial"/>
            </a:endParaRPr>
          </a:p>
          <a:p>
            <a:pPr indent="0" lvl="0" marL="0" marR="0" rtl="0" algn="just">
              <a:spcBef>
                <a:spcPts val="0"/>
              </a:spcBef>
              <a:spcAft>
                <a:spcPts val="0"/>
              </a:spcAft>
              <a:buNone/>
            </a:pPr>
            <a:r>
              <a:rPr lang="en-US" sz="1800">
                <a:solidFill>
                  <a:srgbClr val="212529"/>
                </a:solidFill>
                <a:latin typeface="Arial"/>
                <a:ea typeface="Arial"/>
                <a:cs typeface="Arial"/>
                <a:sym typeface="Arial"/>
              </a:rPr>
              <a:t>(Malfuzat Vol. 1 page 108)</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15"/>
          <p:cNvSpPr/>
          <p:nvPr/>
        </p:nvSpPr>
        <p:spPr>
          <a:xfrm>
            <a:off x="0" y="3943940"/>
            <a:ext cx="9144000" cy="659813"/>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62" name="Google Shape;162;p1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3" name="Google Shape;163;p15"/>
          <p:cNvSpPr txBox="1"/>
          <p:nvPr/>
        </p:nvSpPr>
        <p:spPr>
          <a:xfrm>
            <a:off x="3313790" y="431359"/>
            <a:ext cx="554407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&amp; Physical health Segment</a:t>
            </a:r>
            <a:endParaRPr b="1" sz="3000">
              <a:solidFill>
                <a:srgbClr val="FFFFFF"/>
              </a:solidFill>
              <a:latin typeface="Calibri"/>
              <a:ea typeface="Calibri"/>
              <a:cs typeface="Calibri"/>
              <a:sym typeface="Calibri"/>
            </a:endParaRPr>
          </a:p>
        </p:txBody>
      </p:sp>
      <p:sp>
        <p:nvSpPr>
          <p:cNvPr id="164" name="Google Shape;164;p1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65" name="Google Shape;165;p15"/>
          <p:cNvSpPr/>
          <p:nvPr/>
        </p:nvSpPr>
        <p:spPr>
          <a:xfrm>
            <a:off x="355273" y="1470682"/>
            <a:ext cx="74390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Questions of general knowledge and/or religious knowledge followed by their answers.</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thought-provoking video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66" name="Google Shape;166;p15"/>
          <p:cNvPicPr preferRelativeResize="0"/>
          <p:nvPr/>
        </p:nvPicPr>
        <p:blipFill rotWithShape="1">
          <a:blip r:embed="rId4">
            <a:alphaModFix/>
          </a:blip>
          <a:srcRect b="0" l="0" r="0" t="0"/>
          <a:stretch/>
        </p:blipFill>
        <p:spPr>
          <a:xfrm>
            <a:off x="1785903" y="2578154"/>
            <a:ext cx="4821299" cy="3615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16"/>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72" name="Google Shape;172;p16"/>
          <p:cNvSpPr txBox="1"/>
          <p:nvPr/>
        </p:nvSpPr>
        <p:spPr>
          <a:xfrm>
            <a:off x="3424830" y="454417"/>
            <a:ext cx="2456120"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Health </a:t>
            </a:r>
            <a:endParaRPr b="1" sz="3000">
              <a:solidFill>
                <a:srgbClr val="FFFFFF"/>
              </a:solidFill>
              <a:latin typeface="Calibri"/>
              <a:ea typeface="Calibri"/>
              <a:cs typeface="Calibri"/>
              <a:sym typeface="Calibri"/>
            </a:endParaRPr>
          </a:p>
        </p:txBody>
      </p:sp>
      <p:pic>
        <p:nvPicPr>
          <p:cNvPr id="173" name="Google Shape;173;p16"/>
          <p:cNvPicPr preferRelativeResize="0"/>
          <p:nvPr/>
        </p:nvPicPr>
        <p:blipFill rotWithShape="1">
          <a:blip r:embed="rId4">
            <a:alphaModFix/>
          </a:blip>
          <a:srcRect b="0" l="0" r="0" t="0"/>
          <a:stretch/>
        </p:blipFill>
        <p:spPr>
          <a:xfrm>
            <a:off x="4941652" y="1701167"/>
            <a:ext cx="3618689" cy="2543938"/>
          </a:xfrm>
          <a:prstGeom prst="rect">
            <a:avLst/>
          </a:prstGeom>
          <a:noFill/>
          <a:ln>
            <a:noFill/>
          </a:ln>
        </p:spPr>
      </p:pic>
      <p:sp>
        <p:nvSpPr>
          <p:cNvPr id="174" name="Google Shape;174;p16"/>
          <p:cNvSpPr txBox="1"/>
          <p:nvPr/>
        </p:nvSpPr>
        <p:spPr>
          <a:xfrm>
            <a:off x="321844" y="1617162"/>
            <a:ext cx="4473893" cy="4045171"/>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rgbClr val="0070C0"/>
              </a:buClr>
              <a:buSzPts val="1600"/>
              <a:buFont typeface="Arial"/>
              <a:buChar char="•"/>
            </a:pPr>
            <a:r>
              <a:rPr b="1" lang="en-US" sz="1600">
                <a:solidFill>
                  <a:srgbClr val="0070C0"/>
                </a:solidFill>
                <a:latin typeface="Calibri"/>
                <a:ea typeface="Calibri"/>
                <a:cs typeface="Calibri"/>
                <a:sym typeface="Calibri"/>
              </a:rPr>
              <a:t>Which is the most broken bone in the body?</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Femur			</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2. Collar bone			</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3. Skull</a:t>
            </a:r>
            <a:endParaRPr/>
          </a:p>
          <a:p>
            <a:pPr indent="-342900" lvl="0" marL="342900" marR="0" rtl="0" algn="l">
              <a:spcBef>
                <a:spcPts val="375"/>
              </a:spcBef>
              <a:spcAft>
                <a:spcPts val="0"/>
              </a:spcAft>
              <a:buClr>
                <a:srgbClr val="0070C0"/>
              </a:buClr>
              <a:buSzPts val="1600"/>
              <a:buFont typeface="Arial"/>
              <a:buChar char="•"/>
            </a:pPr>
            <a:r>
              <a:rPr b="1" lang="en-US" sz="1600">
                <a:solidFill>
                  <a:srgbClr val="0070C0"/>
                </a:solidFill>
                <a:latin typeface="Calibri"/>
                <a:ea typeface="Calibri"/>
                <a:cs typeface="Calibri"/>
                <a:sym typeface="Calibri"/>
              </a:rPr>
              <a:t>What is incubation period?</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 Diseases in babies 		</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Someone with infection with no symptoms</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Period of recovery after sickness</a:t>
            </a:r>
            <a:endParaRPr/>
          </a:p>
          <a:p>
            <a:pPr indent="-342900" lvl="0" marL="342900" marR="0" rtl="0" algn="l">
              <a:spcBef>
                <a:spcPts val="375"/>
              </a:spcBef>
              <a:spcAft>
                <a:spcPts val="0"/>
              </a:spcAft>
              <a:buClr>
                <a:srgbClr val="0070C0"/>
              </a:buClr>
              <a:buSzPts val="1600"/>
              <a:buFont typeface="Arial"/>
              <a:buChar char="•"/>
            </a:pPr>
            <a:r>
              <a:rPr b="1" lang="en-US" sz="1600">
                <a:solidFill>
                  <a:srgbClr val="0070C0"/>
                </a:solidFill>
                <a:latin typeface="Calibri"/>
                <a:ea typeface="Calibri"/>
                <a:cs typeface="Calibri"/>
                <a:sym typeface="Calibri"/>
              </a:rPr>
              <a:t>When did Alexander Dowie pass away?</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March 1907, 		</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March 1908, 		</a:t>
            </a:r>
            <a:endParaRPr/>
          </a:p>
          <a:p>
            <a:pPr indent="-342900" lvl="1" marL="685800" marR="0" rtl="0" algn="l">
              <a:spcBef>
                <a:spcPts val="375"/>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March 1909</a:t>
            </a:r>
            <a:endParaRPr b="0" i="0" sz="1600" u="none" cap="none" strike="noStrike">
              <a:solidFill>
                <a:srgbClr val="000000"/>
              </a:solidFill>
              <a:latin typeface="Calibri"/>
              <a:ea typeface="Calibri"/>
              <a:cs typeface="Calibri"/>
              <a:sym typeface="Calibri"/>
            </a:endParaRPr>
          </a:p>
        </p:txBody>
      </p:sp>
      <p:pic>
        <p:nvPicPr>
          <p:cNvPr id="175" name="Google Shape;175;p16"/>
          <p:cNvPicPr preferRelativeResize="0"/>
          <p:nvPr/>
        </p:nvPicPr>
        <p:blipFill rotWithShape="1">
          <a:blip r:embed="rId5">
            <a:alphaModFix/>
          </a:blip>
          <a:srcRect b="0" l="0" r="0" t="0"/>
          <a:stretch/>
        </p:blipFill>
        <p:spPr>
          <a:xfrm>
            <a:off x="5416932" y="3722277"/>
            <a:ext cx="2939478" cy="19400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7"/>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181" name="Google Shape;181;p17"/>
          <p:cNvSpPr txBox="1"/>
          <p:nvPr/>
        </p:nvSpPr>
        <p:spPr>
          <a:xfrm>
            <a:off x="4658809" y="1547109"/>
            <a:ext cx="3609702" cy="3545526"/>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Collar bone (Clavicle)</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Period of illness when someone is infected by an organism but not yet showing symptoms. One may be infectious at this time (infect those around them)</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March 1907</a:t>
            </a:r>
            <a:endParaRPr/>
          </a:p>
          <a:p>
            <a:pPr indent="-228600" lvl="0" marL="342900" marR="0" rtl="0" algn="l">
              <a:spcBef>
                <a:spcPts val="375"/>
              </a:spcBef>
              <a:spcAft>
                <a:spcPts val="0"/>
              </a:spcAft>
              <a:buClr>
                <a:schemeClr val="dk1"/>
              </a:buClr>
              <a:buSzPts val="1800"/>
              <a:buFont typeface="Calibri"/>
              <a:buNone/>
            </a:pPr>
            <a:r>
              <a:t/>
            </a:r>
            <a:endParaRPr sz="1800">
              <a:solidFill>
                <a:srgbClr val="000000"/>
              </a:solidFill>
              <a:latin typeface="Calibri"/>
              <a:ea typeface="Calibri"/>
              <a:cs typeface="Calibri"/>
              <a:sym typeface="Calibri"/>
            </a:endParaRPr>
          </a:p>
        </p:txBody>
      </p:sp>
      <p:pic>
        <p:nvPicPr>
          <p:cNvPr id="182" name="Google Shape;182;p17"/>
          <p:cNvPicPr preferRelativeResize="0"/>
          <p:nvPr/>
        </p:nvPicPr>
        <p:blipFill rotWithShape="1">
          <a:blip r:embed="rId4">
            <a:alphaModFix/>
          </a:blip>
          <a:srcRect b="0" l="0" r="0" t="0"/>
          <a:stretch/>
        </p:blipFill>
        <p:spPr>
          <a:xfrm>
            <a:off x="780453" y="1458937"/>
            <a:ext cx="2884604" cy="24943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18"/>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188" name="Google Shape;188;p18"/>
          <p:cNvSpPr txBox="1"/>
          <p:nvPr/>
        </p:nvSpPr>
        <p:spPr>
          <a:xfrm>
            <a:off x="3379614" y="396051"/>
            <a:ext cx="2917784"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Technology Video</a:t>
            </a:r>
            <a:endParaRPr b="1" sz="3000">
              <a:solidFill>
                <a:srgbClr val="FFFFFF"/>
              </a:solidFill>
              <a:latin typeface="Calibri"/>
              <a:ea typeface="Calibri"/>
              <a:cs typeface="Calibri"/>
              <a:sym typeface="Calibri"/>
            </a:endParaRPr>
          </a:p>
        </p:txBody>
      </p:sp>
      <p:pic>
        <p:nvPicPr>
          <p:cNvPr id="189" name="Google Shape;189;p18">
            <a:hlinkClick r:id="rId4"/>
          </p:cNvPr>
          <p:cNvPicPr preferRelativeResize="0"/>
          <p:nvPr/>
        </p:nvPicPr>
        <p:blipFill rotWithShape="1">
          <a:blip r:embed="rId5">
            <a:alphaModFix/>
          </a:blip>
          <a:srcRect b="0" l="0" r="0" t="0"/>
          <a:stretch/>
        </p:blipFill>
        <p:spPr>
          <a:xfrm>
            <a:off x="392708" y="1668665"/>
            <a:ext cx="5261456" cy="3023892"/>
          </a:xfrm>
          <a:prstGeom prst="rect">
            <a:avLst/>
          </a:prstGeom>
          <a:noFill/>
          <a:ln>
            <a:noFill/>
          </a:ln>
        </p:spPr>
      </p:pic>
      <p:sp>
        <p:nvSpPr>
          <p:cNvPr id="190" name="Google Shape;190;p18"/>
          <p:cNvSpPr/>
          <p:nvPr/>
        </p:nvSpPr>
        <p:spPr>
          <a:xfrm>
            <a:off x="6011956" y="5546159"/>
            <a:ext cx="60032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accent1"/>
                </a:solidFill>
                <a:latin typeface="Calibri"/>
                <a:ea typeface="Calibri"/>
                <a:cs typeface="Calibri"/>
                <a:sym typeface="Calibri"/>
              </a:rPr>
              <a:t>https://www.youtube.com/watch?v=Xenr8Vhi0-g</a:t>
            </a:r>
            <a:endParaRPr/>
          </a:p>
        </p:txBody>
      </p:sp>
      <p:pic>
        <p:nvPicPr>
          <p:cNvPr id="191" name="Google Shape;191;p18"/>
          <p:cNvPicPr preferRelativeResize="0"/>
          <p:nvPr/>
        </p:nvPicPr>
        <p:blipFill rotWithShape="1">
          <a:blip r:embed="rId6">
            <a:alphaModFix/>
          </a:blip>
          <a:srcRect b="0" l="0" r="0" t="0"/>
          <a:stretch/>
        </p:blipFill>
        <p:spPr>
          <a:xfrm>
            <a:off x="6011956" y="4692557"/>
            <a:ext cx="1517515" cy="853602"/>
          </a:xfrm>
          <a:prstGeom prst="rect">
            <a:avLst/>
          </a:prstGeom>
          <a:noFill/>
          <a:ln>
            <a:noFill/>
          </a:ln>
        </p:spPr>
      </p:pic>
      <p:sp>
        <p:nvSpPr>
          <p:cNvPr id="192" name="Google Shape;192;p18"/>
          <p:cNvSpPr/>
          <p:nvPr/>
        </p:nvSpPr>
        <p:spPr>
          <a:xfrm>
            <a:off x="392708" y="5172648"/>
            <a:ext cx="52399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Link embedded within the above thumbnail,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it can be played by clicking on it in presentation mode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2"/>
          <p:cNvSpPr txBox="1"/>
          <p:nvPr>
            <p:ph type="title"/>
          </p:nvPr>
        </p:nvSpPr>
        <p:spPr>
          <a:xfrm>
            <a:off x="3501138" y="432208"/>
            <a:ext cx="1956699" cy="454982"/>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000"/>
              <a:buFont typeface="Helvetica Neue"/>
              <a:buNone/>
            </a:pPr>
            <a:r>
              <a:rPr b="1" i="0" lang="en-US" sz="3000" u="none" cap="none" strike="noStrike">
                <a:solidFill>
                  <a:srgbClr val="FFFFFF"/>
                </a:solidFill>
                <a:latin typeface="Helvetica Neue"/>
                <a:ea typeface="Helvetica Neue"/>
                <a:cs typeface="Helvetica Neue"/>
                <a:sym typeface="Helvetica Neue"/>
              </a:rPr>
              <a:t>Agenda</a:t>
            </a:r>
            <a:endParaRPr/>
          </a:p>
        </p:txBody>
      </p:sp>
      <p:pic>
        <p:nvPicPr>
          <p:cNvPr id="59" name="Google Shape;59;p2"/>
          <p:cNvPicPr preferRelativeResize="0"/>
          <p:nvPr/>
        </p:nvPicPr>
        <p:blipFill rotWithShape="1">
          <a:blip r:embed="rId4">
            <a:alphaModFix/>
          </a:blip>
          <a:srcRect b="0" l="0" r="0" t="0"/>
          <a:stretch/>
        </p:blipFill>
        <p:spPr>
          <a:xfrm>
            <a:off x="6221518" y="2046175"/>
            <a:ext cx="2470398" cy="2307362"/>
          </a:xfrm>
          <a:prstGeom prst="rect">
            <a:avLst/>
          </a:prstGeom>
          <a:noFill/>
          <a:ln>
            <a:noFill/>
          </a:ln>
        </p:spPr>
      </p:pic>
      <p:sp>
        <p:nvSpPr>
          <p:cNvPr id="60" name="Google Shape;60;p2"/>
          <p:cNvSpPr txBox="1"/>
          <p:nvPr/>
        </p:nvSpPr>
        <p:spPr>
          <a:xfrm>
            <a:off x="314296" y="1416849"/>
            <a:ext cx="5735700" cy="4444200"/>
          </a:xfrm>
          <a:prstGeom prst="rect">
            <a:avLst/>
          </a:prstGeom>
          <a:noFill/>
          <a:ln>
            <a:noFill/>
          </a:ln>
        </p:spPr>
        <p:txBody>
          <a:bodyPr anchorCtr="0" anchor="t" bIns="34275" lIns="34275" spcFirstLastPara="1" rIns="34275" wrap="square" tIns="34275">
            <a:normAutofit lnSpcReduction="20000"/>
          </a:bodyPr>
          <a:lstStyle/>
          <a:p>
            <a:pPr indent="-269462" lvl="0" marL="249459" marR="0" rtl="0" algn="l">
              <a:spcBef>
                <a:spcPts val="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Recitation of the Holy Quran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Pledge</a:t>
            </a:r>
            <a:endParaRPr b="0" i="0" sz="2100" u="none" cap="none" strike="noStrike">
              <a:solidFill>
                <a:srgbClr val="000000"/>
              </a:solidFill>
              <a:latin typeface="Calibri"/>
              <a:ea typeface="Calibri"/>
              <a:cs typeface="Calibri"/>
              <a:sym typeface="Calibri"/>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The Holy Quran segment </a:t>
            </a:r>
            <a:r>
              <a:rPr b="0" i="0" lang="en-US" sz="1650" u="none" cap="none" strike="noStrike">
                <a:solidFill>
                  <a:srgbClr val="000000"/>
                </a:solidFill>
                <a:latin typeface="Calibri"/>
                <a:ea typeface="Calibri"/>
                <a:cs typeface="Calibri"/>
                <a:sym typeface="Calibri"/>
              </a:rPr>
              <a:t>(10 min)</a:t>
            </a:r>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Khalifa’s guidance segment: </a:t>
            </a:r>
            <a:r>
              <a:rPr b="0" i="0" lang="en-US" sz="1900" u="none" cap="none" strike="noStrike">
                <a:solidFill>
                  <a:srgbClr val="000000"/>
                </a:solidFill>
                <a:latin typeface="Calibri"/>
                <a:ea typeface="Calibri"/>
                <a:cs typeface="Calibri"/>
                <a:sym typeface="Calibri"/>
              </a:rPr>
              <a:t>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50" u="none" cap="none" strike="noStrike">
                <a:solidFill>
                  <a:srgbClr val="000000"/>
                </a:solidFill>
                <a:latin typeface="Calibri"/>
                <a:ea typeface="Calibri"/>
                <a:cs typeface="Calibri"/>
                <a:sym typeface="Calibri"/>
              </a:rPr>
              <a:t>(20 min)</a:t>
            </a:r>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Domestic responsibility segment </a:t>
            </a:r>
            <a:r>
              <a:rPr b="0" i="0" lang="en-US" sz="1650" u="none" cap="none" strike="noStrike">
                <a:solidFill>
                  <a:srgbClr val="000000"/>
                </a:solidFill>
                <a:latin typeface="Calibri"/>
                <a:ea typeface="Calibri"/>
                <a:cs typeface="Calibri"/>
                <a:sym typeface="Calibri"/>
              </a:rPr>
              <a:t>(10 mins)</a:t>
            </a:r>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Salat (Daily Prayers)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Health segment </a:t>
            </a:r>
            <a:r>
              <a:rPr b="0" i="0" lang="en-US" sz="1650" u="none" cap="none" strike="noStrike">
                <a:solidFill>
                  <a:srgbClr val="000000"/>
                </a:solidFill>
                <a:latin typeface="Calibri"/>
                <a:ea typeface="Calibri"/>
                <a:cs typeface="Calibri"/>
                <a:sym typeface="Calibri"/>
              </a:rPr>
              <a:t>(10 min)</a:t>
            </a:r>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Technology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Open slot for local topics </a:t>
            </a:r>
            <a:r>
              <a:rPr b="0" i="0" lang="en-US" sz="1650" u="none" cap="none" strike="noStrike">
                <a:solidFill>
                  <a:srgbClr val="000000"/>
                </a:solidFill>
                <a:latin typeface="Calibri"/>
                <a:ea typeface="Calibri"/>
                <a:cs typeface="Calibri"/>
                <a:sym typeface="Calibri"/>
              </a:rPr>
              <a:t>(10-20 mins)</a:t>
            </a:r>
            <a:endParaRPr b="0" i="0" sz="1650" u="none" cap="none" strike="noStrike">
              <a:solidFill>
                <a:srgbClr val="000000"/>
              </a:solidFill>
              <a:latin typeface="Calibri"/>
              <a:ea typeface="Calibri"/>
              <a:cs typeface="Calibri"/>
              <a:sym typeface="Calibri"/>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Reminders/announcements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69462" lvl="0" marL="249459" marR="0" rtl="0" algn="l">
              <a:spcBef>
                <a:spcPts val="30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Dua’</a:t>
            </a:r>
            <a:endParaRPr/>
          </a:p>
          <a:p>
            <a:pPr indent="-144240" lvl="0" marL="249459" marR="0" rtl="0" algn="l">
              <a:lnSpc>
                <a:spcPct val="80000"/>
              </a:lnSpc>
              <a:spcBef>
                <a:spcPts val="300"/>
              </a:spcBef>
              <a:spcAft>
                <a:spcPts val="0"/>
              </a:spcAft>
              <a:buClr>
                <a:srgbClr val="000000"/>
              </a:buClr>
              <a:buSzPts val="1950"/>
              <a:buFont typeface="Arial"/>
              <a:buNone/>
            </a:pPr>
            <a:r>
              <a:t/>
            </a:r>
            <a:endParaRPr b="0" i="0" sz="195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2100" u="none" cap="none" strike="noStrike">
                <a:solidFill>
                  <a:srgbClr val="000000"/>
                </a:solidFill>
                <a:latin typeface="Calibri"/>
                <a:ea typeface="Calibri"/>
                <a:cs typeface="Calibri"/>
                <a:sym typeface="Calibri"/>
              </a:rPr>
              <a:t>Suggested Total Time </a:t>
            </a:r>
            <a:r>
              <a:rPr b="0" i="0" lang="en-US" sz="1650" u="none" cap="none" strike="noStrike">
                <a:solidFill>
                  <a:srgbClr val="000000"/>
                </a:solidFill>
                <a:latin typeface="Calibri"/>
                <a:ea typeface="Calibri"/>
                <a:cs typeface="Calibri"/>
                <a:sym typeface="Calibri"/>
              </a:rPr>
              <a:t>(75 – 90 mins)</a:t>
            </a:r>
            <a:r>
              <a:rPr b="0" i="0" lang="en-US" sz="1950" u="none" cap="none" strike="noStrike">
                <a:solidFill>
                  <a:srgbClr val="000000"/>
                </a:solidFill>
                <a:latin typeface="Calibri"/>
                <a:ea typeface="Calibri"/>
                <a:cs typeface="Calibri"/>
                <a:sym typeface="Calibri"/>
              </a:rPr>
              <a:t>	</a:t>
            </a:r>
            <a:r>
              <a:rPr b="0" i="0" lang="en-US" sz="1425"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19"/>
          <p:cNvSpPr/>
          <p:nvPr/>
        </p:nvSpPr>
        <p:spPr>
          <a:xfrm>
            <a:off x="4041757" y="2106456"/>
            <a:ext cx="4808707" cy="3691229"/>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8" name="Google Shape;198;p19"/>
          <p:cNvSpPr/>
          <p:nvPr/>
        </p:nvSpPr>
        <p:spPr>
          <a:xfrm>
            <a:off x="429672" y="2118771"/>
            <a:ext cx="3314861" cy="1998616"/>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9" name="Google Shape;199;p19"/>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200" name="Google Shape;200;p19"/>
          <p:cNvSpPr txBox="1"/>
          <p:nvPr/>
        </p:nvSpPr>
        <p:spPr>
          <a:xfrm>
            <a:off x="3379614" y="396051"/>
            <a:ext cx="2103459"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Social Media</a:t>
            </a:r>
            <a:endParaRPr b="1" sz="3000">
              <a:solidFill>
                <a:srgbClr val="FFFFFF"/>
              </a:solidFill>
              <a:latin typeface="Calibri"/>
              <a:ea typeface="Calibri"/>
              <a:cs typeface="Calibri"/>
              <a:sym typeface="Calibri"/>
            </a:endParaRPr>
          </a:p>
        </p:txBody>
      </p:sp>
      <p:sp>
        <p:nvSpPr>
          <p:cNvPr id="201" name="Google Shape;201;p19"/>
          <p:cNvSpPr/>
          <p:nvPr/>
        </p:nvSpPr>
        <p:spPr>
          <a:xfrm>
            <a:off x="554056" y="2188303"/>
            <a:ext cx="311100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Online Social Networks -&gt; Social Media</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Collaborative learning</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Strengthen relationships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Support Groups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Campaigning for Social Good</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Sharing experiences/expertise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Connect anytime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Exploration of different topics</a:t>
            </a:r>
            <a:endParaRPr/>
          </a:p>
        </p:txBody>
      </p:sp>
      <p:sp>
        <p:nvSpPr>
          <p:cNvPr id="202" name="Google Shape;202;p19"/>
          <p:cNvSpPr/>
          <p:nvPr/>
        </p:nvSpPr>
        <p:spPr>
          <a:xfrm>
            <a:off x="301311" y="1660510"/>
            <a:ext cx="13861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Arial"/>
                <a:ea typeface="Arial"/>
                <a:cs typeface="Arial"/>
                <a:sym typeface="Arial"/>
              </a:rPr>
              <a:t>The Good</a:t>
            </a:r>
            <a:endParaRPr sz="1800">
              <a:solidFill>
                <a:srgbClr val="0070C0"/>
              </a:solidFill>
              <a:latin typeface="Calibri"/>
              <a:ea typeface="Calibri"/>
              <a:cs typeface="Calibri"/>
              <a:sym typeface="Calibri"/>
            </a:endParaRPr>
          </a:p>
          <a:p>
            <a:pPr indent="0" lvl="0" marL="0" marR="0" rtl="0" algn="l">
              <a:spcBef>
                <a:spcPts val="0"/>
              </a:spcBef>
              <a:spcAft>
                <a:spcPts val="0"/>
              </a:spcAft>
              <a:buNone/>
            </a:pPr>
            <a:br>
              <a:rPr lang="en-US" sz="1800">
                <a:solidFill>
                  <a:srgbClr val="0070C0"/>
                </a:solidFill>
                <a:latin typeface="Calibri"/>
                <a:ea typeface="Calibri"/>
                <a:cs typeface="Calibri"/>
                <a:sym typeface="Calibri"/>
              </a:rPr>
            </a:br>
            <a:endParaRPr sz="1800">
              <a:solidFill>
                <a:srgbClr val="0070C0"/>
              </a:solidFill>
              <a:latin typeface="Calibri"/>
              <a:ea typeface="Calibri"/>
              <a:cs typeface="Calibri"/>
              <a:sym typeface="Calibri"/>
            </a:endParaRPr>
          </a:p>
        </p:txBody>
      </p:sp>
      <p:sp>
        <p:nvSpPr>
          <p:cNvPr id="203" name="Google Shape;203;p19"/>
          <p:cNvSpPr/>
          <p:nvPr/>
        </p:nvSpPr>
        <p:spPr>
          <a:xfrm>
            <a:off x="4025719" y="2188513"/>
            <a:ext cx="4572000" cy="3539430"/>
          </a:xfrm>
          <a:prstGeom prst="rect">
            <a:avLst/>
          </a:prstGeom>
          <a:noFill/>
          <a:ln>
            <a:noFill/>
          </a:ln>
        </p:spPr>
        <p:txBody>
          <a:bodyPr anchorCtr="0" anchor="t" bIns="45700" lIns="91425" spcFirstLastPara="1" rIns="91425" wrap="square" tIns="45700">
            <a:spAutoFit/>
          </a:bodyPr>
          <a:lstStyle/>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Cyberbullying</a:t>
            </a:r>
            <a:r>
              <a:rPr lang="en-US" sz="1400">
                <a:solidFill>
                  <a:srgbClr val="595959"/>
                </a:solidFill>
                <a:latin typeface="Arial"/>
                <a:ea typeface="Arial"/>
                <a:cs typeface="Arial"/>
                <a:sym typeface="Arial"/>
              </a:rPr>
              <a:t>: posting, or sharing negative, harmful, false, or mean content about someone else</a:t>
            </a:r>
            <a:endParaRPr/>
          </a:p>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Echo Chamber</a:t>
            </a:r>
            <a:r>
              <a:rPr lang="en-US" sz="1400">
                <a:solidFill>
                  <a:srgbClr val="595959"/>
                </a:solidFill>
                <a:latin typeface="Arial"/>
                <a:ea typeface="Arial"/>
                <a:cs typeface="Arial"/>
                <a:sym typeface="Arial"/>
              </a:rPr>
              <a:t>: beliefs are amplified or reinforced by communication and repetition inside a closed system and insulated from rebuttal</a:t>
            </a:r>
            <a:endParaRPr/>
          </a:p>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Trolling</a:t>
            </a:r>
            <a:r>
              <a:rPr lang="en-US" sz="1400">
                <a:solidFill>
                  <a:srgbClr val="595959"/>
                </a:solidFill>
                <a:latin typeface="Arial"/>
                <a:ea typeface="Arial"/>
                <a:cs typeface="Arial"/>
                <a:sym typeface="Arial"/>
              </a:rPr>
              <a:t>: intentionally antagonizes others online by posting inflammatory, irrelevant, or offensive comments (“Troll Farms”)</a:t>
            </a:r>
            <a:endParaRPr/>
          </a:p>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Witch Hunts</a:t>
            </a:r>
            <a:r>
              <a:rPr lang="en-US" sz="1400">
                <a:solidFill>
                  <a:srgbClr val="595959"/>
                </a:solidFill>
                <a:latin typeface="Arial"/>
                <a:ea typeface="Arial"/>
                <a:cs typeface="Arial"/>
                <a:sym typeface="Arial"/>
              </a:rPr>
              <a:t>: campaign targeting a person or group who holds an unorthodox or unpopular view</a:t>
            </a:r>
            <a:endParaRPr/>
          </a:p>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Privacy Abuse</a:t>
            </a:r>
            <a:r>
              <a:rPr lang="en-US" sz="1400">
                <a:solidFill>
                  <a:srgbClr val="595959"/>
                </a:solidFill>
                <a:latin typeface="Arial"/>
                <a:ea typeface="Arial"/>
                <a:cs typeface="Arial"/>
                <a:sym typeface="Arial"/>
              </a:rPr>
              <a:t>: Companies sell or allow third parties to access data</a:t>
            </a:r>
            <a:endParaRPr/>
          </a:p>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Doomscrolling</a:t>
            </a:r>
            <a:r>
              <a:rPr lang="en-US" sz="1400">
                <a:solidFill>
                  <a:srgbClr val="595959"/>
                </a:solidFill>
                <a:latin typeface="Arial"/>
                <a:ea typeface="Arial"/>
                <a:cs typeface="Arial"/>
                <a:sym typeface="Arial"/>
              </a:rPr>
              <a:t>: Constant barrage of bad news creates anxiety/depression</a:t>
            </a:r>
            <a:endParaRPr/>
          </a:p>
          <a:p>
            <a:pPr indent="-88900" lvl="0" marL="0" marR="0" rtl="0" algn="just">
              <a:spcBef>
                <a:spcPts val="0"/>
              </a:spcBef>
              <a:spcAft>
                <a:spcPts val="0"/>
              </a:spcAft>
              <a:buClr>
                <a:srgbClr val="595959"/>
              </a:buClr>
              <a:buSzPts val="1400"/>
              <a:buFont typeface="Arial"/>
              <a:buChar char="•"/>
            </a:pPr>
            <a:r>
              <a:rPr b="1" lang="en-US" sz="1400">
                <a:solidFill>
                  <a:srgbClr val="595959"/>
                </a:solidFill>
                <a:latin typeface="Arial"/>
                <a:ea typeface="Arial"/>
                <a:cs typeface="Arial"/>
                <a:sym typeface="Arial"/>
              </a:rPr>
              <a:t>Addictive</a:t>
            </a:r>
            <a:r>
              <a:rPr lang="en-US" sz="1400">
                <a:solidFill>
                  <a:srgbClr val="595959"/>
                </a:solidFill>
                <a:latin typeface="Arial"/>
                <a:ea typeface="Arial"/>
                <a:cs typeface="Arial"/>
                <a:sym typeface="Arial"/>
              </a:rPr>
              <a:t>: Activation of reward centers in the brain similar to cocaine</a:t>
            </a:r>
            <a:endParaRPr/>
          </a:p>
        </p:txBody>
      </p:sp>
      <p:sp>
        <p:nvSpPr>
          <p:cNvPr id="204" name="Google Shape;204;p19"/>
          <p:cNvSpPr/>
          <p:nvPr/>
        </p:nvSpPr>
        <p:spPr>
          <a:xfrm>
            <a:off x="3964200" y="1657106"/>
            <a:ext cx="234751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Arial"/>
                <a:ea typeface="Arial"/>
                <a:cs typeface="Arial"/>
                <a:sym typeface="Arial"/>
              </a:rPr>
              <a:t>The Bad/Ugly</a:t>
            </a:r>
            <a:endParaRPr sz="1800">
              <a:solidFill>
                <a:srgbClr val="0070C0"/>
              </a:solidFill>
              <a:latin typeface="Calibri"/>
              <a:ea typeface="Calibri"/>
              <a:cs typeface="Calibri"/>
              <a:sym typeface="Calibri"/>
            </a:endParaRPr>
          </a:p>
          <a:p>
            <a:pPr indent="0" lvl="0" marL="0" marR="0" rtl="0" algn="l">
              <a:spcBef>
                <a:spcPts val="0"/>
              </a:spcBef>
              <a:spcAft>
                <a:spcPts val="0"/>
              </a:spcAft>
              <a:buNone/>
            </a:pPr>
            <a:br>
              <a:rPr lang="en-US" sz="1800">
                <a:solidFill>
                  <a:srgbClr val="0070C0"/>
                </a:solidFill>
                <a:latin typeface="Calibri"/>
                <a:ea typeface="Calibri"/>
                <a:cs typeface="Calibri"/>
                <a:sym typeface="Calibri"/>
              </a:rPr>
            </a:br>
            <a:endParaRPr sz="1800">
              <a:solidFill>
                <a:srgbClr val="0070C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pic>
        <p:nvPicPr>
          <p:cNvPr id="209" name="Google Shape;209;p20"/>
          <p:cNvPicPr preferRelativeResize="0"/>
          <p:nvPr/>
        </p:nvPicPr>
        <p:blipFill rotWithShape="1">
          <a:blip r:embed="rId4">
            <a:alphaModFix/>
          </a:blip>
          <a:srcRect b="0" l="0" r="0" t="0"/>
          <a:stretch/>
        </p:blipFill>
        <p:spPr>
          <a:xfrm>
            <a:off x="102646" y="1228733"/>
            <a:ext cx="2843919" cy="4388665"/>
          </a:xfrm>
          <a:prstGeom prst="rect">
            <a:avLst/>
          </a:prstGeom>
          <a:noFill/>
          <a:ln>
            <a:noFill/>
          </a:ln>
        </p:spPr>
      </p:pic>
      <p:sp>
        <p:nvSpPr>
          <p:cNvPr id="210" name="Google Shape;210;p20"/>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211" name="Google Shape;211;p20"/>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12" name="Google Shape;212;p20"/>
          <p:cNvSpPr txBox="1"/>
          <p:nvPr>
            <p:ph type="title"/>
          </p:nvPr>
        </p:nvSpPr>
        <p:spPr>
          <a:xfrm>
            <a:off x="2946565" y="2284871"/>
            <a:ext cx="4031700" cy="6573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rgbClr val="0070C0"/>
              </a:buClr>
              <a:buSzPts val="3000"/>
              <a:buFont typeface="Times New Roman"/>
              <a:buNone/>
            </a:pPr>
            <a:r>
              <a:rPr b="1" lang="en-US" sz="3000">
                <a:solidFill>
                  <a:srgbClr val="0070C0"/>
                </a:solidFill>
              </a:rPr>
              <a:t>You’re Never too Old</a:t>
            </a:r>
            <a:br>
              <a:rPr lang="en-US" sz="3000">
                <a:solidFill>
                  <a:srgbClr val="0070C0"/>
                </a:solidFill>
              </a:rPr>
            </a:br>
            <a:r>
              <a:rPr i="1" lang="en-US" sz="3000">
                <a:solidFill>
                  <a:srgbClr val="0070C0"/>
                </a:solidFill>
              </a:rPr>
              <a:t>Keep Active as you age</a:t>
            </a:r>
            <a:endParaRPr/>
          </a:p>
        </p:txBody>
      </p:sp>
      <p:sp>
        <p:nvSpPr>
          <p:cNvPr id="213" name="Google Shape;213;p20"/>
          <p:cNvSpPr/>
          <p:nvPr/>
        </p:nvSpPr>
        <p:spPr>
          <a:xfrm>
            <a:off x="2810378" y="3047297"/>
            <a:ext cx="4572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rgbClr val="0433FF"/>
                </a:solidFill>
                <a:latin typeface="Times New Roman"/>
                <a:ea typeface="Times New Roman"/>
                <a:cs typeface="Times New Roman"/>
                <a:sym typeface="Times New Roman"/>
                <a:hlinkClick r:id="rId5">
                  <a:extLst>
                    <a:ext uri="{A12FA001-AC4F-418D-AE19-62706E023703}">
                      <ahyp:hlinkClr val="tx"/>
                    </a:ext>
                  </a:extLst>
                </a:hlinkClick>
              </a:rPr>
              <a:t>https://newsinhealth.nih.gov/2011/12/youre-never-too-old</a:t>
            </a:r>
            <a:r>
              <a:rPr lang="en-US" sz="1200">
                <a:solidFill>
                  <a:schemeClr val="dk1"/>
                </a:solidFill>
                <a:latin typeface="Times New Roman"/>
                <a:ea typeface="Times New Roman"/>
                <a:cs typeface="Times New Roman"/>
                <a:sym typeface="Times New Roman"/>
              </a:rPr>
              <a:t> </a:t>
            </a:r>
            <a:endParaRPr/>
          </a:p>
        </p:txBody>
      </p:sp>
      <p:sp>
        <p:nvSpPr>
          <p:cNvPr id="214" name="Google Shape;214;p20"/>
          <p:cNvSpPr txBox="1"/>
          <p:nvPr>
            <p:ph idx="1" type="body"/>
          </p:nvPr>
        </p:nvSpPr>
        <p:spPr>
          <a:xfrm>
            <a:off x="2668377" y="3665485"/>
            <a:ext cx="5979512" cy="1963636"/>
          </a:xfrm>
          <a:prstGeom prst="rect">
            <a:avLst/>
          </a:prstGeom>
          <a:noFill/>
          <a:ln>
            <a:noFill/>
          </a:ln>
        </p:spPr>
        <p:txBody>
          <a:bodyPr anchorCtr="0" anchor="t" bIns="45700" lIns="45700" spcFirstLastPara="1" rIns="45700" wrap="square" tIns="45700">
            <a:normAutofit/>
          </a:bodyPr>
          <a:lstStyle/>
          <a:p>
            <a:pPr indent="-226362" lvl="0" marL="226362" rtl="0" algn="l">
              <a:lnSpc>
                <a:spcPct val="100000"/>
              </a:lnSpc>
              <a:spcBef>
                <a:spcPts val="0"/>
              </a:spcBef>
              <a:spcAft>
                <a:spcPts val="0"/>
              </a:spcAft>
              <a:buClr>
                <a:srgbClr val="000000"/>
              </a:buClr>
              <a:buSzPts val="1600"/>
              <a:buChar char="•"/>
            </a:pPr>
            <a:r>
              <a:rPr lang="en-US" sz="1600"/>
              <a:t>It is absolutely never too late to start to exercise</a:t>
            </a:r>
            <a:endParaRPr/>
          </a:p>
          <a:p>
            <a:pPr indent="-226362" lvl="0" marL="226362" rtl="0" algn="l">
              <a:lnSpc>
                <a:spcPct val="100000"/>
              </a:lnSpc>
              <a:spcBef>
                <a:spcPts val="1838"/>
              </a:spcBef>
              <a:spcAft>
                <a:spcPts val="0"/>
              </a:spcAft>
              <a:buClr>
                <a:srgbClr val="000000"/>
              </a:buClr>
              <a:buSzPts val="1600"/>
              <a:buChar char="•"/>
            </a:pPr>
            <a:r>
              <a:rPr b="1" lang="en-US" sz="1600"/>
              <a:t>Exercise is Medicine - You will start to feel and look good, no matter when you start to exercise</a:t>
            </a:r>
            <a:endParaRPr/>
          </a:p>
          <a:p>
            <a:pPr indent="-226362" lvl="0" marL="226362" rtl="0" algn="l">
              <a:lnSpc>
                <a:spcPct val="100000"/>
              </a:lnSpc>
              <a:spcBef>
                <a:spcPts val="1838"/>
              </a:spcBef>
              <a:spcAft>
                <a:spcPts val="0"/>
              </a:spcAft>
              <a:buClr>
                <a:srgbClr val="000000"/>
              </a:buClr>
              <a:buSzPts val="1600"/>
              <a:buChar char="•"/>
            </a:pPr>
            <a:r>
              <a:rPr lang="en-US" sz="1600"/>
              <a:t>Exercise is crucial to maintain your physical and mental well being. You will look and feel better</a:t>
            </a:r>
            <a:endParaRPr/>
          </a:p>
        </p:txBody>
      </p:sp>
      <p:sp>
        <p:nvSpPr>
          <p:cNvPr id="215" name="Google Shape;215;p20"/>
          <p:cNvSpPr/>
          <p:nvPr/>
        </p:nvSpPr>
        <p:spPr>
          <a:xfrm>
            <a:off x="2886175" y="1245731"/>
            <a:ext cx="260866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Exercise for Life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pic>
        <p:nvPicPr>
          <p:cNvPr id="220" name="Google Shape;220;p21"/>
          <p:cNvPicPr preferRelativeResize="0"/>
          <p:nvPr/>
        </p:nvPicPr>
        <p:blipFill rotWithShape="1">
          <a:blip r:embed="rId4">
            <a:alphaModFix/>
          </a:blip>
          <a:srcRect b="0" l="0" r="0" t="0"/>
          <a:stretch/>
        </p:blipFill>
        <p:spPr>
          <a:xfrm>
            <a:off x="4932305" y="1280631"/>
            <a:ext cx="3316347" cy="2144268"/>
          </a:xfrm>
          <a:prstGeom prst="rect">
            <a:avLst/>
          </a:prstGeom>
          <a:noFill/>
          <a:ln>
            <a:noFill/>
          </a:ln>
        </p:spPr>
      </p:pic>
      <p:pic>
        <p:nvPicPr>
          <p:cNvPr descr="Image" id="221" name="Google Shape;221;p21"/>
          <p:cNvPicPr preferRelativeResize="0"/>
          <p:nvPr/>
        </p:nvPicPr>
        <p:blipFill rotWithShape="1">
          <a:blip r:embed="rId5">
            <a:alphaModFix/>
          </a:blip>
          <a:srcRect b="0" l="0" r="0" t="0"/>
          <a:stretch/>
        </p:blipFill>
        <p:spPr>
          <a:xfrm>
            <a:off x="360352" y="1270400"/>
            <a:ext cx="3731709" cy="2315395"/>
          </a:xfrm>
          <a:prstGeom prst="rect">
            <a:avLst/>
          </a:prstGeom>
          <a:noFill/>
          <a:ln>
            <a:noFill/>
          </a:ln>
        </p:spPr>
      </p:pic>
      <p:sp>
        <p:nvSpPr>
          <p:cNvPr id="222" name="Google Shape;222;p21"/>
          <p:cNvSpPr txBox="1"/>
          <p:nvPr>
            <p:ph idx="1" type="body"/>
          </p:nvPr>
        </p:nvSpPr>
        <p:spPr>
          <a:xfrm>
            <a:off x="224359" y="3585795"/>
            <a:ext cx="4114177" cy="3111886"/>
          </a:xfrm>
          <a:prstGeom prst="rect">
            <a:avLst/>
          </a:prstGeom>
          <a:noFill/>
          <a:ln>
            <a:noFill/>
          </a:ln>
        </p:spPr>
        <p:txBody>
          <a:bodyPr anchorCtr="0" anchor="t" bIns="45700" lIns="45700" spcFirstLastPara="1" rIns="45700" wrap="square" tIns="45700">
            <a:normAutofit/>
          </a:bodyPr>
          <a:lstStyle/>
          <a:p>
            <a:pPr indent="-555625" lvl="0" marL="555625" rtl="0" algn="l">
              <a:lnSpc>
                <a:spcPct val="100000"/>
              </a:lnSpc>
              <a:spcBef>
                <a:spcPts val="0"/>
              </a:spcBef>
              <a:spcAft>
                <a:spcPts val="0"/>
              </a:spcAft>
              <a:buClr>
                <a:srgbClr val="000000"/>
              </a:buClr>
              <a:buSzPts val="1600"/>
              <a:buChar char="•"/>
            </a:pPr>
            <a:r>
              <a:rPr b="1" lang="en-US" sz="1600"/>
              <a:t>Aerobic, low-impact endurance exercises</a:t>
            </a:r>
            <a:r>
              <a:rPr lang="en-US" sz="1600"/>
              <a:t> improve heart health, stamina, energy and promote healthy weight loss</a:t>
            </a:r>
            <a:endParaRPr/>
          </a:p>
          <a:p>
            <a:pPr indent="-555625" lvl="0" marL="555625" rtl="0" algn="l">
              <a:lnSpc>
                <a:spcPct val="100000"/>
              </a:lnSpc>
              <a:spcBef>
                <a:spcPts val="1913"/>
              </a:spcBef>
              <a:spcAft>
                <a:spcPts val="0"/>
              </a:spcAft>
              <a:buClr>
                <a:srgbClr val="000000"/>
              </a:buClr>
              <a:buSzPts val="1600"/>
              <a:buChar char="•"/>
            </a:pPr>
            <a:r>
              <a:rPr lang="en-US" sz="1600"/>
              <a:t>The best exercises are </a:t>
            </a:r>
            <a:r>
              <a:rPr b="1" lang="en-US" sz="1600"/>
              <a:t>walking, bicycling water aerobics-swimming at any age</a:t>
            </a:r>
            <a:endParaRPr/>
          </a:p>
          <a:p>
            <a:pPr indent="-555625" lvl="0" marL="555625" rtl="0" algn="l">
              <a:lnSpc>
                <a:spcPct val="100000"/>
              </a:lnSpc>
              <a:spcBef>
                <a:spcPts val="1913"/>
              </a:spcBef>
              <a:spcAft>
                <a:spcPts val="0"/>
              </a:spcAft>
              <a:buClr>
                <a:srgbClr val="000000"/>
              </a:buClr>
              <a:buSzPts val="1600"/>
              <a:buChar char="•"/>
            </a:pPr>
            <a:r>
              <a:rPr lang="en-US" sz="1600"/>
              <a:t>Exercise regularly, most day of the week and at least 150 minutes per week. </a:t>
            </a:r>
            <a:endParaRPr/>
          </a:p>
        </p:txBody>
      </p:sp>
      <p:sp>
        <p:nvSpPr>
          <p:cNvPr id="223" name="Google Shape;223;p21"/>
          <p:cNvSpPr txBox="1"/>
          <p:nvPr/>
        </p:nvSpPr>
        <p:spPr>
          <a:xfrm>
            <a:off x="5005385" y="3721982"/>
            <a:ext cx="3664696" cy="2039116"/>
          </a:xfrm>
          <a:prstGeom prst="rect">
            <a:avLst/>
          </a:prstGeom>
          <a:noFill/>
          <a:ln>
            <a:noFill/>
          </a:ln>
        </p:spPr>
        <p:txBody>
          <a:bodyPr anchorCtr="0" anchor="t" bIns="45700" lIns="45700" spcFirstLastPara="1" rIns="45700" wrap="square" tIns="45700">
            <a:normAutofit/>
          </a:bodyPr>
          <a:lstStyle/>
          <a:p>
            <a:pPr indent="-233363" lvl="0" marL="233363"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Weight Training builds muscles, improves joint stability and mobility</a:t>
            </a:r>
            <a:endParaRPr/>
          </a:p>
          <a:p>
            <a:pPr indent="-233363" lvl="0" marL="233363" marR="0" rtl="0" algn="l">
              <a:lnSpc>
                <a:spcPct val="100000"/>
              </a:lnSpc>
              <a:spcBef>
                <a:spcPts val="1913"/>
              </a:spcBef>
              <a:spcAft>
                <a:spcPts val="0"/>
              </a:spcAft>
              <a:buClr>
                <a:srgbClr val="000000"/>
              </a:buClr>
              <a:buSzPts val="1600"/>
              <a:buFont typeface="Arial"/>
              <a:buChar char="•"/>
            </a:pPr>
            <a:r>
              <a:rPr b="0" i="1" lang="en-US" sz="1600" u="none" cap="none" strike="noStrike">
                <a:solidFill>
                  <a:srgbClr val="000000"/>
                </a:solidFill>
                <a:latin typeface="Calibri"/>
                <a:ea typeface="Calibri"/>
                <a:cs typeface="Calibri"/>
                <a:sym typeface="Calibri"/>
              </a:rPr>
              <a:t>Start low and go slow</a:t>
            </a:r>
            <a:r>
              <a:rPr b="0" i="0" lang="en-US" sz="1600" u="none" cap="none" strike="noStrike">
                <a:solidFill>
                  <a:srgbClr val="000000"/>
                </a:solidFill>
                <a:latin typeface="Calibri"/>
                <a:ea typeface="Calibri"/>
                <a:cs typeface="Calibri"/>
                <a:sym typeface="Calibri"/>
              </a:rPr>
              <a:t> and exercise different muscle groups each day</a:t>
            </a:r>
            <a:endParaRPr/>
          </a:p>
          <a:p>
            <a:pPr indent="-233363" lvl="0" marL="233363" marR="0" rtl="0" algn="l">
              <a:lnSpc>
                <a:spcPct val="100000"/>
              </a:lnSpc>
              <a:spcBef>
                <a:spcPts val="1913"/>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Exercise different group of muscles every day</a:t>
            </a:r>
            <a:endParaRPr/>
          </a:p>
        </p:txBody>
      </p:sp>
      <p:sp>
        <p:nvSpPr>
          <p:cNvPr id="224" name="Google Shape;224;p21"/>
          <p:cNvSpPr/>
          <p:nvPr/>
        </p:nvSpPr>
        <p:spPr>
          <a:xfrm>
            <a:off x="4782917" y="2096456"/>
            <a:ext cx="3569668" cy="529957"/>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5" name="Google Shape;225;p21"/>
          <p:cNvSpPr txBox="1"/>
          <p:nvPr/>
        </p:nvSpPr>
        <p:spPr>
          <a:xfrm>
            <a:off x="5021066" y="1957139"/>
            <a:ext cx="3233839" cy="791252"/>
          </a:xfrm>
          <a:prstGeom prst="rect">
            <a:avLst/>
          </a:prstGeom>
          <a:noFill/>
          <a:ln>
            <a:noFill/>
          </a:ln>
        </p:spPr>
        <p:txBody>
          <a:bodyPr anchorCtr="0" anchor="ctr" bIns="45700" lIns="45700" spcFirstLastPara="1" rIns="45700" wrap="square" tIns="45700">
            <a:normAutofit/>
          </a:bodyPr>
          <a:lstStyle/>
          <a:p>
            <a:pPr indent="0" lvl="0" marL="0" marR="0" rtl="0" algn="l">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Strengthening Exercises</a:t>
            </a:r>
            <a:endParaRPr/>
          </a:p>
        </p:txBody>
      </p:sp>
      <p:sp>
        <p:nvSpPr>
          <p:cNvPr id="226" name="Google Shape;226;p21"/>
          <p:cNvSpPr/>
          <p:nvPr/>
        </p:nvSpPr>
        <p:spPr>
          <a:xfrm>
            <a:off x="224359" y="2038551"/>
            <a:ext cx="4003697" cy="587862"/>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7" name="Google Shape;227;p21"/>
          <p:cNvSpPr txBox="1"/>
          <p:nvPr/>
        </p:nvSpPr>
        <p:spPr>
          <a:xfrm>
            <a:off x="572988" y="1899234"/>
            <a:ext cx="3233839" cy="791252"/>
          </a:xfrm>
          <a:prstGeom prst="rect">
            <a:avLst/>
          </a:prstGeom>
          <a:noFill/>
          <a:ln>
            <a:noFill/>
          </a:ln>
        </p:spPr>
        <p:txBody>
          <a:bodyPr anchorCtr="0" anchor="ctr" bIns="45700" lIns="45700" spcFirstLastPara="1" rIns="45700" wrap="square" tIns="45700">
            <a:normAutofit/>
          </a:bodyPr>
          <a:lstStyle/>
          <a:p>
            <a:pPr indent="0" lvl="0" marL="0" marR="0" rtl="0" algn="ctr">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Aerobic Exercises</a:t>
            </a:r>
            <a:endParaRPr b="0" i="0" sz="2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pic>
        <p:nvPicPr>
          <p:cNvPr id="232" name="Google Shape;232;p22"/>
          <p:cNvPicPr preferRelativeResize="0"/>
          <p:nvPr/>
        </p:nvPicPr>
        <p:blipFill rotWithShape="1">
          <a:blip r:embed="rId4">
            <a:alphaModFix/>
          </a:blip>
          <a:srcRect b="0" l="0" r="0" t="0"/>
          <a:stretch/>
        </p:blipFill>
        <p:spPr>
          <a:xfrm>
            <a:off x="457821" y="1201052"/>
            <a:ext cx="3543771" cy="2162440"/>
          </a:xfrm>
          <a:prstGeom prst="rect">
            <a:avLst/>
          </a:prstGeom>
          <a:noFill/>
          <a:ln>
            <a:noFill/>
          </a:ln>
        </p:spPr>
      </p:pic>
      <p:sp>
        <p:nvSpPr>
          <p:cNvPr id="233" name="Google Shape;233;p22"/>
          <p:cNvSpPr txBox="1"/>
          <p:nvPr>
            <p:ph idx="1" type="body"/>
          </p:nvPr>
        </p:nvSpPr>
        <p:spPr>
          <a:xfrm>
            <a:off x="342837" y="3493823"/>
            <a:ext cx="3773731" cy="2755206"/>
          </a:xfrm>
          <a:prstGeom prst="rect">
            <a:avLst/>
          </a:prstGeom>
          <a:noFill/>
          <a:ln>
            <a:noFill/>
          </a:ln>
        </p:spPr>
        <p:txBody>
          <a:bodyPr anchorCtr="0" anchor="t" bIns="45700" lIns="45700" spcFirstLastPara="1" rIns="45700" wrap="square" tIns="45700">
            <a:normAutofit/>
          </a:bodyPr>
          <a:lstStyle/>
          <a:p>
            <a:pPr indent="-233363" lvl="0" marL="233363" rtl="0" algn="l">
              <a:lnSpc>
                <a:spcPct val="100000"/>
              </a:lnSpc>
              <a:spcBef>
                <a:spcPts val="0"/>
              </a:spcBef>
              <a:spcAft>
                <a:spcPts val="0"/>
              </a:spcAft>
              <a:buClr>
                <a:srgbClr val="000000"/>
              </a:buClr>
              <a:buSzPts val="1800"/>
              <a:buChar char="•"/>
            </a:pPr>
            <a:r>
              <a:rPr lang="en-US" sz="1800"/>
              <a:t>Yoga is a mind-body workout that combines strengthening and stretching poses with deep breathing and meditation or relaxation</a:t>
            </a:r>
            <a:endParaRPr/>
          </a:p>
          <a:p>
            <a:pPr indent="-233363" lvl="0" marL="233363" rtl="0" algn="l">
              <a:lnSpc>
                <a:spcPct val="100000"/>
              </a:lnSpc>
              <a:spcBef>
                <a:spcPts val="1913"/>
              </a:spcBef>
              <a:spcAft>
                <a:spcPts val="0"/>
              </a:spcAft>
              <a:buClr>
                <a:srgbClr val="000000"/>
              </a:buClr>
              <a:buSzPts val="1800"/>
              <a:buChar char="•"/>
            </a:pPr>
            <a:r>
              <a:rPr lang="en-US" sz="1800"/>
              <a:t>There are over a hundred types of yoga, some fast-paced, others gentle and relaxing</a:t>
            </a:r>
            <a:endParaRPr/>
          </a:p>
        </p:txBody>
      </p:sp>
      <p:sp>
        <p:nvSpPr>
          <p:cNvPr id="234" name="Google Shape;234;p22"/>
          <p:cNvSpPr/>
          <p:nvPr/>
        </p:nvSpPr>
        <p:spPr>
          <a:xfrm>
            <a:off x="227855" y="2640613"/>
            <a:ext cx="4003697" cy="587862"/>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5" name="Google Shape;235;p22"/>
          <p:cNvSpPr txBox="1"/>
          <p:nvPr/>
        </p:nvSpPr>
        <p:spPr>
          <a:xfrm>
            <a:off x="612785" y="2640613"/>
            <a:ext cx="3233839" cy="791252"/>
          </a:xfrm>
          <a:prstGeom prst="rect">
            <a:avLst/>
          </a:prstGeom>
          <a:noFill/>
          <a:ln>
            <a:noFill/>
          </a:ln>
        </p:spPr>
        <p:txBody>
          <a:bodyPr anchorCtr="0" anchor="ctr" bIns="45700" lIns="45700" spcFirstLastPara="1" rIns="45700" wrap="square" tIns="45700">
            <a:normAutofit/>
          </a:bodyPr>
          <a:lstStyle/>
          <a:p>
            <a:pPr indent="0" lvl="0" marL="0" marR="0" rtl="0" algn="ctr">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Yoga</a:t>
            </a:r>
            <a:endParaRPr b="0" i="0" sz="2400" u="none" cap="none" strike="noStrike">
              <a:solidFill>
                <a:schemeClr val="lt1"/>
              </a:solidFill>
              <a:latin typeface="Times New Roman"/>
              <a:ea typeface="Times New Roman"/>
              <a:cs typeface="Times New Roman"/>
              <a:sym typeface="Times New Roman"/>
            </a:endParaRPr>
          </a:p>
        </p:txBody>
      </p:sp>
      <p:sp>
        <p:nvSpPr>
          <p:cNvPr id="236" name="Google Shape;236;p22"/>
          <p:cNvSpPr/>
          <p:nvPr/>
        </p:nvSpPr>
        <p:spPr>
          <a:xfrm>
            <a:off x="4601183" y="1201052"/>
            <a:ext cx="3735421" cy="267509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You can start a Yoga program at any age, needs no special equipment or gym</a:t>
            </a:r>
            <a:endParaRPr/>
          </a:p>
          <a:p>
            <a:pPr indent="-342900" lvl="0" marL="342900" marR="0" rtl="0" algn="l">
              <a:spcBef>
                <a:spcPts val="1913"/>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Check out the video </a:t>
            </a:r>
            <a:r>
              <a:rPr lang="en-US" sz="19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https://www.ted.com/talks/krishna_sudhir_what_yoga_does_to_your_body_and_brain/transcript?language=en#t-1026</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23"/>
          <p:cNvSpPr txBox="1"/>
          <p:nvPr>
            <p:ph type="title"/>
          </p:nvPr>
        </p:nvSpPr>
        <p:spPr>
          <a:xfrm>
            <a:off x="829317" y="2344639"/>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42" name="Google Shape;242;p23"/>
          <p:cNvSpPr txBox="1"/>
          <p:nvPr>
            <p:ph idx="1" type="body"/>
          </p:nvPr>
        </p:nvSpPr>
        <p:spPr>
          <a:xfrm>
            <a:off x="3364316" y="-184632"/>
            <a:ext cx="4846085" cy="112514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LOCAL TOPICS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24"/>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48" name="Google Shape;248;p24"/>
          <p:cNvSpPr txBox="1"/>
          <p:nvPr/>
        </p:nvSpPr>
        <p:spPr>
          <a:xfrm>
            <a:off x="1648776" y="1884760"/>
            <a:ext cx="5846448" cy="3263504"/>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49" name="Google Shape;249;p24"/>
          <p:cNvSpPr txBox="1"/>
          <p:nvPr/>
        </p:nvSpPr>
        <p:spPr>
          <a:xfrm>
            <a:off x="4346458" y="115012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ph type="title"/>
          </p:nvPr>
        </p:nvSpPr>
        <p:spPr>
          <a:xfrm>
            <a:off x="3474492" y="473168"/>
            <a:ext cx="5455499"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000"/>
              <a:buFont typeface="Calibri"/>
              <a:buNone/>
            </a:pPr>
            <a:r>
              <a:rPr b="1" i="0" lang="en-US" sz="3000" u="none" cap="none" strike="noStrike">
                <a:solidFill>
                  <a:srgbClr val="FFFFFF"/>
                </a:solidFill>
                <a:latin typeface="Calibri"/>
                <a:ea typeface="Calibri"/>
                <a:cs typeface="Calibri"/>
                <a:sym typeface="Calibri"/>
              </a:rPr>
              <a:t>Recitation of the Holy Quran</a:t>
            </a:r>
            <a:endParaRPr/>
          </a:p>
        </p:txBody>
      </p:sp>
      <p:sp>
        <p:nvSpPr>
          <p:cNvPr id="66" name="Google Shape;66;p3"/>
          <p:cNvSpPr/>
          <p:nvPr/>
        </p:nvSpPr>
        <p:spPr>
          <a:xfrm>
            <a:off x="343487" y="1362450"/>
            <a:ext cx="4335517"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Know that the life of this world is only a sport and a pastime, and an adornment, and </a:t>
            </a:r>
            <a:r>
              <a:rPr b="0" i="1" lang="en-US" sz="1800" u="none" cap="none" strike="noStrike">
                <a:solidFill>
                  <a:schemeClr val="dk1"/>
                </a:solidFill>
                <a:latin typeface="Roboto"/>
                <a:ea typeface="Roboto"/>
                <a:cs typeface="Roboto"/>
                <a:sym typeface="Roboto"/>
              </a:rPr>
              <a:t>a source of</a:t>
            </a:r>
            <a:r>
              <a:rPr b="0" i="0" lang="en-US" sz="1800" u="none" cap="none" strike="noStrike">
                <a:solidFill>
                  <a:schemeClr val="dk1"/>
                </a:solidFill>
                <a:latin typeface="Roboto"/>
                <a:ea typeface="Roboto"/>
                <a:cs typeface="Roboto"/>
                <a:sym typeface="Roboto"/>
              </a:rPr>
              <a:t> boasting among yourselves, and </a:t>
            </a:r>
            <a:r>
              <a:rPr b="0" i="1" lang="en-US" sz="1800" u="none" cap="none" strike="noStrike">
                <a:solidFill>
                  <a:schemeClr val="dk1"/>
                </a:solidFill>
                <a:latin typeface="Roboto"/>
                <a:ea typeface="Roboto"/>
                <a:cs typeface="Roboto"/>
                <a:sym typeface="Roboto"/>
              </a:rPr>
              <a:t>of rivalry</a:t>
            </a:r>
            <a:r>
              <a:rPr b="0" i="0" lang="en-US" sz="1800" u="none" cap="none" strike="noStrike">
                <a:solidFill>
                  <a:schemeClr val="dk1"/>
                </a:solidFill>
                <a:latin typeface="Roboto"/>
                <a:ea typeface="Roboto"/>
                <a:cs typeface="Roboto"/>
                <a:sym typeface="Roboto"/>
              </a:rPr>
              <a:t> in multiplying riches and children. </a:t>
            </a:r>
            <a:r>
              <a:rPr b="0" i="1" lang="en-US" sz="1800" u="none" cap="none" strike="noStrike">
                <a:solidFill>
                  <a:schemeClr val="dk1"/>
                </a:solidFill>
                <a:latin typeface="Roboto"/>
                <a:ea typeface="Roboto"/>
                <a:cs typeface="Roboto"/>
                <a:sym typeface="Roboto"/>
              </a:rPr>
              <a:t>This life is</a:t>
            </a:r>
            <a:r>
              <a:rPr b="0" i="0" lang="en-US" sz="1800" u="none" cap="none" strike="noStrike">
                <a:solidFill>
                  <a:schemeClr val="dk1"/>
                </a:solidFill>
                <a:latin typeface="Roboto"/>
                <a:ea typeface="Roboto"/>
                <a:cs typeface="Roboto"/>
                <a:sym typeface="Roboto"/>
              </a:rPr>
              <a:t> like the rain, the vegetation produced whereby rejoices the tillers. Then it dries up and thou seest it turn yellow; then it becomes broken pieces </a:t>
            </a:r>
            <a:r>
              <a:rPr b="0" i="1" lang="en-US" sz="1800" u="none" cap="none" strike="noStrike">
                <a:solidFill>
                  <a:schemeClr val="dk1"/>
                </a:solidFill>
                <a:latin typeface="Roboto"/>
                <a:ea typeface="Roboto"/>
                <a:cs typeface="Roboto"/>
                <a:sym typeface="Roboto"/>
              </a:rPr>
              <a:t>of straw</a:t>
            </a:r>
            <a:r>
              <a:rPr b="0" i="0" lang="en-US" sz="1800" u="none" cap="none" strike="noStrike">
                <a:solidFill>
                  <a:schemeClr val="dk1"/>
                </a:solidFill>
                <a:latin typeface="Roboto"/>
                <a:ea typeface="Roboto"/>
                <a:cs typeface="Roboto"/>
                <a:sym typeface="Roboto"/>
              </a:rPr>
              <a:t>. And in the Hereafter, there is severe punishment, and </a:t>
            </a:r>
            <a:r>
              <a:rPr b="0" i="1" lang="en-US" sz="1800" u="none" cap="none" strike="noStrike">
                <a:solidFill>
                  <a:schemeClr val="dk1"/>
                </a:solidFill>
                <a:latin typeface="Roboto"/>
                <a:ea typeface="Roboto"/>
                <a:cs typeface="Roboto"/>
                <a:sym typeface="Roboto"/>
              </a:rPr>
              <a:t>also</a:t>
            </a:r>
            <a:r>
              <a:rPr b="0" i="0" lang="en-US" sz="1800" u="none" cap="none" strike="noStrike">
                <a:solidFill>
                  <a:schemeClr val="dk1"/>
                </a:solidFill>
                <a:latin typeface="Roboto"/>
                <a:ea typeface="Roboto"/>
                <a:cs typeface="Roboto"/>
                <a:sym typeface="Roboto"/>
              </a:rPr>
              <a:t> forgiveness from Allah, and </a:t>
            </a:r>
            <a:r>
              <a:rPr b="0" i="1" lang="en-US" sz="1800" u="none" cap="none" strike="noStrike">
                <a:solidFill>
                  <a:schemeClr val="dk1"/>
                </a:solidFill>
                <a:latin typeface="Roboto"/>
                <a:ea typeface="Roboto"/>
                <a:cs typeface="Roboto"/>
                <a:sym typeface="Roboto"/>
              </a:rPr>
              <a:t>His pleasure</a:t>
            </a:r>
            <a:r>
              <a:rPr b="0" i="0" lang="en-US" sz="1800" u="none" cap="none" strike="noStrike">
                <a:solidFill>
                  <a:schemeClr val="dk1"/>
                </a:solidFill>
                <a:latin typeface="Roboto"/>
                <a:ea typeface="Roboto"/>
                <a:cs typeface="Roboto"/>
                <a:sym typeface="Roboto"/>
              </a:rPr>
              <a:t>. And the life of this world is nothing but </a:t>
            </a:r>
            <a:r>
              <a:rPr b="0" i="1" lang="en-US" sz="1800" u="none" cap="none" strike="noStrike">
                <a:solidFill>
                  <a:schemeClr val="dk1"/>
                </a:solidFill>
                <a:latin typeface="Roboto"/>
                <a:ea typeface="Roboto"/>
                <a:cs typeface="Roboto"/>
                <a:sym typeface="Roboto"/>
              </a:rPr>
              <a:t>temporary</a:t>
            </a:r>
            <a:r>
              <a:rPr b="0" i="0" lang="en-US" sz="1800" u="none" cap="none" strike="noStrike">
                <a:solidFill>
                  <a:schemeClr val="dk1"/>
                </a:solidFill>
                <a:latin typeface="Roboto"/>
                <a:ea typeface="Roboto"/>
                <a:cs typeface="Roboto"/>
                <a:sym typeface="Roboto"/>
              </a:rPr>
              <a:t> enjoyment of deceitful things. </a:t>
            </a:r>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a:p>
            <a:pPr indent="0" lvl="0" marL="0" marR="0" rtl="0" algn="l">
              <a:spcBef>
                <a:spcPts val="0"/>
              </a:spcBef>
              <a:spcAft>
                <a:spcPts val="0"/>
              </a:spcAft>
              <a:buNone/>
            </a:pPr>
            <a:r>
              <a:rPr lang="en-US" sz="1800">
                <a:solidFill>
                  <a:schemeClr val="dk1"/>
                </a:solidFill>
                <a:latin typeface="Roboto"/>
                <a:ea typeface="Roboto"/>
                <a:cs typeface="Roboto"/>
                <a:sym typeface="Roboto"/>
              </a:rPr>
              <a:t>(57:21)</a:t>
            </a:r>
            <a:endParaRPr sz="1800">
              <a:solidFill>
                <a:schemeClr val="dk1"/>
              </a:solidFill>
              <a:latin typeface="Calibri"/>
              <a:ea typeface="Calibri"/>
              <a:cs typeface="Calibri"/>
              <a:sym typeface="Calibri"/>
            </a:endParaRPr>
          </a:p>
        </p:txBody>
      </p:sp>
      <p:pic>
        <p:nvPicPr>
          <p:cNvPr id="67" name="Google Shape;67;p3"/>
          <p:cNvPicPr preferRelativeResize="0"/>
          <p:nvPr/>
        </p:nvPicPr>
        <p:blipFill rotWithShape="1">
          <a:blip r:embed="rId4">
            <a:alphaModFix/>
          </a:blip>
          <a:srcRect b="0" l="0" r="0" t="0"/>
          <a:stretch/>
        </p:blipFill>
        <p:spPr>
          <a:xfrm>
            <a:off x="5142975" y="1196039"/>
            <a:ext cx="3427094" cy="43603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73" name="Google Shape;73;p4"/>
          <p:cNvSpPr txBox="1"/>
          <p:nvPr/>
        </p:nvSpPr>
        <p:spPr>
          <a:xfrm>
            <a:off x="3438971" y="417610"/>
            <a:ext cx="2147445"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Ansar Pledge</a:t>
            </a:r>
            <a:endParaRPr/>
          </a:p>
        </p:txBody>
      </p:sp>
      <p:sp>
        <p:nvSpPr>
          <p:cNvPr id="74" name="Google Shape;74;p4"/>
          <p:cNvSpPr txBox="1"/>
          <p:nvPr/>
        </p:nvSpPr>
        <p:spPr>
          <a:xfrm>
            <a:off x="326600" y="1453886"/>
            <a:ext cx="5432174" cy="992577"/>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500">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Ash-hadu • alla ilaha • illallahu • wahdahu • la sharika lahu •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wa ash-hadu • anna Muhammadan • ‘abduhu • wa rasuluh</a:t>
            </a:r>
            <a:endParaRPr sz="1500">
              <a:solidFill>
                <a:schemeClr val="dk1"/>
              </a:solidFill>
              <a:latin typeface="Calibri"/>
              <a:ea typeface="Calibri"/>
              <a:cs typeface="Calibri"/>
              <a:sym typeface="Calibri"/>
            </a:endParaRPr>
          </a:p>
        </p:txBody>
      </p:sp>
      <p:sp>
        <p:nvSpPr>
          <p:cNvPr id="75" name="Google Shape;75;p4"/>
          <p:cNvSpPr txBox="1"/>
          <p:nvPr/>
        </p:nvSpPr>
        <p:spPr>
          <a:xfrm>
            <a:off x="326600" y="2850778"/>
            <a:ext cx="8372185" cy="253146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6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6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 solemnly pledge • that I shall endeavor • throughout my life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for the propagation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and consolidation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of Ahmadiyyat in Islam,</a:t>
            </a:r>
            <a:r>
              <a:rPr i="1" lang="en-US" sz="1600">
                <a:solidFill>
                  <a:schemeClr val="dk1"/>
                </a:solidFill>
                <a:latin typeface="Helvetica Neue"/>
                <a:ea typeface="Helvetica Neue"/>
                <a:cs typeface="Helvetica Neue"/>
                <a:sym typeface="Helvetica Neue"/>
              </a:rPr>
              <a:t> • </a:t>
            </a:r>
            <a:r>
              <a:rPr lang="en-US" sz="1600">
                <a:solidFill>
                  <a:schemeClr val="dk1"/>
                </a:solidFill>
                <a:latin typeface="Calibri"/>
                <a:ea typeface="Calibri"/>
                <a:cs typeface="Calibri"/>
                <a:sym typeface="Calibri"/>
              </a:rPr>
              <a:t>and shall stand guard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in defense of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the institution of Khilafat.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 shall not hesitate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offer any sacrifice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in this regard.</a:t>
            </a:r>
            <a:r>
              <a:rPr i="1" lang="en-US" sz="1600">
                <a:solidFill>
                  <a:schemeClr val="dk1"/>
                </a:solidFill>
                <a:latin typeface="Helvetica Neue"/>
                <a:ea typeface="Helvetica Neue"/>
                <a:cs typeface="Helvetica Neue"/>
                <a:sym typeface="Helvetica Neue"/>
              </a:rPr>
              <a:t> </a:t>
            </a:r>
            <a:r>
              <a:rPr lang="en-US" sz="1600">
                <a:solidFill>
                  <a:schemeClr val="dk1"/>
                </a:solidFill>
                <a:latin typeface="Calibri"/>
                <a:ea typeface="Calibri"/>
                <a:cs typeface="Calibri"/>
                <a:sym typeface="Calibri"/>
              </a:rPr>
              <a:t>•</a:t>
            </a:r>
            <a:r>
              <a:rPr i="1" lang="en-US" sz="1600">
                <a:solidFill>
                  <a:schemeClr val="dk1"/>
                </a:solidFill>
                <a:latin typeface="Helvetica Neue"/>
                <a:ea typeface="Helvetica Neue"/>
                <a:cs typeface="Helvetica Neue"/>
                <a:sym typeface="Helvetica Neue"/>
              </a:rPr>
              <a:t> </a:t>
            </a:r>
            <a:r>
              <a:rPr lang="en-US" sz="1600">
                <a:solidFill>
                  <a:schemeClr val="dk1"/>
                </a:solidFill>
                <a:latin typeface="Calibri"/>
                <a:ea typeface="Calibri"/>
                <a:cs typeface="Calibri"/>
                <a:sym typeface="Calibri"/>
              </a:rPr>
              <a:t>Moreover,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 shall exhort my children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always remain dedicated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and devoted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Khilafat. </a:t>
            </a:r>
            <a:r>
              <a:rPr i="1" lang="en-US" sz="1600">
                <a:solidFill>
                  <a:schemeClr val="dk1"/>
                </a:solidFill>
                <a:latin typeface="Helvetica Neue"/>
                <a:ea typeface="Helvetica Neue"/>
                <a:cs typeface="Helvetica Neue"/>
                <a:sym typeface="Helvetica Neue"/>
              </a:rPr>
              <a:t>• Insha’allah</a:t>
            </a:r>
            <a:r>
              <a:rPr lang="en-US" sz="1600">
                <a:solidFill>
                  <a:schemeClr val="dk1"/>
                </a:solidFill>
                <a:latin typeface="Calibri"/>
                <a:ea typeface="Calibri"/>
                <a:cs typeface="Calibri"/>
                <a:sym typeface="Calibri"/>
              </a:rPr>
              <a:t>.</a:t>
            </a:r>
            <a:endParaRPr/>
          </a:p>
        </p:txBody>
      </p:sp>
      <p:pic>
        <p:nvPicPr>
          <p:cNvPr id="76" name="Google Shape;76;p4"/>
          <p:cNvPicPr preferRelativeResize="0"/>
          <p:nvPr/>
        </p:nvPicPr>
        <p:blipFill rotWithShape="1">
          <a:blip r:embed="rId4">
            <a:alphaModFix/>
          </a:blip>
          <a:srcRect b="0" l="0" r="0" t="0"/>
          <a:stretch/>
        </p:blipFill>
        <p:spPr>
          <a:xfrm>
            <a:off x="5586416" y="1527566"/>
            <a:ext cx="2791435" cy="84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82" name="Google Shape;82;p5"/>
          <p:cNvSpPr txBox="1"/>
          <p:nvPr/>
        </p:nvSpPr>
        <p:spPr>
          <a:xfrm>
            <a:off x="3330245" y="376237"/>
            <a:ext cx="4054313"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The Holy Quran Segment</a:t>
            </a:r>
            <a:endParaRPr b="1" sz="3000">
              <a:solidFill>
                <a:srgbClr val="FFFFFF"/>
              </a:solidFill>
              <a:latin typeface="Calibri"/>
              <a:ea typeface="Calibri"/>
              <a:cs typeface="Calibri"/>
              <a:sym typeface="Calibri"/>
            </a:endParaRPr>
          </a:p>
        </p:txBody>
      </p:sp>
      <p:sp>
        <p:nvSpPr>
          <p:cNvPr id="83" name="Google Shape;83;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84" name="Google Shape;84;p5"/>
          <p:cNvSpPr/>
          <p:nvPr/>
        </p:nvSpPr>
        <p:spPr>
          <a:xfrm>
            <a:off x="962303" y="2401697"/>
            <a:ext cx="4735884"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00">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sz="21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by commentary and discussion</a:t>
            </a:r>
            <a:endParaRPr/>
          </a:p>
        </p:txBody>
      </p:sp>
      <p:pic>
        <p:nvPicPr>
          <p:cNvPr id="85" name="Google Shape;85;p5"/>
          <p:cNvPicPr preferRelativeResize="0"/>
          <p:nvPr/>
        </p:nvPicPr>
        <p:blipFill rotWithShape="1">
          <a:blip r:embed="rId4">
            <a:alphaModFix/>
          </a:blip>
          <a:srcRect b="0" l="0" r="0" t="0"/>
          <a:stretch/>
        </p:blipFill>
        <p:spPr>
          <a:xfrm>
            <a:off x="4679867" y="1959552"/>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pic>
        <p:nvPicPr>
          <p:cNvPr id="90" name="Google Shape;90;p6"/>
          <p:cNvPicPr preferRelativeResize="0"/>
          <p:nvPr/>
        </p:nvPicPr>
        <p:blipFill rotWithShape="1">
          <a:blip r:embed="rId4">
            <a:alphaModFix/>
          </a:blip>
          <a:srcRect b="0" l="0" r="0" t="0"/>
          <a:stretch/>
        </p:blipFill>
        <p:spPr>
          <a:xfrm>
            <a:off x="5142975" y="1196039"/>
            <a:ext cx="3427094" cy="4360365"/>
          </a:xfrm>
          <a:prstGeom prst="rect">
            <a:avLst/>
          </a:prstGeom>
          <a:noFill/>
          <a:ln>
            <a:noFill/>
          </a:ln>
        </p:spPr>
      </p:pic>
      <p:sp>
        <p:nvSpPr>
          <p:cNvPr id="91" name="Google Shape;91;p6"/>
          <p:cNvSpPr/>
          <p:nvPr/>
        </p:nvSpPr>
        <p:spPr>
          <a:xfrm>
            <a:off x="343487" y="1362450"/>
            <a:ext cx="4335517"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Roboto"/>
                <a:ea typeface="Roboto"/>
                <a:cs typeface="Roboto"/>
                <a:sym typeface="Roboto"/>
              </a:rPr>
              <a:t>Know that the life of this world is only a sport and a pastime, and an adornment, and </a:t>
            </a:r>
            <a:r>
              <a:rPr i="1" lang="en-US" sz="1800">
                <a:solidFill>
                  <a:schemeClr val="dk1"/>
                </a:solidFill>
                <a:latin typeface="Roboto"/>
                <a:ea typeface="Roboto"/>
                <a:cs typeface="Roboto"/>
                <a:sym typeface="Roboto"/>
              </a:rPr>
              <a:t>a source of</a:t>
            </a:r>
            <a:r>
              <a:rPr lang="en-US" sz="1800">
                <a:solidFill>
                  <a:schemeClr val="dk1"/>
                </a:solidFill>
                <a:latin typeface="Roboto"/>
                <a:ea typeface="Roboto"/>
                <a:cs typeface="Roboto"/>
                <a:sym typeface="Roboto"/>
              </a:rPr>
              <a:t> boasting among yourselves, and </a:t>
            </a:r>
            <a:r>
              <a:rPr i="1" lang="en-US" sz="1800">
                <a:solidFill>
                  <a:schemeClr val="dk1"/>
                </a:solidFill>
                <a:latin typeface="Roboto"/>
                <a:ea typeface="Roboto"/>
                <a:cs typeface="Roboto"/>
                <a:sym typeface="Roboto"/>
              </a:rPr>
              <a:t>of rivalry</a:t>
            </a:r>
            <a:r>
              <a:rPr lang="en-US" sz="1800">
                <a:solidFill>
                  <a:schemeClr val="dk1"/>
                </a:solidFill>
                <a:latin typeface="Roboto"/>
                <a:ea typeface="Roboto"/>
                <a:cs typeface="Roboto"/>
                <a:sym typeface="Roboto"/>
              </a:rPr>
              <a:t> in multiplying riches and children. </a:t>
            </a:r>
            <a:r>
              <a:rPr i="1" lang="en-US" sz="1800">
                <a:solidFill>
                  <a:schemeClr val="dk1"/>
                </a:solidFill>
                <a:latin typeface="Roboto"/>
                <a:ea typeface="Roboto"/>
                <a:cs typeface="Roboto"/>
                <a:sym typeface="Roboto"/>
              </a:rPr>
              <a:t>This life is</a:t>
            </a:r>
            <a:r>
              <a:rPr lang="en-US" sz="1800">
                <a:solidFill>
                  <a:schemeClr val="dk1"/>
                </a:solidFill>
                <a:latin typeface="Roboto"/>
                <a:ea typeface="Roboto"/>
                <a:cs typeface="Roboto"/>
                <a:sym typeface="Roboto"/>
              </a:rPr>
              <a:t> like the rain, the vegetation produced whereby rejoices the tillers. Then it dries up and thou seest it turn yellow; then it becomes broken pieces </a:t>
            </a:r>
            <a:r>
              <a:rPr i="1" lang="en-US" sz="1800">
                <a:solidFill>
                  <a:schemeClr val="dk1"/>
                </a:solidFill>
                <a:latin typeface="Roboto"/>
                <a:ea typeface="Roboto"/>
                <a:cs typeface="Roboto"/>
                <a:sym typeface="Roboto"/>
              </a:rPr>
              <a:t>of straw</a:t>
            </a:r>
            <a:r>
              <a:rPr lang="en-US" sz="1800">
                <a:solidFill>
                  <a:schemeClr val="dk1"/>
                </a:solidFill>
                <a:latin typeface="Roboto"/>
                <a:ea typeface="Roboto"/>
                <a:cs typeface="Roboto"/>
                <a:sym typeface="Roboto"/>
              </a:rPr>
              <a:t>. And in the Hereafter, there is severe punishment, and </a:t>
            </a:r>
            <a:r>
              <a:rPr i="1" lang="en-US" sz="1800">
                <a:solidFill>
                  <a:schemeClr val="dk1"/>
                </a:solidFill>
                <a:latin typeface="Roboto"/>
                <a:ea typeface="Roboto"/>
                <a:cs typeface="Roboto"/>
                <a:sym typeface="Roboto"/>
              </a:rPr>
              <a:t>also</a:t>
            </a:r>
            <a:r>
              <a:rPr lang="en-US" sz="1800">
                <a:solidFill>
                  <a:schemeClr val="dk1"/>
                </a:solidFill>
                <a:latin typeface="Roboto"/>
                <a:ea typeface="Roboto"/>
                <a:cs typeface="Roboto"/>
                <a:sym typeface="Roboto"/>
              </a:rPr>
              <a:t> forgiveness from Allah, and </a:t>
            </a:r>
            <a:r>
              <a:rPr i="1" lang="en-US" sz="1800">
                <a:solidFill>
                  <a:schemeClr val="dk1"/>
                </a:solidFill>
                <a:latin typeface="Roboto"/>
                <a:ea typeface="Roboto"/>
                <a:cs typeface="Roboto"/>
                <a:sym typeface="Roboto"/>
              </a:rPr>
              <a:t>His pleasure</a:t>
            </a:r>
            <a:r>
              <a:rPr lang="en-US" sz="1800">
                <a:solidFill>
                  <a:schemeClr val="dk1"/>
                </a:solidFill>
                <a:latin typeface="Roboto"/>
                <a:ea typeface="Roboto"/>
                <a:cs typeface="Roboto"/>
                <a:sym typeface="Roboto"/>
              </a:rPr>
              <a:t>. And the life of this world is nothing but </a:t>
            </a:r>
            <a:r>
              <a:rPr i="1" lang="en-US" sz="1800">
                <a:solidFill>
                  <a:schemeClr val="dk1"/>
                </a:solidFill>
                <a:latin typeface="Roboto"/>
                <a:ea typeface="Roboto"/>
                <a:cs typeface="Roboto"/>
                <a:sym typeface="Roboto"/>
              </a:rPr>
              <a:t>temporary</a:t>
            </a:r>
            <a:r>
              <a:rPr lang="en-US" sz="1800">
                <a:solidFill>
                  <a:schemeClr val="dk1"/>
                </a:solidFill>
                <a:latin typeface="Roboto"/>
                <a:ea typeface="Roboto"/>
                <a:cs typeface="Roboto"/>
                <a:sym typeface="Roboto"/>
              </a:rPr>
              <a:t> enjoyment of deceitful things. </a:t>
            </a:r>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a:p>
            <a:pPr indent="0" lvl="0" marL="0" marR="0" rtl="0" algn="l">
              <a:spcBef>
                <a:spcPts val="0"/>
              </a:spcBef>
              <a:spcAft>
                <a:spcPts val="0"/>
              </a:spcAft>
              <a:buNone/>
            </a:pPr>
            <a:r>
              <a:rPr lang="en-US" sz="1800">
                <a:solidFill>
                  <a:schemeClr val="dk1"/>
                </a:solidFill>
                <a:latin typeface="Roboto"/>
                <a:ea typeface="Roboto"/>
                <a:cs typeface="Roboto"/>
                <a:sym typeface="Roboto"/>
              </a:rPr>
              <a:t>(57:21)</a:t>
            </a:r>
            <a:endParaRPr sz="1800">
              <a:solidFill>
                <a:schemeClr val="dk1"/>
              </a:solidFill>
              <a:latin typeface="Calibri"/>
              <a:ea typeface="Calibri"/>
              <a:cs typeface="Calibri"/>
              <a:sym typeface="Calibri"/>
            </a:endParaRPr>
          </a:p>
        </p:txBody>
      </p:sp>
      <p:sp>
        <p:nvSpPr>
          <p:cNvPr id="92" name="Google Shape;92;p6"/>
          <p:cNvSpPr txBox="1"/>
          <p:nvPr>
            <p:ph type="title"/>
          </p:nvPr>
        </p:nvSpPr>
        <p:spPr>
          <a:xfrm>
            <a:off x="3365491" y="437053"/>
            <a:ext cx="4171952"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000"/>
              <a:buFont typeface="Calibri"/>
              <a:buNone/>
            </a:pPr>
            <a:r>
              <a:rPr b="1" i="0" lang="en-US" sz="3000" u="none" cap="none" strike="noStrike">
                <a:solidFill>
                  <a:srgbClr val="FFFFFF"/>
                </a:solidFill>
                <a:latin typeface="Calibri"/>
                <a:ea typeface="Calibri"/>
                <a:cs typeface="Calibri"/>
                <a:sym typeface="Calibri"/>
              </a:rPr>
              <a:t>Verses Recited Earlier</a:t>
            </a:r>
            <a:endParaRPr b="1" i="0" sz="30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7"/>
          <p:cNvSpPr txBox="1"/>
          <p:nvPr>
            <p:ph type="title"/>
          </p:nvPr>
        </p:nvSpPr>
        <p:spPr>
          <a:xfrm>
            <a:off x="457200" y="1473219"/>
            <a:ext cx="8229600" cy="85725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300"/>
              <a:buFont typeface="Calibri"/>
              <a:buNone/>
            </a:pPr>
            <a:r>
              <a:rPr lang="en-US"/>
              <a:t>Commentary</a:t>
            </a:r>
            <a:endParaRPr/>
          </a:p>
        </p:txBody>
      </p:sp>
      <p:sp>
        <p:nvSpPr>
          <p:cNvPr id="98" name="Google Shape;98;p7"/>
          <p:cNvSpPr txBox="1"/>
          <p:nvPr>
            <p:ph idx="1" type="body"/>
          </p:nvPr>
        </p:nvSpPr>
        <p:spPr>
          <a:xfrm>
            <a:off x="457200" y="2743202"/>
            <a:ext cx="8110331" cy="1498323"/>
          </a:xfrm>
          <a:prstGeom prst="rect">
            <a:avLst/>
          </a:prstGeom>
          <a:noFill/>
          <a:ln>
            <a:noFill/>
          </a:ln>
        </p:spPr>
        <p:txBody>
          <a:bodyPr anchorCtr="0" anchor="t" bIns="45700" lIns="45700" spcFirstLastPara="1" rIns="45700" wrap="square" tIns="45700">
            <a:normAutofit lnSpcReduction="10000"/>
          </a:bodyPr>
          <a:lstStyle/>
          <a:p>
            <a:pPr indent="-257175" lvl="0" marL="257175" rtl="0" algn="l">
              <a:lnSpc>
                <a:spcPct val="100000"/>
              </a:lnSpc>
              <a:spcBef>
                <a:spcPts val="0"/>
              </a:spcBef>
              <a:spcAft>
                <a:spcPts val="0"/>
              </a:spcAft>
              <a:buClr>
                <a:srgbClr val="000000"/>
              </a:buClr>
              <a:buSzPts val="2400"/>
              <a:buChar char="•"/>
            </a:pPr>
            <a:r>
              <a:rPr lang="en-US"/>
              <a:t>In 57:21 why is the life in this world called a sport and pastime?</a:t>
            </a:r>
            <a:endParaRPr/>
          </a:p>
          <a:p>
            <a:pPr indent="-257175" lvl="0" marL="257175" rtl="0" algn="l">
              <a:lnSpc>
                <a:spcPct val="100000"/>
              </a:lnSpc>
              <a:spcBef>
                <a:spcPts val="525"/>
              </a:spcBef>
              <a:spcAft>
                <a:spcPts val="0"/>
              </a:spcAft>
              <a:buClr>
                <a:srgbClr val="000000"/>
              </a:buClr>
              <a:buSzPts val="2400"/>
              <a:buChar char="•"/>
            </a:pPr>
            <a:r>
              <a:rPr lang="en-US"/>
              <a:t>In this verse what is the wasted life of this earth likened to and why?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8"/>
          <p:cNvSpPr txBox="1"/>
          <p:nvPr>
            <p:ph type="title"/>
          </p:nvPr>
        </p:nvSpPr>
        <p:spPr>
          <a:xfrm>
            <a:off x="457200" y="1570123"/>
            <a:ext cx="8229600" cy="85725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300"/>
              <a:buFont typeface="Calibri"/>
              <a:buNone/>
            </a:pPr>
            <a:r>
              <a:rPr lang="en-US"/>
              <a:t>Commentary</a:t>
            </a:r>
            <a:endParaRPr/>
          </a:p>
        </p:txBody>
      </p:sp>
      <p:sp>
        <p:nvSpPr>
          <p:cNvPr id="104" name="Google Shape;104;p8"/>
          <p:cNvSpPr txBox="1"/>
          <p:nvPr>
            <p:ph idx="1" type="body"/>
          </p:nvPr>
        </p:nvSpPr>
        <p:spPr>
          <a:xfrm>
            <a:off x="395081" y="2743202"/>
            <a:ext cx="8075543" cy="1938129"/>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Life spent in forgetfulness of God and disregard of its higher values is described in this verse as sprot and pastime otherwise man’s life on this earth is a serious matter</a:t>
            </a:r>
            <a:endParaRPr/>
          </a:p>
          <a:p>
            <a:pPr indent="-257175" lvl="0" marL="257175" rtl="0" algn="l">
              <a:lnSpc>
                <a:spcPct val="100000"/>
              </a:lnSpc>
              <a:spcBef>
                <a:spcPts val="525"/>
              </a:spcBef>
              <a:spcAft>
                <a:spcPts val="0"/>
              </a:spcAft>
              <a:buClr>
                <a:srgbClr val="000000"/>
              </a:buClr>
              <a:buSzPts val="1800"/>
              <a:buChar char="•"/>
            </a:pPr>
            <a:r>
              <a:rPr lang="en-US" sz="1800"/>
              <a:t>Life devoted to obtaining materialistic pleasures has been likened to the end of a blooming and blossoming crop over which a scorching wind has blown turning into broken pieces of straw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pic>
        <p:nvPicPr>
          <p:cNvPr id="109" name="Google Shape;109;p10"/>
          <p:cNvPicPr preferRelativeResize="0"/>
          <p:nvPr/>
        </p:nvPicPr>
        <p:blipFill rotWithShape="1">
          <a:blip r:embed="rId4">
            <a:alphaModFix/>
          </a:blip>
          <a:srcRect b="0" l="0" r="0" t="0"/>
          <a:stretch/>
        </p:blipFill>
        <p:spPr>
          <a:xfrm>
            <a:off x="5352274" y="1922288"/>
            <a:ext cx="3265529" cy="2119155"/>
          </a:xfrm>
          <a:prstGeom prst="rect">
            <a:avLst/>
          </a:prstGeom>
          <a:noFill/>
          <a:ln>
            <a:noFill/>
          </a:ln>
        </p:spPr>
      </p:pic>
      <p:sp>
        <p:nvSpPr>
          <p:cNvPr id="110" name="Google Shape;110;p10"/>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11" name="Google Shape;111;p10"/>
          <p:cNvSpPr txBox="1"/>
          <p:nvPr/>
        </p:nvSpPr>
        <p:spPr>
          <a:xfrm>
            <a:off x="3367907" y="349236"/>
            <a:ext cx="474496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Khalifa’s guidance (aba)</a:t>
            </a:r>
            <a:endParaRPr b="1" sz="3000">
              <a:solidFill>
                <a:srgbClr val="FFFFFF"/>
              </a:solidFill>
              <a:latin typeface="Calibri"/>
              <a:ea typeface="Calibri"/>
              <a:cs typeface="Calibri"/>
              <a:sym typeface="Calibri"/>
            </a:endParaRPr>
          </a:p>
        </p:txBody>
      </p:sp>
      <p:sp>
        <p:nvSpPr>
          <p:cNvPr id="112" name="Google Shape;112;p10"/>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13" name="Google Shape;113;p10"/>
          <p:cNvSpPr/>
          <p:nvPr/>
        </p:nvSpPr>
        <p:spPr>
          <a:xfrm>
            <a:off x="416174" y="2023910"/>
            <a:ext cx="4214192" cy="19159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(All Ansar members need to </a:t>
            </a:r>
            <a:r>
              <a:rPr lang="en-US" sz="1800">
                <a:solidFill>
                  <a:schemeClr val="dk1"/>
                </a:solidFill>
                <a:latin typeface="Calibri"/>
                <a:ea typeface="Calibri"/>
                <a:cs typeface="Calibri"/>
                <a:sym typeface="Calibri"/>
              </a:rPr>
              <a:t>participate</a:t>
            </a:r>
            <a:r>
              <a:rPr b="1" lang="en-US" sz="1500">
                <a:solidFill>
                  <a:schemeClr val="dk1"/>
                </a:solidFill>
                <a:latin typeface="Calibri"/>
                <a:ea typeface="Calibri"/>
                <a:cs typeface="Calibri"/>
                <a:sym typeface="Calibri"/>
              </a:rPr>
              <a:t>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It contains the following items:</a:t>
            </a:r>
            <a:endParaRPr sz="135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Scenario question and discussion (2 slides)</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Guidance from the Khalifa (1 slide)</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Take home message from the speech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