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embeddedFontLst>
    <p:embeddedFont>
      <p:font typeface="Roboto"/>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iJlccesTkRGAEJztvg3h1x4zd+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29"/>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29"/>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0"/>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3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1"/>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9" name="Shape 29"/>
        <p:cNvGrpSpPr/>
        <p:nvPr/>
      </p:nvGrpSpPr>
      <p:grpSpPr>
        <a:xfrm>
          <a:off x="0" y="0"/>
          <a:ext cx="0" cy="0"/>
          <a:chOff x="0" y="0"/>
          <a:chExt cx="0" cy="0"/>
        </a:xfrm>
      </p:grpSpPr>
      <p:sp>
        <p:nvSpPr>
          <p:cNvPr id="30" name="Google Shape;30;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2"/>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2" name="Google Shape;32;p32"/>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3" name="Google Shape;33;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3"/>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4"/>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34"/>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0" name="Google Shape;40;p34"/>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1" name="Google Shape;41;p3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sp>
        <p:nvSpPr>
          <p:cNvPr id="43" name="Google Shape;43;p35"/>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35"/>
          <p:cNvSpPr/>
          <p:nvPr>
            <p:ph idx="2" type="pic"/>
          </p:nvPr>
        </p:nvSpPr>
        <p:spPr>
          <a:xfrm>
            <a:off x="1792288" y="612775"/>
            <a:ext cx="5486402" cy="4114800"/>
          </a:xfrm>
          <a:prstGeom prst="rect">
            <a:avLst/>
          </a:prstGeom>
          <a:noFill/>
          <a:ln>
            <a:noFill/>
          </a:ln>
        </p:spPr>
      </p:sp>
      <p:sp>
        <p:nvSpPr>
          <p:cNvPr id="45" name="Google Shape;45;p35"/>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6" name="Google Shape;46;p3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 name="Google Shape;11;p27"/>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2" name="Google Shape;12;p2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24.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23.png"/><Relationship Id="rId5" Type="http://schemas.openxmlformats.org/officeDocument/2006/relationships/hyperlink" Target="https://www.youtube.com/watch?v=B7MSwtRY5Z8" TargetMode="External"/><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52" name="Google Shape;52;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June 2022</a:t>
            </a:r>
            <a:endParaRPr b="1" i="0" sz="2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pic>
        <p:nvPicPr>
          <p:cNvPr id="118" name="Google Shape;118;p10"/>
          <p:cNvPicPr preferRelativeResize="0"/>
          <p:nvPr/>
        </p:nvPicPr>
        <p:blipFill rotWithShape="1">
          <a:blip r:embed="rId4">
            <a:alphaModFix/>
          </a:blip>
          <a:srcRect b="0" l="0" r="0" t="0"/>
          <a:stretch/>
        </p:blipFill>
        <p:spPr>
          <a:xfrm>
            <a:off x="4768012" y="1344668"/>
            <a:ext cx="3607503" cy="3437620"/>
          </a:xfrm>
          <a:prstGeom prst="rect">
            <a:avLst/>
          </a:prstGeom>
          <a:noFill/>
          <a:ln>
            <a:noFill/>
          </a:ln>
        </p:spPr>
      </p:pic>
      <p:sp>
        <p:nvSpPr>
          <p:cNvPr id="119" name="Google Shape;119;p10"/>
          <p:cNvSpPr txBox="1"/>
          <p:nvPr/>
        </p:nvSpPr>
        <p:spPr>
          <a:xfrm>
            <a:off x="3451590" y="379319"/>
            <a:ext cx="3284872"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Discussion Scenario </a:t>
            </a:r>
            <a:endParaRPr/>
          </a:p>
        </p:txBody>
      </p:sp>
      <p:sp>
        <p:nvSpPr>
          <p:cNvPr id="120" name="Google Shape;120;p10"/>
          <p:cNvSpPr txBox="1"/>
          <p:nvPr/>
        </p:nvSpPr>
        <p:spPr>
          <a:xfrm>
            <a:off x="144910" y="1938769"/>
            <a:ext cx="4569229" cy="2700737"/>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1900">
                <a:solidFill>
                  <a:schemeClr val="dk1"/>
                </a:solidFill>
                <a:latin typeface="Calibri"/>
                <a:ea typeface="Calibri"/>
                <a:cs typeface="Calibri"/>
                <a:sym typeface="Calibri"/>
              </a:rPr>
              <a:t>A young Khadim approached his dad after having a discussion with his atheist friend. The two were discussing the concept of God. The atheist friend asked the Khadim as to why does he love God? The Khadim explained that if we do not follow God’s commandments and do not worship Him, we will go to hell. The atheist friend exclaimed that you worship a “policeman” up in the heaven? </a:t>
            </a:r>
            <a:endParaRPr/>
          </a:p>
        </p:txBody>
      </p:sp>
      <p:pic>
        <p:nvPicPr>
          <p:cNvPr descr="January meeting Scenario.pdf" id="121" name="Google Shape;121;p10"/>
          <p:cNvPicPr preferRelativeResize="0"/>
          <p:nvPr/>
        </p:nvPicPr>
        <p:blipFill rotWithShape="1">
          <a:blip r:embed="rId5">
            <a:alphaModFix/>
          </a:blip>
          <a:srcRect b="0" l="0" r="0" t="0"/>
          <a:stretch/>
        </p:blipFill>
        <p:spPr>
          <a:xfrm>
            <a:off x="13052490" y="-2664843"/>
            <a:ext cx="3974525" cy="5143502"/>
          </a:xfrm>
          <a:prstGeom prst="rect">
            <a:avLst/>
          </a:prstGeom>
          <a:noFill/>
          <a:ln>
            <a:noFill/>
          </a:ln>
        </p:spPr>
      </p:pic>
      <p:pic>
        <p:nvPicPr>
          <p:cNvPr id="122" name="Google Shape;122;p10"/>
          <p:cNvPicPr preferRelativeResize="0"/>
          <p:nvPr/>
        </p:nvPicPr>
        <p:blipFill rotWithShape="1">
          <a:blip r:embed="rId6">
            <a:alphaModFix/>
          </a:blip>
          <a:srcRect b="0" l="0" r="0" t="0"/>
          <a:stretch/>
        </p:blipFill>
        <p:spPr>
          <a:xfrm>
            <a:off x="5465916" y="3472774"/>
            <a:ext cx="2246102" cy="20475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1"/>
          <p:cNvSpPr txBox="1"/>
          <p:nvPr>
            <p:ph type="title"/>
          </p:nvPr>
        </p:nvSpPr>
        <p:spPr>
          <a:xfrm>
            <a:off x="3428206" y="305477"/>
            <a:ext cx="6383407" cy="681089"/>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Questions</a:t>
            </a:r>
            <a:endParaRPr/>
          </a:p>
        </p:txBody>
      </p:sp>
      <p:sp>
        <p:nvSpPr>
          <p:cNvPr id="128" name="Google Shape;128;p11"/>
          <p:cNvSpPr txBox="1"/>
          <p:nvPr>
            <p:ph idx="1" type="body"/>
          </p:nvPr>
        </p:nvSpPr>
        <p:spPr>
          <a:xfrm>
            <a:off x="457200" y="2786555"/>
            <a:ext cx="8229600" cy="1284890"/>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Was Khadim’s response, correct?</a:t>
            </a:r>
            <a:endParaRPr/>
          </a:p>
          <a:p>
            <a:pPr indent="-257175" lvl="0" marL="257175" rtl="0" algn="l">
              <a:lnSpc>
                <a:spcPct val="100000"/>
              </a:lnSpc>
              <a:spcBef>
                <a:spcPts val="525"/>
              </a:spcBef>
              <a:spcAft>
                <a:spcPts val="0"/>
              </a:spcAft>
              <a:buClr>
                <a:srgbClr val="000000"/>
              </a:buClr>
              <a:buSzPts val="1800"/>
              <a:buChar char="•"/>
            </a:pPr>
            <a:r>
              <a:rPr lang="en-US" sz="1800"/>
              <a:t>How would you have responded to the atheist?</a:t>
            </a:r>
            <a:endParaRPr/>
          </a:p>
          <a:p>
            <a:pPr indent="-257175" lvl="0" marL="257175" rtl="0" algn="l">
              <a:lnSpc>
                <a:spcPct val="100000"/>
              </a:lnSpc>
              <a:spcBef>
                <a:spcPts val="525"/>
              </a:spcBef>
              <a:spcAft>
                <a:spcPts val="0"/>
              </a:spcAft>
              <a:buClr>
                <a:srgbClr val="000000"/>
              </a:buClr>
              <a:buSzPts val="1800"/>
              <a:buChar char="•"/>
            </a:pPr>
            <a:r>
              <a:rPr lang="en-US" sz="1800"/>
              <a:t>What are some of the ways to earn love of Allah the Almighty?</a:t>
            </a:r>
            <a:endParaRPr/>
          </a:p>
          <a:p>
            <a:pPr indent="-104775" lvl="0" marL="257175" rtl="0" algn="l">
              <a:lnSpc>
                <a:spcPct val="100000"/>
              </a:lnSpc>
              <a:spcBef>
                <a:spcPts val="525"/>
              </a:spcBef>
              <a:spcAft>
                <a:spcPts val="0"/>
              </a:spcAft>
              <a:buClr>
                <a:srgbClr val="000000"/>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2"/>
          <p:cNvSpPr txBox="1"/>
          <p:nvPr>
            <p:ph type="title"/>
          </p:nvPr>
        </p:nvSpPr>
        <p:spPr>
          <a:xfrm>
            <a:off x="3477839" y="203252"/>
            <a:ext cx="6172200" cy="857251"/>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True love of Allah the Almighty</a:t>
            </a:r>
            <a:endParaRPr/>
          </a:p>
        </p:txBody>
      </p:sp>
      <p:sp>
        <p:nvSpPr>
          <p:cNvPr id="134" name="Google Shape;134;p12"/>
          <p:cNvSpPr txBox="1"/>
          <p:nvPr>
            <p:ph idx="1" type="body"/>
          </p:nvPr>
        </p:nvSpPr>
        <p:spPr>
          <a:xfrm>
            <a:off x="564404" y="1469064"/>
            <a:ext cx="8229600" cy="3394472"/>
          </a:xfrm>
          <a:prstGeom prst="rect">
            <a:avLst/>
          </a:prstGeom>
          <a:noFill/>
          <a:ln>
            <a:noFill/>
          </a:ln>
        </p:spPr>
        <p:txBody>
          <a:bodyPr anchorCtr="0" anchor="t" bIns="45700" lIns="45700" spcFirstLastPara="1" rIns="45700" wrap="square" tIns="45700">
            <a:normAutofit/>
          </a:bodyPr>
          <a:lstStyle/>
          <a:p>
            <a:pPr indent="-257175" lvl="0" marL="257175" rtl="0" algn="just">
              <a:lnSpc>
                <a:spcPct val="100000"/>
              </a:lnSpc>
              <a:spcBef>
                <a:spcPts val="0"/>
              </a:spcBef>
              <a:spcAft>
                <a:spcPts val="0"/>
              </a:spcAft>
              <a:buClr>
                <a:srgbClr val="000000"/>
              </a:buClr>
              <a:buSzPts val="1800"/>
              <a:buChar char="•"/>
            </a:pPr>
            <a:r>
              <a:rPr b="1" i="1" lang="en-US" sz="1800"/>
              <a:t>“I believe in heaven and hell and that they are a reality and that their punishments, blessings and pleasures are all true. But I say that man should not perform the worship of God on the basis of heaven or hell. Rather, he should do so because of his personal connection and love with Allah…”</a:t>
            </a:r>
            <a:endParaRPr/>
          </a:p>
          <a:p>
            <a:pPr indent="-257175" lvl="0" marL="257175" rtl="0" algn="just">
              <a:lnSpc>
                <a:spcPct val="100000"/>
              </a:lnSpc>
              <a:spcBef>
                <a:spcPts val="525"/>
              </a:spcBef>
              <a:spcAft>
                <a:spcPts val="0"/>
              </a:spcAft>
              <a:buClr>
                <a:srgbClr val="000000"/>
              </a:buClr>
              <a:buSzPts val="1800"/>
              <a:buChar char="•"/>
            </a:pPr>
            <a:r>
              <a:rPr b="1" i="1" lang="en-US" sz="1800"/>
              <a:t>“Does a mother care for her child in the hope that when the child grows older, he will feed her? No! Rather her love is pure. To such an extent that if a king was to instruct her, that if you neglect this child and it dies you shall not be punished in any way, rather will be given a reward, would she be happy with this command or would she rebuke the king? This is pure love, and it is in this spirit that one should worship Allah the Almighty, not out of a desire of any reward or fear of punishment.”</a:t>
            </a:r>
            <a:endParaRPr sz="1800"/>
          </a:p>
        </p:txBody>
      </p:sp>
      <p:sp>
        <p:nvSpPr>
          <p:cNvPr id="135" name="Google Shape;135;p12"/>
          <p:cNvSpPr txBox="1"/>
          <p:nvPr/>
        </p:nvSpPr>
        <p:spPr>
          <a:xfrm>
            <a:off x="710319" y="4972735"/>
            <a:ext cx="6269663" cy="338552"/>
          </a:xfrm>
          <a:prstGeom prst="rect">
            <a:avLst/>
          </a:prstGeom>
          <a:noFill/>
          <a:ln>
            <a:noFill/>
          </a:ln>
        </p:spPr>
        <p:txBody>
          <a:bodyPr anchorCtr="0" anchor="t" bIns="34275" lIns="34275" spcFirstLastPara="1" rIns="34275" wrap="square" tIns="34275">
            <a:spAutoFit/>
          </a:bodyPr>
          <a:lstStyle/>
          <a:p>
            <a:pPr indent="0" lvl="0" marL="0" marR="0" rtl="0" algn="l">
              <a:spcBef>
                <a:spcPts val="300"/>
              </a:spcBef>
              <a:spcAft>
                <a:spcPts val="0"/>
              </a:spcAft>
              <a:buNone/>
            </a:pPr>
            <a:r>
              <a:rPr lang="en-US" sz="1500">
                <a:solidFill>
                  <a:srgbClr val="000000"/>
                </a:solidFill>
                <a:latin typeface="Calibri"/>
                <a:ea typeface="Calibri"/>
                <a:cs typeface="Calibri"/>
                <a:sym typeface="Calibri"/>
              </a:rPr>
              <a:t>Based on Huzoor’s address in the final session of UK Ansarullah Ijtema, 9/12/21</a:t>
            </a:r>
            <a:endParaRPr sz="1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13"/>
          <p:cNvSpPr txBox="1"/>
          <p:nvPr/>
        </p:nvSpPr>
        <p:spPr>
          <a:xfrm>
            <a:off x="3432721" y="398928"/>
            <a:ext cx="3527759"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Take "home" message?</a:t>
            </a:r>
            <a:endParaRPr/>
          </a:p>
        </p:txBody>
      </p:sp>
      <p:sp>
        <p:nvSpPr>
          <p:cNvPr id="141" name="Google Shape;141;p13"/>
          <p:cNvSpPr txBox="1"/>
          <p:nvPr/>
        </p:nvSpPr>
        <p:spPr>
          <a:xfrm>
            <a:off x="1428103" y="1947782"/>
            <a:ext cx="6095400" cy="16392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Please review the following</a:t>
            </a:r>
            <a:r>
              <a:rPr lang="en-US" sz="2400">
                <a:solidFill>
                  <a:schemeClr val="dk1"/>
                </a:solidFill>
                <a:latin typeface="Calibri"/>
                <a:ea typeface="Calibri"/>
                <a:cs typeface="Calibri"/>
                <a:sym typeface="Calibri"/>
              </a:rPr>
              <a:t> with children/family during casual discussion: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25425" lvl="1" marL="600075"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What practical steps we can take as a family to develop relationship with Allah the Almighty</a:t>
            </a:r>
            <a:endParaRPr sz="900"/>
          </a:p>
        </p:txBody>
      </p:sp>
      <p:sp>
        <p:nvSpPr>
          <p:cNvPr id="142" name="Google Shape;142;p13"/>
          <p:cNvSpPr txBox="1"/>
          <p:nvPr/>
        </p:nvSpPr>
        <p:spPr>
          <a:xfrm>
            <a:off x="1505021" y="4478795"/>
            <a:ext cx="6018467" cy="76174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14"/>
          <p:cNvSpPr txBox="1"/>
          <p:nvPr>
            <p:ph idx="1" type="body"/>
          </p:nvPr>
        </p:nvSpPr>
        <p:spPr>
          <a:xfrm>
            <a:off x="415911" y="1794913"/>
            <a:ext cx="8455715" cy="2689538"/>
          </a:xfrm>
          <a:prstGeom prst="rect">
            <a:avLst/>
          </a:prstGeom>
          <a:noFill/>
          <a:ln>
            <a:noFill/>
          </a:ln>
        </p:spPr>
        <p:txBody>
          <a:bodyPr anchorCtr="0" anchor="t" bIns="45700" lIns="45700" spcFirstLastPara="1" rIns="45700" wrap="square" tIns="45700">
            <a:normAutofit/>
          </a:bodyPr>
          <a:lstStyle/>
          <a:p>
            <a:pPr indent="-257175" lvl="0" marL="257175" rtl="0" algn="just">
              <a:lnSpc>
                <a:spcPct val="100000"/>
              </a:lnSpc>
              <a:spcBef>
                <a:spcPts val="0"/>
              </a:spcBef>
              <a:spcAft>
                <a:spcPts val="0"/>
              </a:spcAft>
              <a:buClr>
                <a:srgbClr val="000000"/>
              </a:buClr>
              <a:buSzPts val="1800"/>
              <a:buChar char="•"/>
            </a:pPr>
            <a:r>
              <a:rPr lang="en-US" sz="1800"/>
              <a:t>‘Men who eye their wives’ property should take heed from this that it is their responsibility to provide, and they have no right over the property of their wives. They are indeed responsible to meet the full expenses of wives and children. No matter what the situation is, even if they have to take on manual work, it is their obligation to meet the expenses of the household. If prayer is made along with hard work, Allah the Exalted blesses and grants increase [in income].’ </a:t>
            </a:r>
            <a:endParaRPr/>
          </a:p>
          <a:p>
            <a:pPr indent="-142875" lvl="0" marL="257175" rtl="0" algn="l">
              <a:lnSpc>
                <a:spcPct val="100000"/>
              </a:lnSpc>
              <a:spcBef>
                <a:spcPts val="525"/>
              </a:spcBef>
              <a:spcAft>
                <a:spcPts val="0"/>
              </a:spcAft>
              <a:buClr>
                <a:srgbClr val="000000"/>
              </a:buClr>
              <a:buSzPts val="1800"/>
              <a:buNone/>
            </a:pPr>
            <a:r>
              <a:t/>
            </a:r>
            <a:endParaRPr sz="1800"/>
          </a:p>
          <a:p>
            <a:pPr indent="0" lvl="0" marL="0" rtl="0" algn="just">
              <a:lnSpc>
                <a:spcPct val="100000"/>
              </a:lnSpc>
              <a:spcBef>
                <a:spcPts val="525"/>
              </a:spcBef>
              <a:spcAft>
                <a:spcPts val="0"/>
              </a:spcAft>
              <a:buClr>
                <a:srgbClr val="000000"/>
              </a:buClr>
              <a:buSzPts val="1500"/>
              <a:buNone/>
            </a:pPr>
            <a:r>
              <a:rPr lang="en-US" sz="1500"/>
              <a:t>(Friday sermon delivered on 2 July 2004 at International Centre, Mississauga, Canada. Published in Al Fazl International 16 July 2004) </a:t>
            </a:r>
            <a:endParaRPr/>
          </a:p>
          <a:p>
            <a:pPr indent="-104775" lvl="0" marL="257175" rtl="0" algn="l">
              <a:lnSpc>
                <a:spcPct val="100000"/>
              </a:lnSpc>
              <a:spcBef>
                <a:spcPts val="525"/>
              </a:spcBef>
              <a:spcAft>
                <a:spcPts val="0"/>
              </a:spcAft>
              <a:buClr>
                <a:srgbClr val="000000"/>
              </a:buClr>
              <a:buSzPts val="2400"/>
              <a:buNone/>
            </a:pPr>
            <a:r>
              <a:t/>
            </a:r>
            <a:endParaRPr/>
          </a:p>
        </p:txBody>
      </p:sp>
      <p:sp>
        <p:nvSpPr>
          <p:cNvPr id="148" name="Google Shape;148;p14"/>
          <p:cNvSpPr txBox="1"/>
          <p:nvPr>
            <p:ph type="title"/>
          </p:nvPr>
        </p:nvSpPr>
        <p:spPr>
          <a:xfrm>
            <a:off x="3298629" y="362838"/>
            <a:ext cx="5213074" cy="53945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700"/>
              <a:buFont typeface="Calibri"/>
              <a:buNone/>
            </a:pPr>
            <a:r>
              <a:rPr lang="en-US" sz="2700">
                <a:solidFill>
                  <a:schemeClr val="lt1"/>
                </a:solidFill>
              </a:rPr>
              <a:t>Domestic responsibility Segment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15"/>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54" name="Google Shape;154;p15"/>
          <p:cNvSpPr txBox="1"/>
          <p:nvPr/>
        </p:nvSpPr>
        <p:spPr>
          <a:xfrm>
            <a:off x="3503536" y="365536"/>
            <a:ext cx="284862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155" name="Google Shape;155;p15"/>
          <p:cNvPicPr preferRelativeResize="0"/>
          <p:nvPr/>
        </p:nvPicPr>
        <p:blipFill rotWithShape="1">
          <a:blip r:embed="rId4">
            <a:alphaModFix/>
          </a:blip>
          <a:srcRect b="0" l="0" r="0" t="0"/>
          <a:stretch/>
        </p:blipFill>
        <p:spPr>
          <a:xfrm>
            <a:off x="1303863" y="1771699"/>
            <a:ext cx="6184328" cy="1805716"/>
          </a:xfrm>
          <a:prstGeom prst="rect">
            <a:avLst/>
          </a:prstGeom>
          <a:noFill/>
          <a:ln>
            <a:noFill/>
          </a:ln>
        </p:spPr>
      </p:pic>
      <p:sp>
        <p:nvSpPr>
          <p:cNvPr id="156" name="Google Shape;156;p15"/>
          <p:cNvSpPr/>
          <p:nvPr/>
        </p:nvSpPr>
        <p:spPr>
          <a:xfrm>
            <a:off x="1028700" y="3577418"/>
            <a:ext cx="696591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12529"/>
                </a:solidFill>
                <a:latin typeface="Arial"/>
                <a:ea typeface="Arial"/>
                <a:cs typeface="Arial"/>
                <a:sym typeface="Arial"/>
              </a:rPr>
              <a:t>Salat is an instrument for security against sins. It is a characteristic feature of Salat that it drives one away from sin and evil deeds. Therefore, seek that sort of Salat and try to mold your Salats accordingly. Salat is the essence of blessings. Favors of Allah are attained through the Salat. Therefore, perform it decently that you may inherit Allah’s blessings. (Malfuzat Vol. 3 p 103)</a:t>
            </a:r>
            <a:endParaRPr sz="1800">
              <a:solidFill>
                <a:schemeClr val="dk1"/>
              </a:solidFill>
              <a:latin typeface="Calibri"/>
              <a:ea typeface="Calibri"/>
              <a:cs typeface="Calibri"/>
              <a:sym typeface="Calibri"/>
            </a:endParaRPr>
          </a:p>
        </p:txBody>
      </p:sp>
      <p:sp>
        <p:nvSpPr>
          <p:cNvPr id="157" name="Google Shape;157;p15"/>
          <p:cNvSpPr txBox="1"/>
          <p:nvPr/>
        </p:nvSpPr>
        <p:spPr>
          <a:xfrm>
            <a:off x="3424830" y="463556"/>
            <a:ext cx="4171952" cy="383721"/>
          </a:xfrm>
          <a:prstGeom prst="rect">
            <a:avLst/>
          </a:prstGeom>
          <a:noFill/>
          <a:ln>
            <a:noFill/>
          </a:ln>
        </p:spPr>
        <p:txBody>
          <a:bodyPr anchorCtr="0" anchor="ctr" bIns="45700" lIns="45700" spcFirstLastPara="1" rIns="45700" wrap="square" tIns="45700">
            <a:normAutofit fontScale="52499" lnSpcReduction="20000"/>
          </a:bodyPr>
          <a:lstStyle/>
          <a:p>
            <a:pPr indent="0" lvl="0" marL="0" marR="0" rtl="0" algn="ctr">
              <a:lnSpc>
                <a:spcPct val="100000"/>
              </a:lnSpc>
              <a:spcBef>
                <a:spcPts val="0"/>
              </a:spcBef>
              <a:spcAft>
                <a:spcPts val="0"/>
              </a:spcAft>
              <a:buClr>
                <a:schemeClr val="lt1"/>
              </a:buClr>
              <a:buSzPct val="100000"/>
              <a:buFont typeface="Helvetica Neue"/>
              <a:buNone/>
            </a:pPr>
            <a:br>
              <a:rPr b="1" i="0" lang="en-US" sz="600" u="none" cap="none" strike="noStrike">
                <a:solidFill>
                  <a:schemeClr val="lt1"/>
                </a:solidFill>
                <a:latin typeface="Helvetica Neue"/>
                <a:ea typeface="Helvetica Neue"/>
                <a:cs typeface="Helvetica Neue"/>
                <a:sym typeface="Helvetica Neue"/>
              </a:rPr>
            </a:br>
            <a:br>
              <a:rPr b="1" i="0" lang="en-US" sz="600" u="none" cap="none" strike="noStrike">
                <a:solidFill>
                  <a:schemeClr val="lt1"/>
                </a:solidFill>
                <a:latin typeface="Helvetica Neue"/>
                <a:ea typeface="Helvetica Neue"/>
                <a:cs typeface="Helvetica Neue"/>
                <a:sym typeface="Helvetica Neue"/>
              </a:rPr>
            </a:br>
            <a:br>
              <a:rPr b="1" i="0" lang="en-US" sz="600" u="none" cap="none" strike="noStrike">
                <a:solidFill>
                  <a:schemeClr val="lt1"/>
                </a:solidFill>
                <a:latin typeface="Helvetica Neue"/>
                <a:ea typeface="Helvetica Neue"/>
                <a:cs typeface="Helvetica Neue"/>
                <a:sym typeface="Helvetica Neue"/>
              </a:rPr>
            </a:br>
            <a:br>
              <a:rPr b="1" i="0" lang="en-US" sz="600" u="none" cap="none" strike="noStrike">
                <a:solidFill>
                  <a:schemeClr val="lt1"/>
                </a:solidFill>
                <a:latin typeface="Helvetica Neue"/>
                <a:ea typeface="Helvetica Neue"/>
                <a:cs typeface="Helvetica Neue"/>
                <a:sym typeface="Helvetica Neue"/>
              </a:rPr>
            </a:br>
            <a:br>
              <a:rPr b="1" i="0" lang="en-US" sz="600" u="none" cap="none" strike="noStrike">
                <a:solidFill>
                  <a:schemeClr val="lt1"/>
                </a:solidFill>
                <a:latin typeface="Helvetica Neue"/>
                <a:ea typeface="Helvetica Neue"/>
                <a:cs typeface="Helvetica Neue"/>
                <a:sym typeface="Helvetica Neue"/>
              </a:rPr>
            </a:br>
            <a:endParaRPr b="1" i="0" sz="6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1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3" name="Google Shape;163;p16"/>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64" name="Google Shape;164;p16"/>
          <p:cNvSpPr/>
          <p:nvPr/>
        </p:nvSpPr>
        <p:spPr>
          <a:xfrm>
            <a:off x="0" y="3943940"/>
            <a:ext cx="9144000" cy="659813"/>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65" name="Google Shape;165;p16"/>
          <p:cNvSpPr txBox="1"/>
          <p:nvPr/>
        </p:nvSpPr>
        <p:spPr>
          <a:xfrm>
            <a:off x="3313790" y="431359"/>
            <a:ext cx="554407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&amp; Physical health Segment</a:t>
            </a:r>
            <a:endParaRPr b="1" sz="3000">
              <a:solidFill>
                <a:srgbClr val="FFFFFF"/>
              </a:solidFill>
              <a:latin typeface="Calibri"/>
              <a:ea typeface="Calibri"/>
              <a:cs typeface="Calibri"/>
              <a:sym typeface="Calibri"/>
            </a:endParaRPr>
          </a:p>
        </p:txBody>
      </p:sp>
      <p:sp>
        <p:nvSpPr>
          <p:cNvPr id="166" name="Google Shape;166;p16"/>
          <p:cNvSpPr/>
          <p:nvPr/>
        </p:nvSpPr>
        <p:spPr>
          <a:xfrm>
            <a:off x="355273" y="1470682"/>
            <a:ext cx="74390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Questions of general knowledge and/or religious knowledge followed by their answers.</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thought-provoking video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67" name="Google Shape;167;p16"/>
          <p:cNvPicPr preferRelativeResize="0"/>
          <p:nvPr/>
        </p:nvPicPr>
        <p:blipFill rotWithShape="1">
          <a:blip r:embed="rId4">
            <a:alphaModFix/>
          </a:blip>
          <a:srcRect b="0" l="0" r="0" t="0"/>
          <a:stretch/>
        </p:blipFill>
        <p:spPr>
          <a:xfrm>
            <a:off x="1785903" y="2578154"/>
            <a:ext cx="4821299" cy="361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1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3" name="Google Shape;173;p1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74" name="Google Shape;174;p17"/>
          <p:cNvSpPr txBox="1"/>
          <p:nvPr/>
        </p:nvSpPr>
        <p:spPr>
          <a:xfrm>
            <a:off x="3424830" y="454417"/>
            <a:ext cx="2456120"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Health </a:t>
            </a:r>
            <a:endParaRPr b="1" sz="3000">
              <a:solidFill>
                <a:srgbClr val="FFFFFF"/>
              </a:solidFill>
              <a:latin typeface="Calibri"/>
              <a:ea typeface="Calibri"/>
              <a:cs typeface="Calibri"/>
              <a:sym typeface="Calibri"/>
            </a:endParaRPr>
          </a:p>
        </p:txBody>
      </p:sp>
      <p:pic>
        <p:nvPicPr>
          <p:cNvPr id="175" name="Google Shape;175;p17"/>
          <p:cNvPicPr preferRelativeResize="0"/>
          <p:nvPr/>
        </p:nvPicPr>
        <p:blipFill rotWithShape="1">
          <a:blip r:embed="rId4">
            <a:alphaModFix/>
          </a:blip>
          <a:srcRect b="0" l="0" r="0" t="0"/>
          <a:stretch/>
        </p:blipFill>
        <p:spPr>
          <a:xfrm>
            <a:off x="4941652" y="1701167"/>
            <a:ext cx="3618689" cy="2543938"/>
          </a:xfrm>
          <a:prstGeom prst="rect">
            <a:avLst/>
          </a:prstGeom>
          <a:noFill/>
          <a:ln>
            <a:noFill/>
          </a:ln>
        </p:spPr>
      </p:pic>
      <p:pic>
        <p:nvPicPr>
          <p:cNvPr id="176" name="Google Shape;176;p17"/>
          <p:cNvPicPr preferRelativeResize="0"/>
          <p:nvPr/>
        </p:nvPicPr>
        <p:blipFill rotWithShape="1">
          <a:blip r:embed="rId5">
            <a:alphaModFix/>
          </a:blip>
          <a:srcRect b="0" l="0" r="0" t="0"/>
          <a:stretch/>
        </p:blipFill>
        <p:spPr>
          <a:xfrm>
            <a:off x="5416932" y="3722277"/>
            <a:ext cx="2939478" cy="1940056"/>
          </a:xfrm>
          <a:prstGeom prst="rect">
            <a:avLst/>
          </a:prstGeom>
          <a:noFill/>
          <a:ln>
            <a:noFill/>
          </a:ln>
        </p:spPr>
      </p:pic>
      <p:sp>
        <p:nvSpPr>
          <p:cNvPr id="177" name="Google Shape;177;p17"/>
          <p:cNvSpPr txBox="1"/>
          <p:nvPr/>
        </p:nvSpPr>
        <p:spPr>
          <a:xfrm>
            <a:off x="374400" y="1425669"/>
            <a:ext cx="4412653" cy="2307103"/>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What is greenhouse effect?</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Green color makes house look spacious</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2. Vegetables grow faster in a greenhouse</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3. Gases in earth’s atmosphere prevent heat from escaping into the space</a:t>
            </a:r>
            <a:endParaRPr/>
          </a:p>
          <a:p>
            <a:pPr indent="-285750" lvl="0" marL="28575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Based on scientific experiments, inhaling steam works for COVID patients?</a:t>
            </a:r>
            <a:endParaRPr/>
          </a:p>
          <a:p>
            <a:pPr indent="0" lvl="1" marL="457200" marR="0" rtl="0" algn="l">
              <a:spcBef>
                <a:spcPts val="375"/>
              </a:spcBef>
              <a:spcAft>
                <a:spcPts val="0"/>
              </a:spcAft>
              <a:buNone/>
            </a:pPr>
            <a:r>
              <a:rPr b="0" i="0" lang="en-US" sz="1700" u="none" cap="none" strike="noStrike">
                <a:solidFill>
                  <a:schemeClr val="dk1"/>
                </a:solidFill>
                <a:latin typeface="Calibri"/>
                <a:ea typeface="Calibri"/>
                <a:cs typeface="Calibri"/>
                <a:sym typeface="Calibri"/>
              </a:rPr>
              <a:t>1. 	True		2. 	False</a:t>
            </a:r>
            <a:endParaRPr/>
          </a:p>
          <a:p>
            <a:pPr indent="-342900" lvl="0" marL="34290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What was the duration mentioned in the prophecy regarding Lekh Ram during which he was going to suffer Divine wrath?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Six years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2. 	No time mentioned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3. Six months</a:t>
            </a:r>
            <a:endParaRPr b="0" i="0" sz="17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18"/>
          <p:cNvSpPr txBox="1"/>
          <p:nvPr/>
        </p:nvSpPr>
        <p:spPr>
          <a:xfrm>
            <a:off x="3480232" y="441979"/>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83" name="Google Shape;183;p18"/>
          <p:cNvSpPr txBox="1"/>
          <p:nvPr/>
        </p:nvSpPr>
        <p:spPr>
          <a:xfrm>
            <a:off x="272375" y="1875034"/>
            <a:ext cx="5116749" cy="2171210"/>
          </a:xfrm>
          <a:prstGeom prst="rect">
            <a:avLst/>
          </a:prstGeom>
          <a:noFill/>
          <a:ln>
            <a:noFill/>
          </a:ln>
        </p:spPr>
        <p:txBody>
          <a:bodyPr anchorCtr="0" anchor="t" bIns="34275" lIns="34275" spcFirstLastPara="1" rIns="34275" wrap="square" tIns="34275">
            <a:noAutofit/>
          </a:bodyPr>
          <a:lstStyle/>
          <a:p>
            <a:pPr indent="-342900" lvl="1" marL="685800" marR="0" rtl="0" algn="l">
              <a:spcBef>
                <a:spcPts val="0"/>
              </a:spcBef>
              <a:spcAft>
                <a:spcPts val="0"/>
              </a:spcAft>
              <a:buClr>
                <a:schemeClr val="dk1"/>
              </a:buClr>
              <a:buSzPts val="1900"/>
              <a:buFont typeface="Calibri"/>
              <a:buAutoNum type="arabicPeriod"/>
            </a:pPr>
            <a:r>
              <a:rPr b="0" i="0" lang="en-US" sz="1900" u="none" cap="none" strike="noStrike">
                <a:solidFill>
                  <a:schemeClr val="dk1"/>
                </a:solidFill>
                <a:latin typeface="Calibri"/>
                <a:ea typeface="Calibri"/>
                <a:cs typeface="Calibri"/>
                <a:sym typeface="Calibri"/>
              </a:rPr>
              <a:t>Gases in earth’s atmosphere prevent heat from escaping into the space. This is called greenhouse effect and leads to global warming</a:t>
            </a:r>
            <a:endParaRPr/>
          </a:p>
          <a:p>
            <a:pPr indent="-342900" lvl="1" marL="685800" marR="0" rtl="0" algn="l">
              <a:spcBef>
                <a:spcPts val="375"/>
              </a:spcBef>
              <a:spcAft>
                <a:spcPts val="0"/>
              </a:spcAft>
              <a:buClr>
                <a:schemeClr val="dk1"/>
              </a:buClr>
              <a:buSzPts val="1900"/>
              <a:buFont typeface="Calibri"/>
              <a:buAutoNum type="arabicPeriod"/>
            </a:pPr>
            <a:r>
              <a:rPr b="0" i="0" lang="en-US" sz="1900" u="none" cap="none" strike="noStrike">
                <a:solidFill>
                  <a:schemeClr val="dk1"/>
                </a:solidFill>
                <a:latin typeface="Calibri"/>
                <a:ea typeface="Calibri"/>
                <a:cs typeface="Calibri"/>
                <a:sym typeface="Calibri"/>
              </a:rPr>
              <a:t>False. Steam inhalation has no benefit in treating COVID </a:t>
            </a:r>
            <a:endParaRPr/>
          </a:p>
          <a:p>
            <a:pPr indent="-342900" lvl="1" marL="685800" marR="0" rtl="0" algn="l">
              <a:spcBef>
                <a:spcPts val="375"/>
              </a:spcBef>
              <a:spcAft>
                <a:spcPts val="0"/>
              </a:spcAft>
              <a:buClr>
                <a:schemeClr val="dk1"/>
              </a:buClr>
              <a:buSzPts val="1900"/>
              <a:buFont typeface="Calibri"/>
              <a:buAutoNum type="arabicPeriod"/>
            </a:pPr>
            <a:r>
              <a:rPr b="0" i="0" lang="en-US" sz="1900" u="none" cap="none" strike="noStrike">
                <a:solidFill>
                  <a:schemeClr val="dk1"/>
                </a:solidFill>
                <a:latin typeface="Calibri"/>
                <a:ea typeface="Calibri"/>
                <a:cs typeface="Calibri"/>
                <a:sym typeface="Calibri"/>
              </a:rPr>
              <a:t>Within a span of six years, this person will be grievously punished by God Almighty for his disrespectfulness and profanities he uttered against the Holy Prophet of Islam. (Aeena Kamalate Islam)? </a:t>
            </a:r>
            <a:endParaRPr/>
          </a:p>
          <a:p>
            <a:pPr indent="-222250" lvl="1" marL="685800" marR="0" rtl="0" algn="l">
              <a:spcBef>
                <a:spcPts val="375"/>
              </a:spcBef>
              <a:spcAft>
                <a:spcPts val="0"/>
              </a:spcAft>
              <a:buClr>
                <a:schemeClr val="dk1"/>
              </a:buClr>
              <a:buSzPts val="1900"/>
              <a:buFont typeface="Calibri"/>
              <a:buNone/>
            </a:pPr>
            <a:r>
              <a:t/>
            </a:r>
            <a:endParaRPr b="0" i="0" sz="1900" u="none" cap="none" strike="noStrike">
              <a:solidFill>
                <a:schemeClr val="dk1"/>
              </a:solidFill>
              <a:latin typeface="Calibri"/>
              <a:ea typeface="Calibri"/>
              <a:cs typeface="Calibri"/>
              <a:sym typeface="Calibri"/>
            </a:endParaRPr>
          </a:p>
          <a:p>
            <a:pPr indent="-222250" lvl="0" marL="342900" marR="0" rtl="0" algn="l">
              <a:spcBef>
                <a:spcPts val="375"/>
              </a:spcBef>
              <a:spcAft>
                <a:spcPts val="0"/>
              </a:spcAft>
              <a:buClr>
                <a:schemeClr val="dk1"/>
              </a:buClr>
              <a:buSzPts val="1900"/>
              <a:buFont typeface="Calibri"/>
              <a:buNone/>
            </a:pPr>
            <a:r>
              <a:t/>
            </a:r>
            <a:endParaRPr sz="1900">
              <a:solidFill>
                <a:schemeClr val="dk1"/>
              </a:solidFill>
              <a:latin typeface="Calibri"/>
              <a:ea typeface="Calibri"/>
              <a:cs typeface="Calibri"/>
              <a:sym typeface="Calibri"/>
            </a:endParaRPr>
          </a:p>
          <a:p>
            <a:pPr indent="-222250" lvl="0" marL="342900" marR="0" rtl="0" algn="l">
              <a:spcBef>
                <a:spcPts val="375"/>
              </a:spcBef>
              <a:spcAft>
                <a:spcPts val="0"/>
              </a:spcAft>
              <a:buClr>
                <a:schemeClr val="dk1"/>
              </a:buClr>
              <a:buSzPts val="1900"/>
              <a:buFont typeface="Calibri"/>
              <a:buNone/>
            </a:pPr>
            <a:r>
              <a:t/>
            </a:r>
            <a:endParaRPr sz="1900">
              <a:solidFill>
                <a:srgbClr val="000000"/>
              </a:solidFill>
              <a:latin typeface="Calibri"/>
              <a:ea typeface="Calibri"/>
              <a:cs typeface="Calibri"/>
              <a:sym typeface="Calibri"/>
            </a:endParaRPr>
          </a:p>
        </p:txBody>
      </p:sp>
      <p:pic>
        <p:nvPicPr>
          <p:cNvPr id="184" name="Google Shape;184;p18"/>
          <p:cNvPicPr preferRelativeResize="0"/>
          <p:nvPr/>
        </p:nvPicPr>
        <p:blipFill rotWithShape="1">
          <a:blip r:embed="rId4">
            <a:alphaModFix/>
          </a:blip>
          <a:srcRect b="0" l="0" r="0" t="0"/>
          <a:stretch/>
        </p:blipFill>
        <p:spPr>
          <a:xfrm>
            <a:off x="5712376" y="2237150"/>
            <a:ext cx="2884604" cy="24943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9"/>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90" name="Google Shape;190;p19"/>
          <p:cNvSpPr txBox="1"/>
          <p:nvPr/>
        </p:nvSpPr>
        <p:spPr>
          <a:xfrm>
            <a:off x="3379614" y="396051"/>
            <a:ext cx="291778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Technology Video</a:t>
            </a:r>
            <a:endParaRPr b="1" sz="3000">
              <a:solidFill>
                <a:srgbClr val="FFFFFF"/>
              </a:solidFill>
              <a:latin typeface="Calibri"/>
              <a:ea typeface="Calibri"/>
              <a:cs typeface="Calibri"/>
              <a:sym typeface="Calibri"/>
            </a:endParaRPr>
          </a:p>
        </p:txBody>
      </p:sp>
      <p:sp>
        <p:nvSpPr>
          <p:cNvPr id="191" name="Google Shape;191;p19"/>
          <p:cNvSpPr/>
          <p:nvPr/>
        </p:nvSpPr>
        <p:spPr>
          <a:xfrm>
            <a:off x="6011956" y="5546159"/>
            <a:ext cx="60032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accent1"/>
                </a:solidFill>
                <a:latin typeface="Calibri"/>
                <a:ea typeface="Calibri"/>
                <a:cs typeface="Calibri"/>
                <a:sym typeface="Calibri"/>
              </a:rPr>
              <a:t>https://www.youtube.com/watch?v=B7MSwtRY5Z8</a:t>
            </a:r>
            <a:endParaRPr/>
          </a:p>
        </p:txBody>
      </p:sp>
      <p:pic>
        <p:nvPicPr>
          <p:cNvPr id="192" name="Google Shape;192;p19"/>
          <p:cNvPicPr preferRelativeResize="0"/>
          <p:nvPr/>
        </p:nvPicPr>
        <p:blipFill rotWithShape="1">
          <a:blip r:embed="rId4">
            <a:alphaModFix/>
          </a:blip>
          <a:srcRect b="0" l="0" r="0" t="0"/>
          <a:stretch/>
        </p:blipFill>
        <p:spPr>
          <a:xfrm>
            <a:off x="6011956" y="4692557"/>
            <a:ext cx="1517515" cy="853602"/>
          </a:xfrm>
          <a:prstGeom prst="rect">
            <a:avLst/>
          </a:prstGeom>
          <a:noFill/>
          <a:ln>
            <a:noFill/>
          </a:ln>
        </p:spPr>
      </p:pic>
      <p:sp>
        <p:nvSpPr>
          <p:cNvPr id="193" name="Google Shape;193;p19"/>
          <p:cNvSpPr/>
          <p:nvPr/>
        </p:nvSpPr>
        <p:spPr>
          <a:xfrm>
            <a:off x="392708" y="5172648"/>
            <a:ext cx="5239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Link embedded within the above thumbnail,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it can be played by clicking on it in presentation mode</a:t>
            </a:r>
            <a:endParaRPr/>
          </a:p>
        </p:txBody>
      </p:sp>
      <p:pic>
        <p:nvPicPr>
          <p:cNvPr id="194" name="Google Shape;194;p19">
            <a:hlinkClick r:id="rId5"/>
          </p:cNvPr>
          <p:cNvPicPr preferRelativeResize="0"/>
          <p:nvPr/>
        </p:nvPicPr>
        <p:blipFill rotWithShape="1">
          <a:blip r:embed="rId6">
            <a:alphaModFix/>
          </a:blip>
          <a:srcRect b="0" l="0" r="0" t="0"/>
          <a:stretch/>
        </p:blipFill>
        <p:spPr>
          <a:xfrm>
            <a:off x="451449" y="1757446"/>
            <a:ext cx="4581728" cy="27149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2"/>
          <p:cNvSpPr txBox="1"/>
          <p:nvPr>
            <p:ph type="title"/>
          </p:nvPr>
        </p:nvSpPr>
        <p:spPr>
          <a:xfrm>
            <a:off x="3276956" y="410321"/>
            <a:ext cx="1956699" cy="454982"/>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000"/>
              <a:buFont typeface="Helvetica Neue"/>
              <a:buNone/>
            </a:pPr>
            <a:r>
              <a:rPr b="1" i="0" lang="en-US" sz="3000" u="none" cap="none" strike="noStrike">
                <a:solidFill>
                  <a:srgbClr val="FFFFFF"/>
                </a:solidFill>
                <a:latin typeface="Helvetica Neue"/>
                <a:ea typeface="Helvetica Neue"/>
                <a:cs typeface="Helvetica Neue"/>
                <a:sym typeface="Helvetica Neue"/>
              </a:rPr>
              <a:t>Agenda</a:t>
            </a:r>
            <a:endParaRPr/>
          </a:p>
        </p:txBody>
      </p:sp>
      <p:sp>
        <p:nvSpPr>
          <p:cNvPr id="59" name="Google Shape;59;p2"/>
          <p:cNvSpPr txBox="1"/>
          <p:nvPr/>
        </p:nvSpPr>
        <p:spPr>
          <a:xfrm>
            <a:off x="521665" y="1578463"/>
            <a:ext cx="8187128" cy="3594749"/>
          </a:xfrm>
          <a:prstGeom prst="rect">
            <a:avLst/>
          </a:prstGeom>
          <a:noFill/>
          <a:ln>
            <a:noFill/>
          </a:ln>
        </p:spPr>
        <p:txBody>
          <a:bodyPr anchorCtr="0" anchor="t" bIns="34275" lIns="34275" spcFirstLastPara="1" rIns="34275" wrap="square" tIns="34275">
            <a:normAutofit fontScale="85000" lnSpcReduction="20000"/>
          </a:bodyPr>
          <a:lstStyle/>
          <a:p>
            <a:pPr indent="-249459" lvl="0" marL="249459" marR="0" rtl="0" algn="l">
              <a:spcBef>
                <a:spcPts val="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Recitation of the Holy Quran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Pledge</a:t>
            </a:r>
            <a:endParaRPr b="0" i="0" sz="21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The Holy Quran segment </a:t>
            </a:r>
            <a:r>
              <a:rPr b="0" i="0" lang="en-US" sz="165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Khalifa’s guidance segment: </a:t>
            </a:r>
            <a:r>
              <a:rPr b="0" i="0" lang="en-US" sz="1900" u="none" cap="none" strike="noStrike">
                <a:solidFill>
                  <a:srgbClr val="000000"/>
                </a:solidFill>
                <a:latin typeface="Calibri"/>
                <a:ea typeface="Calibri"/>
                <a:cs typeface="Calibri"/>
                <a:sym typeface="Calibri"/>
              </a:rPr>
              <a:t>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5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Domestic responsibility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 </a:t>
            </a:r>
            <a:r>
              <a:rPr b="0" i="0" lang="en-US" sz="165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Salat (Daily Prayers)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Health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a:t>
            </a:r>
            <a:r>
              <a:rPr b="0" i="0" lang="en-US" sz="165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Technology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Open slot for local topics </a:t>
            </a:r>
            <a:r>
              <a:rPr b="0" i="0" lang="en-US" sz="1650" u="none" cap="none" strike="noStrike">
                <a:solidFill>
                  <a:srgbClr val="000000"/>
                </a:solidFill>
                <a:latin typeface="Calibri"/>
                <a:ea typeface="Calibri"/>
                <a:cs typeface="Calibri"/>
                <a:sym typeface="Calibri"/>
              </a:rPr>
              <a:t>(10-20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Reminders/announcements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Dua’</a:t>
            </a:r>
            <a:endParaRPr/>
          </a:p>
          <a:p>
            <a:pPr indent="-144240" lvl="0" marL="249459" marR="0" rtl="0" algn="l">
              <a:lnSpc>
                <a:spcPct val="80000"/>
              </a:lnSpc>
              <a:spcBef>
                <a:spcPts val="300"/>
              </a:spcBef>
              <a:spcAft>
                <a:spcPts val="0"/>
              </a:spcAft>
              <a:buClr>
                <a:schemeClr val="dk1"/>
              </a:buClr>
              <a:buSzPct val="100000"/>
              <a:buFont typeface="Arial"/>
              <a:buNone/>
            </a:pPr>
            <a:r>
              <a:t/>
            </a:r>
            <a:endParaRPr b="0" i="0" sz="195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2100" u="none" cap="none" strike="noStrike">
                <a:solidFill>
                  <a:srgbClr val="000000"/>
                </a:solidFill>
                <a:latin typeface="Calibri"/>
                <a:ea typeface="Calibri"/>
                <a:cs typeface="Calibri"/>
                <a:sym typeface="Calibri"/>
              </a:rPr>
              <a:t>Suggested Total Time </a:t>
            </a:r>
            <a:r>
              <a:rPr b="0" i="0" lang="en-US" sz="1650" u="none" cap="none" strike="noStrike">
                <a:solidFill>
                  <a:srgbClr val="000000"/>
                </a:solidFill>
                <a:latin typeface="Calibri"/>
                <a:ea typeface="Calibri"/>
                <a:cs typeface="Calibri"/>
                <a:sym typeface="Calibri"/>
              </a:rPr>
              <a:t>(75 – 90 mins)</a:t>
            </a:r>
            <a:r>
              <a:rPr b="0" i="0" lang="en-US" sz="1950" u="none" cap="none" strike="noStrike">
                <a:solidFill>
                  <a:srgbClr val="000000"/>
                </a:solidFill>
                <a:latin typeface="Calibri"/>
                <a:ea typeface="Calibri"/>
                <a:cs typeface="Calibri"/>
                <a:sym typeface="Calibri"/>
              </a:rPr>
              <a:t>	</a:t>
            </a:r>
            <a:r>
              <a:rPr b="0" i="0" lang="en-US" sz="1425" u="none" cap="none" strike="noStrike">
                <a:solidFill>
                  <a:srgbClr val="000000"/>
                </a:solidFill>
                <a:latin typeface="Calibri"/>
                <a:ea typeface="Calibri"/>
                <a:cs typeface="Calibri"/>
                <a:sym typeface="Calibri"/>
              </a:rPr>
              <a:t>					</a:t>
            </a:r>
            <a:endParaRPr/>
          </a:p>
        </p:txBody>
      </p:sp>
      <p:pic>
        <p:nvPicPr>
          <p:cNvPr id="60" name="Google Shape;60;p2"/>
          <p:cNvPicPr preferRelativeResize="0"/>
          <p:nvPr/>
        </p:nvPicPr>
        <p:blipFill rotWithShape="1">
          <a:blip r:embed="rId4">
            <a:alphaModFix/>
          </a:blip>
          <a:srcRect b="0" l="0" r="0" t="0"/>
          <a:stretch/>
        </p:blipFill>
        <p:spPr>
          <a:xfrm>
            <a:off x="5418480" y="2758846"/>
            <a:ext cx="3022072" cy="28226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20"/>
          <p:cNvSpPr/>
          <p:nvPr/>
        </p:nvSpPr>
        <p:spPr>
          <a:xfrm>
            <a:off x="3278221" y="389505"/>
            <a:ext cx="4572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Arial"/>
                <a:ea typeface="Arial"/>
                <a:cs typeface="Arial"/>
                <a:sym typeface="Arial"/>
              </a:rPr>
              <a:t>The life of Programmer</a:t>
            </a:r>
            <a:endParaRPr sz="3000">
              <a:solidFill>
                <a:schemeClr val="lt1"/>
              </a:solidFill>
              <a:latin typeface="Calibri"/>
              <a:ea typeface="Calibri"/>
              <a:cs typeface="Calibri"/>
              <a:sym typeface="Calibri"/>
            </a:endParaRPr>
          </a:p>
        </p:txBody>
      </p:sp>
      <p:sp>
        <p:nvSpPr>
          <p:cNvPr id="200" name="Google Shape;200;p20"/>
          <p:cNvSpPr/>
          <p:nvPr/>
        </p:nvSpPr>
        <p:spPr>
          <a:xfrm>
            <a:off x="447472" y="1629544"/>
            <a:ext cx="4250988"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chemeClr val="dk1"/>
                </a:solidFill>
                <a:latin typeface="Arial"/>
                <a:ea typeface="Arial"/>
                <a:cs typeface="Arial"/>
                <a:sym typeface="Arial"/>
              </a:rPr>
              <a:t>What do programmers do?</a:t>
            </a:r>
            <a:endParaRPr b="1" sz="1600">
              <a:solidFill>
                <a:schemeClr val="dk1"/>
              </a:solidFill>
              <a:latin typeface="Calibri"/>
              <a:ea typeface="Calibri"/>
              <a:cs typeface="Calibri"/>
              <a:sym typeface="Calibri"/>
            </a:endParaRPr>
          </a:p>
          <a:p>
            <a:pPr indent="-101600" lvl="0" marL="0" marR="0" rtl="0" algn="just">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Essentially programmers solve problems (requirements) by writing code in small steps known as functions</a:t>
            </a:r>
            <a:endParaRPr/>
          </a:p>
          <a:p>
            <a:pPr indent="-101600" lvl="0" marL="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Programmers write code that logically solves problems</a:t>
            </a:r>
            <a:endParaRPr/>
          </a:p>
          <a:p>
            <a:pPr indent="-101600" lvl="0" marL="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Programmers need to know the syntax of a language as well the ecosystem of the language (database, filesystem, networking, etc.)</a:t>
            </a:r>
            <a:endParaRPr/>
          </a:p>
          <a:p>
            <a:pPr indent="-101600" lvl="0" marL="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 more code you write and review, the better you become</a:t>
            </a:r>
            <a:endParaRPr/>
          </a:p>
          <a:p>
            <a:pPr indent="-101600" lvl="0" marL="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Anyone can start coding and improve their skills with patience and practice</a:t>
            </a:r>
            <a:endParaRPr/>
          </a:p>
        </p:txBody>
      </p:sp>
      <p:pic>
        <p:nvPicPr>
          <p:cNvPr id="201" name="Google Shape;201;p20"/>
          <p:cNvPicPr preferRelativeResize="0"/>
          <p:nvPr/>
        </p:nvPicPr>
        <p:blipFill rotWithShape="1">
          <a:blip r:embed="rId4">
            <a:alphaModFix/>
          </a:blip>
          <a:srcRect b="0" l="0" r="0" t="0"/>
          <a:stretch/>
        </p:blipFill>
        <p:spPr>
          <a:xfrm>
            <a:off x="4842047" y="1484385"/>
            <a:ext cx="3983635" cy="39836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21"/>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07" name="Google Shape;207;p21"/>
          <p:cNvSpPr txBox="1"/>
          <p:nvPr>
            <p:ph type="title"/>
          </p:nvPr>
        </p:nvSpPr>
        <p:spPr>
          <a:xfrm>
            <a:off x="673044" y="1069486"/>
            <a:ext cx="3614830" cy="657226"/>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accent1"/>
              </a:buClr>
              <a:buSzPts val="3200"/>
              <a:buFont typeface="Times New Roman"/>
              <a:buNone/>
            </a:pPr>
            <a:r>
              <a:rPr b="1" lang="en-US" sz="3200">
                <a:solidFill>
                  <a:schemeClr val="accent1"/>
                </a:solidFill>
              </a:rPr>
              <a:t>Mental Well Being</a:t>
            </a:r>
            <a:endParaRPr b="1" i="1" sz="3000">
              <a:solidFill>
                <a:schemeClr val="accent1"/>
              </a:solidFill>
            </a:endParaRPr>
          </a:p>
        </p:txBody>
      </p:sp>
      <p:sp>
        <p:nvSpPr>
          <p:cNvPr id="208" name="Google Shape;208;p21"/>
          <p:cNvSpPr txBox="1"/>
          <p:nvPr>
            <p:ph idx="1" type="body"/>
          </p:nvPr>
        </p:nvSpPr>
        <p:spPr>
          <a:xfrm>
            <a:off x="340934" y="2298195"/>
            <a:ext cx="4497572" cy="3612412"/>
          </a:xfrm>
          <a:prstGeom prst="rect">
            <a:avLst/>
          </a:prstGeom>
          <a:noFill/>
          <a:ln>
            <a:noFill/>
          </a:ln>
        </p:spPr>
        <p:txBody>
          <a:bodyPr anchorCtr="0" anchor="t" bIns="45700" lIns="45700" spcFirstLastPara="1" rIns="45700" wrap="square" tIns="45700">
            <a:noAutofit/>
          </a:bodyPr>
          <a:lstStyle/>
          <a:p>
            <a:pPr indent="-307975" lvl="0" marL="257175" rtl="0" algn="l">
              <a:lnSpc>
                <a:spcPct val="80000"/>
              </a:lnSpc>
              <a:spcBef>
                <a:spcPts val="0"/>
              </a:spcBef>
              <a:spcAft>
                <a:spcPts val="0"/>
              </a:spcAft>
              <a:buClr>
                <a:srgbClr val="000000"/>
              </a:buClr>
              <a:buSzPts val="2600"/>
              <a:buChar char="•"/>
            </a:pPr>
            <a:r>
              <a:rPr lang="en-US" sz="1760"/>
              <a:t>Mental health includes our emotional, psychological, and social well-being. It affects how we think, feel, and act</a:t>
            </a:r>
            <a:br>
              <a:rPr lang="en-US" sz="1760"/>
            </a:br>
            <a:endParaRPr sz="1760"/>
          </a:p>
          <a:p>
            <a:pPr indent="-307975" lvl="0" marL="257175" rtl="0" algn="l">
              <a:lnSpc>
                <a:spcPct val="80000"/>
              </a:lnSpc>
              <a:spcBef>
                <a:spcPts val="525"/>
              </a:spcBef>
              <a:spcAft>
                <a:spcPts val="0"/>
              </a:spcAft>
              <a:buClr>
                <a:srgbClr val="000000"/>
              </a:buClr>
              <a:buSzPts val="2600"/>
              <a:buChar char="•"/>
            </a:pPr>
            <a:r>
              <a:rPr lang="en-US" sz="1760"/>
              <a:t>Mental well being helps determine how we handle stress, relate to others, and make choices</a:t>
            </a:r>
            <a:br>
              <a:rPr lang="en-US" sz="1760"/>
            </a:br>
            <a:endParaRPr sz="1760"/>
          </a:p>
          <a:p>
            <a:pPr indent="-307975" lvl="0" marL="257175" rtl="0" algn="l">
              <a:lnSpc>
                <a:spcPct val="80000"/>
              </a:lnSpc>
              <a:spcBef>
                <a:spcPts val="525"/>
              </a:spcBef>
              <a:spcAft>
                <a:spcPts val="0"/>
              </a:spcAft>
              <a:buClr>
                <a:srgbClr val="000000"/>
              </a:buClr>
              <a:buSzPts val="2600"/>
              <a:buChar char="•"/>
            </a:pPr>
            <a:r>
              <a:rPr lang="en-US" sz="1760"/>
              <a:t>Mental health is important at every stage of life, from childhood and adolescence through adulthood</a:t>
            </a:r>
            <a:endParaRPr sz="1760"/>
          </a:p>
          <a:p>
            <a:pPr indent="-307975" lvl="0" marL="257175" rtl="0" algn="l">
              <a:lnSpc>
                <a:spcPct val="80000"/>
              </a:lnSpc>
              <a:spcBef>
                <a:spcPts val="525"/>
              </a:spcBef>
              <a:spcAft>
                <a:spcPts val="0"/>
              </a:spcAft>
              <a:buClr>
                <a:srgbClr val="000000"/>
              </a:buClr>
              <a:buSzPts val="2600"/>
              <a:buChar char="•"/>
            </a:pPr>
            <a:r>
              <a:rPr lang="en-US" sz="1760"/>
              <a:t>It is a health problem like other health issues, and one should not be ashamed of or feel guilty of diagnosis</a:t>
            </a:r>
            <a:endParaRPr sz="1760"/>
          </a:p>
        </p:txBody>
      </p:sp>
      <p:sp>
        <p:nvSpPr>
          <p:cNvPr id="209" name="Google Shape;209;p21"/>
          <p:cNvSpPr/>
          <p:nvPr/>
        </p:nvSpPr>
        <p:spPr>
          <a:xfrm>
            <a:off x="572534" y="1766449"/>
            <a:ext cx="2337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alibri"/>
                <a:ea typeface="Calibri"/>
                <a:cs typeface="Calibri"/>
                <a:sym typeface="Calibri"/>
              </a:rPr>
              <a:t>What is Mental Health</a:t>
            </a:r>
            <a:endParaRPr b="1" sz="1800">
              <a:solidFill>
                <a:schemeClr val="accent1"/>
              </a:solidFill>
              <a:latin typeface="Calibri"/>
              <a:ea typeface="Calibri"/>
              <a:cs typeface="Calibri"/>
              <a:sym typeface="Calibri"/>
            </a:endParaRPr>
          </a:p>
        </p:txBody>
      </p:sp>
      <p:pic>
        <p:nvPicPr>
          <p:cNvPr descr="Northern Lights display over a snowy mountain landscape" id="210" name="Google Shape;210;p21"/>
          <p:cNvPicPr preferRelativeResize="0"/>
          <p:nvPr/>
        </p:nvPicPr>
        <p:blipFill rotWithShape="1">
          <a:blip r:embed="rId4">
            <a:alphaModFix/>
          </a:blip>
          <a:srcRect b="0" l="0" r="0" t="0"/>
          <a:stretch/>
        </p:blipFill>
        <p:spPr>
          <a:xfrm>
            <a:off x="5196135" y="1780141"/>
            <a:ext cx="3052920" cy="38793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22"/>
          <p:cNvPicPr preferRelativeResize="0"/>
          <p:nvPr/>
        </p:nvPicPr>
        <p:blipFill rotWithShape="1">
          <a:blip r:embed="rId4">
            <a:alphaModFix/>
          </a:blip>
          <a:srcRect b="0" l="0" r="0" t="0"/>
          <a:stretch/>
        </p:blipFill>
        <p:spPr>
          <a:xfrm>
            <a:off x="4698459" y="1757446"/>
            <a:ext cx="4114800" cy="3658957"/>
          </a:xfrm>
          <a:prstGeom prst="rect">
            <a:avLst/>
          </a:prstGeom>
          <a:noFill/>
          <a:ln>
            <a:noFill/>
          </a:ln>
        </p:spPr>
      </p:pic>
      <p:sp>
        <p:nvSpPr>
          <p:cNvPr id="216" name="Google Shape;216;p22"/>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17" name="Google Shape;217;p22"/>
          <p:cNvSpPr txBox="1"/>
          <p:nvPr>
            <p:ph idx="1" type="body"/>
          </p:nvPr>
        </p:nvSpPr>
        <p:spPr>
          <a:xfrm>
            <a:off x="428483" y="2068723"/>
            <a:ext cx="4133789" cy="3670596"/>
          </a:xfrm>
          <a:prstGeom prst="rect">
            <a:avLst/>
          </a:prstGeom>
          <a:noFill/>
          <a:ln>
            <a:noFill/>
          </a:ln>
        </p:spPr>
        <p:txBody>
          <a:bodyPr anchorCtr="0" anchor="t" bIns="45700" lIns="45700" spcFirstLastPara="1" rIns="45700" wrap="square" tIns="45700">
            <a:normAutofit/>
          </a:bodyPr>
          <a:lstStyle/>
          <a:p>
            <a:pPr indent="-342900" lvl="0" marL="342900" rtl="0" algn="just">
              <a:lnSpc>
                <a:spcPct val="100000"/>
              </a:lnSpc>
              <a:spcBef>
                <a:spcPts val="0"/>
              </a:spcBef>
              <a:spcAft>
                <a:spcPts val="0"/>
              </a:spcAft>
              <a:buClr>
                <a:srgbClr val="000000"/>
              </a:buClr>
              <a:buSzPts val="1800"/>
              <a:buFont typeface="Helvetica Neue"/>
              <a:buAutoNum type="arabicPeriod"/>
            </a:pPr>
            <a:r>
              <a:rPr lang="en-US" sz="1800"/>
              <a:t>Positive mental health allows people to</a:t>
            </a:r>
            <a:endParaRPr/>
          </a:p>
          <a:p>
            <a:pPr indent="-244927" lvl="1" marL="587828" rtl="0" algn="just">
              <a:lnSpc>
                <a:spcPct val="100000"/>
              </a:lnSpc>
              <a:spcBef>
                <a:spcPts val="863"/>
              </a:spcBef>
              <a:spcAft>
                <a:spcPts val="0"/>
              </a:spcAft>
              <a:buClr>
                <a:srgbClr val="000000"/>
              </a:buClr>
              <a:buSzPts val="1800"/>
              <a:buFont typeface="Arial"/>
              <a:buChar char="•"/>
            </a:pPr>
            <a:r>
              <a:rPr lang="en-US" sz="1800"/>
              <a:t>Realize their full potential, cope with the stresses of life, work productively, make meaningful contributions to their communities</a:t>
            </a:r>
            <a:endParaRPr/>
          </a:p>
          <a:p>
            <a:pPr indent="-342900" lvl="0" marL="342900" rtl="0" algn="just">
              <a:lnSpc>
                <a:spcPct val="100000"/>
              </a:lnSpc>
              <a:spcBef>
                <a:spcPts val="863"/>
              </a:spcBef>
              <a:spcAft>
                <a:spcPts val="0"/>
              </a:spcAft>
              <a:buClr>
                <a:srgbClr val="000000"/>
              </a:buClr>
              <a:buSzPts val="1800"/>
              <a:buFont typeface="Helvetica Neue"/>
              <a:buAutoNum type="arabicPeriod"/>
            </a:pPr>
            <a:r>
              <a:rPr lang="en-US" sz="1800"/>
              <a:t>Many factors contribute to mental health problems</a:t>
            </a:r>
            <a:endParaRPr/>
          </a:p>
          <a:p>
            <a:pPr indent="-244927" lvl="1" marL="587828" rtl="0" algn="just">
              <a:lnSpc>
                <a:spcPct val="100000"/>
              </a:lnSpc>
              <a:spcBef>
                <a:spcPts val="863"/>
              </a:spcBef>
              <a:spcAft>
                <a:spcPts val="0"/>
              </a:spcAft>
              <a:buClr>
                <a:srgbClr val="000000"/>
              </a:buClr>
              <a:buSzPts val="1800"/>
              <a:buFont typeface="Arial"/>
              <a:buChar char="•"/>
            </a:pPr>
            <a:r>
              <a:rPr lang="en-US" sz="1800"/>
              <a:t> Biological factors such as genes and brain chemistry</a:t>
            </a:r>
            <a:endParaRPr/>
          </a:p>
          <a:p>
            <a:pPr indent="-244927" lvl="1" marL="587828" rtl="0" algn="just">
              <a:lnSpc>
                <a:spcPct val="100000"/>
              </a:lnSpc>
              <a:spcBef>
                <a:spcPts val="863"/>
              </a:spcBef>
              <a:spcAft>
                <a:spcPts val="0"/>
              </a:spcAft>
              <a:buClr>
                <a:srgbClr val="000000"/>
              </a:buClr>
              <a:buSzPts val="1800"/>
              <a:buFont typeface="Arial"/>
              <a:buChar char="•"/>
            </a:pPr>
            <a:r>
              <a:rPr lang="en-US" sz="1800"/>
              <a:t>Life experiences such as trauma or abuse</a:t>
            </a:r>
            <a:endParaRPr/>
          </a:p>
        </p:txBody>
      </p:sp>
      <p:sp>
        <p:nvSpPr>
          <p:cNvPr id="218" name="Google Shape;218;p22"/>
          <p:cNvSpPr/>
          <p:nvPr/>
        </p:nvSpPr>
        <p:spPr>
          <a:xfrm>
            <a:off x="2849691" y="1313177"/>
            <a:ext cx="28763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alibri"/>
                <a:ea typeface="Calibri"/>
                <a:cs typeface="Calibri"/>
                <a:sym typeface="Calibri"/>
              </a:rPr>
              <a:t>Mental Health and Wellness</a:t>
            </a:r>
            <a:endParaRPr b="1" sz="1800">
              <a:solidFill>
                <a:schemeClr val="accen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23"/>
          <p:cNvSpPr txBox="1"/>
          <p:nvPr>
            <p:ph type="title"/>
          </p:nvPr>
        </p:nvSpPr>
        <p:spPr>
          <a:xfrm>
            <a:off x="3083263" y="1253525"/>
            <a:ext cx="3716371" cy="652027"/>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accent1"/>
              </a:buClr>
              <a:buSzPts val="3300"/>
              <a:buFont typeface="Calibri"/>
              <a:buNone/>
            </a:pPr>
            <a:r>
              <a:rPr b="1" lang="en-US">
                <a:solidFill>
                  <a:schemeClr val="accent1"/>
                </a:solidFill>
              </a:rPr>
              <a:t>Early Warning Signs</a:t>
            </a:r>
            <a:endParaRPr/>
          </a:p>
        </p:txBody>
      </p:sp>
      <p:sp>
        <p:nvSpPr>
          <p:cNvPr id="224" name="Google Shape;224;p23"/>
          <p:cNvSpPr txBox="1"/>
          <p:nvPr>
            <p:ph idx="1" type="body"/>
          </p:nvPr>
        </p:nvSpPr>
        <p:spPr>
          <a:xfrm>
            <a:off x="402850" y="2019774"/>
            <a:ext cx="8466300" cy="4047600"/>
          </a:xfrm>
          <a:prstGeom prst="rect">
            <a:avLst/>
          </a:prstGeom>
          <a:noFill/>
          <a:ln>
            <a:noFill/>
          </a:ln>
        </p:spPr>
        <p:txBody>
          <a:bodyPr anchorCtr="0" anchor="t" bIns="45700" lIns="45700" spcFirstLastPara="1" rIns="45700" wrap="square" tIns="45700">
            <a:normAutofit fontScale="40000" lnSpcReduction="20000"/>
          </a:bodyPr>
          <a:lstStyle/>
          <a:p>
            <a:pPr indent="-288925" lvl="0" marL="257175" rtl="0" algn="l">
              <a:lnSpc>
                <a:spcPct val="100000"/>
              </a:lnSpc>
              <a:spcBef>
                <a:spcPts val="0"/>
              </a:spcBef>
              <a:spcAft>
                <a:spcPts val="0"/>
              </a:spcAft>
              <a:buClr>
                <a:srgbClr val="000000"/>
              </a:buClr>
              <a:buSzPct val="157534"/>
              <a:buChar char="•"/>
            </a:pPr>
            <a:r>
              <a:rPr b="1" lang="en-US" sz="3650"/>
              <a:t>Experiencing one or more of the following feelings or behaviors can be an early warning sign of a problem:</a:t>
            </a:r>
            <a:br>
              <a:rPr lang="en-US" sz="3650"/>
            </a:br>
            <a:endParaRPr sz="3650"/>
          </a:p>
          <a:p>
            <a:pPr indent="-276677" lvl="1" marL="587828" rtl="0" algn="l">
              <a:lnSpc>
                <a:spcPct val="100000"/>
              </a:lnSpc>
              <a:spcBef>
                <a:spcPts val="525"/>
              </a:spcBef>
              <a:spcAft>
                <a:spcPts val="0"/>
              </a:spcAft>
              <a:buClr>
                <a:srgbClr val="000000"/>
              </a:buClr>
              <a:buSzPct val="157534"/>
              <a:buChar char="–"/>
            </a:pPr>
            <a:r>
              <a:rPr lang="en-US" sz="3650"/>
              <a:t>Eating or sleeping too much or too little, feeling helpless or hopeless</a:t>
            </a:r>
            <a:endParaRPr sz="3650"/>
          </a:p>
          <a:p>
            <a:pPr indent="-276677" lvl="1" marL="587828" rtl="0" algn="l">
              <a:lnSpc>
                <a:spcPct val="100000"/>
              </a:lnSpc>
              <a:spcBef>
                <a:spcPts val="525"/>
              </a:spcBef>
              <a:spcAft>
                <a:spcPts val="0"/>
              </a:spcAft>
              <a:buClr>
                <a:srgbClr val="000000"/>
              </a:buClr>
              <a:buSzPct val="157534"/>
              <a:buChar char="–"/>
            </a:pPr>
            <a:r>
              <a:rPr lang="en-US" sz="3650"/>
              <a:t>Pulling away from people and usual activities, having low energy</a:t>
            </a:r>
            <a:endParaRPr sz="3650"/>
          </a:p>
          <a:p>
            <a:pPr indent="-276677" lvl="1" marL="587828" rtl="0" algn="l">
              <a:lnSpc>
                <a:spcPct val="100000"/>
              </a:lnSpc>
              <a:spcBef>
                <a:spcPts val="525"/>
              </a:spcBef>
              <a:spcAft>
                <a:spcPts val="0"/>
              </a:spcAft>
              <a:buClr>
                <a:srgbClr val="000000"/>
              </a:buClr>
              <a:buSzPct val="157534"/>
              <a:buChar char="–"/>
            </a:pPr>
            <a:r>
              <a:rPr lang="en-US" sz="3650"/>
              <a:t>Inability to perform daily tasks like taking care of your kids or getting to work or school</a:t>
            </a:r>
            <a:endParaRPr sz="3650"/>
          </a:p>
          <a:p>
            <a:pPr indent="-276677" lvl="1" marL="587828" rtl="0" algn="l">
              <a:lnSpc>
                <a:spcPct val="100000"/>
              </a:lnSpc>
              <a:spcBef>
                <a:spcPts val="525"/>
              </a:spcBef>
              <a:spcAft>
                <a:spcPts val="0"/>
              </a:spcAft>
              <a:buClr>
                <a:srgbClr val="000000"/>
              </a:buClr>
              <a:buSzPct val="157534"/>
              <a:buChar char="–"/>
            </a:pPr>
            <a:r>
              <a:rPr lang="en-US" sz="3650"/>
              <a:t>Smoking, drinking, or using drugs ( new or more than usual)</a:t>
            </a:r>
            <a:endParaRPr sz="3650"/>
          </a:p>
          <a:p>
            <a:pPr indent="-276677" lvl="1" marL="587828" rtl="0" algn="l">
              <a:lnSpc>
                <a:spcPct val="100000"/>
              </a:lnSpc>
              <a:spcBef>
                <a:spcPts val="525"/>
              </a:spcBef>
              <a:spcAft>
                <a:spcPts val="0"/>
              </a:spcAft>
              <a:buClr>
                <a:srgbClr val="000000"/>
              </a:buClr>
              <a:buSzPct val="157534"/>
              <a:buChar char="–"/>
            </a:pPr>
            <a:r>
              <a:rPr lang="en-US" sz="3650"/>
              <a:t>Feeling unusually confused, forgetful, on edge, angry, upset, worried, or scared</a:t>
            </a:r>
            <a:endParaRPr sz="3650"/>
          </a:p>
          <a:p>
            <a:pPr indent="-276677" lvl="1" marL="587828" rtl="0" algn="l">
              <a:lnSpc>
                <a:spcPct val="100000"/>
              </a:lnSpc>
              <a:spcBef>
                <a:spcPts val="525"/>
              </a:spcBef>
              <a:spcAft>
                <a:spcPts val="0"/>
              </a:spcAft>
              <a:buClr>
                <a:srgbClr val="000000"/>
              </a:buClr>
              <a:buSzPct val="157534"/>
              <a:buChar char="–"/>
            </a:pPr>
            <a:r>
              <a:rPr lang="en-US" sz="3650"/>
              <a:t>Yelling or fighting with family and friends, experiencing severe mood swings that cause problems in relationships</a:t>
            </a:r>
            <a:endParaRPr sz="3650"/>
          </a:p>
          <a:p>
            <a:pPr indent="-276677" lvl="1" marL="587828" rtl="0" algn="l">
              <a:lnSpc>
                <a:spcPct val="100000"/>
              </a:lnSpc>
              <a:spcBef>
                <a:spcPts val="525"/>
              </a:spcBef>
              <a:spcAft>
                <a:spcPts val="0"/>
              </a:spcAft>
              <a:buClr>
                <a:srgbClr val="000000"/>
              </a:buClr>
              <a:buSzPct val="157534"/>
              <a:buChar char="–"/>
            </a:pPr>
            <a:r>
              <a:rPr lang="en-US" sz="3650"/>
              <a:t>Having persistent thoughts and memories you can't get out of your head, hearing voices or believing things that are not true</a:t>
            </a:r>
            <a:endParaRPr sz="3650"/>
          </a:p>
          <a:p>
            <a:pPr indent="-276677" lvl="1" marL="587828" rtl="0" algn="l">
              <a:lnSpc>
                <a:spcPct val="100000"/>
              </a:lnSpc>
              <a:spcBef>
                <a:spcPts val="525"/>
              </a:spcBef>
              <a:spcAft>
                <a:spcPts val="0"/>
              </a:spcAft>
              <a:buClr>
                <a:srgbClr val="000000"/>
              </a:buClr>
              <a:buSzPct val="157534"/>
              <a:buChar char="–"/>
            </a:pPr>
            <a:r>
              <a:rPr lang="en-US" sz="3650"/>
              <a:t>Thinking of harming yourself or others</a:t>
            </a:r>
            <a:endParaRPr sz="3650"/>
          </a:p>
          <a:p>
            <a:pPr indent="-183967" lvl="1" marL="587828" rtl="0" algn="l">
              <a:lnSpc>
                <a:spcPct val="100000"/>
              </a:lnSpc>
              <a:spcBef>
                <a:spcPts val="525"/>
              </a:spcBef>
              <a:spcAft>
                <a:spcPts val="0"/>
              </a:spcAft>
              <a:buClr>
                <a:srgbClr val="000000"/>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24"/>
          <p:cNvSpPr txBox="1"/>
          <p:nvPr>
            <p:ph idx="1" type="body"/>
          </p:nvPr>
        </p:nvSpPr>
        <p:spPr>
          <a:xfrm>
            <a:off x="418521" y="1922610"/>
            <a:ext cx="8306958" cy="3599582"/>
          </a:xfrm>
          <a:prstGeom prst="rect">
            <a:avLst/>
          </a:prstGeom>
          <a:noFill/>
          <a:ln>
            <a:noFill/>
          </a:ln>
        </p:spPr>
        <p:txBody>
          <a:bodyPr anchorCtr="0" anchor="t" bIns="45700" lIns="45700" spcFirstLastPara="1" rIns="45700" wrap="square" tIns="45700">
            <a:normAutofit fontScale="47500" lnSpcReduction="20000"/>
          </a:bodyPr>
          <a:lstStyle/>
          <a:p>
            <a:pPr indent="-203454" lvl="0" marL="184404" rtl="0" algn="l">
              <a:lnSpc>
                <a:spcPct val="100000"/>
              </a:lnSpc>
              <a:spcBef>
                <a:spcPts val="0"/>
              </a:spcBef>
              <a:spcAft>
                <a:spcPts val="0"/>
              </a:spcAft>
              <a:buClr>
                <a:srgbClr val="000000"/>
              </a:buClr>
              <a:buSzPct val="159374"/>
              <a:buChar char="•"/>
            </a:pPr>
            <a:r>
              <a:rPr b="1" lang="en-US" sz="3031"/>
              <a:t>Ways to maintain positive mental health include</a:t>
            </a:r>
            <a:br>
              <a:rPr lang="en-US" sz="3031"/>
            </a:br>
            <a:endParaRPr sz="3031"/>
          </a:p>
          <a:p>
            <a:pPr indent="-203454" lvl="1" marL="368808" rtl="0" algn="l">
              <a:lnSpc>
                <a:spcPct val="100000"/>
              </a:lnSpc>
              <a:spcBef>
                <a:spcPts val="788"/>
              </a:spcBef>
              <a:spcAft>
                <a:spcPts val="0"/>
              </a:spcAft>
              <a:buClr>
                <a:srgbClr val="000000"/>
              </a:buClr>
              <a:buSzPct val="159374"/>
              <a:buChar char="–"/>
            </a:pPr>
            <a:r>
              <a:rPr lang="en-US" sz="3031"/>
              <a:t>Getting professional help if you need it</a:t>
            </a:r>
            <a:endParaRPr sz="3031"/>
          </a:p>
          <a:p>
            <a:pPr indent="-203454" lvl="1" marL="368808" rtl="0" algn="l">
              <a:lnSpc>
                <a:spcPct val="100000"/>
              </a:lnSpc>
              <a:spcBef>
                <a:spcPts val="788"/>
              </a:spcBef>
              <a:spcAft>
                <a:spcPts val="0"/>
              </a:spcAft>
              <a:buClr>
                <a:srgbClr val="000000"/>
              </a:buClr>
              <a:buSzPct val="159374"/>
              <a:buChar char="–"/>
            </a:pPr>
            <a:r>
              <a:rPr lang="en-US" sz="3031"/>
              <a:t>Connecting with others</a:t>
            </a:r>
            <a:endParaRPr sz="3031"/>
          </a:p>
          <a:p>
            <a:pPr indent="-203454" lvl="1" marL="368808" rtl="0" algn="l">
              <a:lnSpc>
                <a:spcPct val="100000"/>
              </a:lnSpc>
              <a:spcBef>
                <a:spcPts val="788"/>
              </a:spcBef>
              <a:spcAft>
                <a:spcPts val="0"/>
              </a:spcAft>
              <a:buClr>
                <a:srgbClr val="000000"/>
              </a:buClr>
              <a:buSzPct val="159374"/>
              <a:buChar char="–"/>
            </a:pPr>
            <a:r>
              <a:rPr lang="en-US" sz="3031"/>
              <a:t>Staying positive</a:t>
            </a:r>
            <a:endParaRPr sz="3031"/>
          </a:p>
          <a:p>
            <a:pPr indent="-203454" lvl="1" marL="368808" rtl="0" algn="l">
              <a:lnSpc>
                <a:spcPct val="100000"/>
              </a:lnSpc>
              <a:spcBef>
                <a:spcPts val="788"/>
              </a:spcBef>
              <a:spcAft>
                <a:spcPts val="0"/>
              </a:spcAft>
              <a:buClr>
                <a:srgbClr val="000000"/>
              </a:buClr>
              <a:buSzPct val="159374"/>
              <a:buChar char="–"/>
            </a:pPr>
            <a:r>
              <a:rPr lang="en-US" sz="3031"/>
              <a:t>Getting physically active</a:t>
            </a:r>
            <a:endParaRPr sz="3031"/>
          </a:p>
          <a:p>
            <a:pPr indent="-203454" lvl="1" marL="368808" rtl="0" algn="l">
              <a:lnSpc>
                <a:spcPct val="100000"/>
              </a:lnSpc>
              <a:spcBef>
                <a:spcPts val="788"/>
              </a:spcBef>
              <a:spcAft>
                <a:spcPts val="0"/>
              </a:spcAft>
              <a:buClr>
                <a:srgbClr val="000000"/>
              </a:buClr>
              <a:buSzPct val="159374"/>
              <a:buChar char="–"/>
            </a:pPr>
            <a:r>
              <a:rPr lang="en-US" sz="3031"/>
              <a:t>Helping others</a:t>
            </a:r>
            <a:endParaRPr sz="3031"/>
          </a:p>
          <a:p>
            <a:pPr indent="-203454" lvl="1" marL="368808" rtl="0" algn="l">
              <a:lnSpc>
                <a:spcPct val="100000"/>
              </a:lnSpc>
              <a:spcBef>
                <a:spcPts val="788"/>
              </a:spcBef>
              <a:spcAft>
                <a:spcPts val="0"/>
              </a:spcAft>
              <a:buClr>
                <a:srgbClr val="000000"/>
              </a:buClr>
              <a:buSzPct val="159374"/>
              <a:buChar char="–"/>
            </a:pPr>
            <a:r>
              <a:rPr lang="en-US" sz="3031"/>
              <a:t>Getting enough sleep</a:t>
            </a:r>
            <a:endParaRPr sz="3031"/>
          </a:p>
          <a:p>
            <a:pPr indent="-203454" lvl="1" marL="368808" rtl="0" algn="l">
              <a:lnSpc>
                <a:spcPct val="100000"/>
              </a:lnSpc>
              <a:spcBef>
                <a:spcPts val="788"/>
              </a:spcBef>
              <a:spcAft>
                <a:spcPts val="0"/>
              </a:spcAft>
              <a:buClr>
                <a:srgbClr val="000000"/>
              </a:buClr>
              <a:buSzPct val="159374"/>
              <a:buChar char="–"/>
            </a:pPr>
            <a:r>
              <a:rPr lang="en-US" sz="3031"/>
              <a:t>Developing coping skills</a:t>
            </a:r>
            <a:endParaRPr sz="3031"/>
          </a:p>
          <a:p>
            <a:pPr indent="-203454" lvl="1" marL="368808" rtl="0" algn="l">
              <a:lnSpc>
                <a:spcPct val="100000"/>
              </a:lnSpc>
              <a:spcBef>
                <a:spcPts val="788"/>
              </a:spcBef>
              <a:spcAft>
                <a:spcPts val="0"/>
              </a:spcAft>
              <a:buClr>
                <a:srgbClr val="000000"/>
              </a:buClr>
              <a:buSzPct val="159374"/>
              <a:buChar char="–"/>
            </a:pPr>
            <a:r>
              <a:rPr lang="en-US" sz="3031"/>
              <a:t>Prayers</a:t>
            </a:r>
            <a:endParaRPr sz="3031"/>
          </a:p>
        </p:txBody>
      </p:sp>
      <p:sp>
        <p:nvSpPr>
          <p:cNvPr id="230" name="Google Shape;230;p24"/>
          <p:cNvSpPr/>
          <p:nvPr/>
        </p:nvSpPr>
        <p:spPr>
          <a:xfrm>
            <a:off x="3133818" y="1225628"/>
            <a:ext cx="28763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Calibri"/>
                <a:ea typeface="Calibri"/>
                <a:cs typeface="Calibri"/>
                <a:sym typeface="Calibri"/>
              </a:rPr>
              <a:t>Mental Health and Wellness</a:t>
            </a:r>
            <a:endParaRPr b="1" sz="1800">
              <a:solidFill>
                <a:schemeClr val="accent1"/>
              </a:solidFill>
              <a:latin typeface="Calibri"/>
              <a:ea typeface="Calibri"/>
              <a:cs typeface="Calibri"/>
              <a:sym typeface="Calibri"/>
            </a:endParaRPr>
          </a:p>
        </p:txBody>
      </p:sp>
      <p:pic>
        <p:nvPicPr>
          <p:cNvPr id="231" name="Google Shape;231;p24"/>
          <p:cNvPicPr preferRelativeResize="0"/>
          <p:nvPr/>
        </p:nvPicPr>
        <p:blipFill rotWithShape="1">
          <a:blip r:embed="rId4">
            <a:alphaModFix/>
          </a:blip>
          <a:srcRect b="0" l="0" r="0" t="0"/>
          <a:stretch/>
        </p:blipFill>
        <p:spPr>
          <a:xfrm>
            <a:off x="5311071" y="2305455"/>
            <a:ext cx="3216737" cy="32167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25"/>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37" name="Google Shape;237;p25"/>
          <p:cNvSpPr txBox="1"/>
          <p:nvPr>
            <p:ph idx="1" type="body"/>
          </p:nvPr>
        </p:nvSpPr>
        <p:spPr>
          <a:xfrm>
            <a:off x="2712625" y="2850927"/>
            <a:ext cx="4227374" cy="913519"/>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26"/>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43" name="Google Shape;243;p26"/>
          <p:cNvSpPr txBox="1"/>
          <p:nvPr/>
        </p:nvSpPr>
        <p:spPr>
          <a:xfrm>
            <a:off x="1648776" y="1884760"/>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44" name="Google Shape;244;p26"/>
          <p:cNvSpPr txBox="1"/>
          <p:nvPr/>
        </p:nvSpPr>
        <p:spPr>
          <a:xfrm>
            <a:off x="4346458" y="115012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449394" y="453713"/>
            <a:ext cx="7167567"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66" name="Google Shape;66;p3"/>
          <p:cNvSpPr/>
          <p:nvPr/>
        </p:nvSpPr>
        <p:spPr>
          <a:xfrm>
            <a:off x="565104" y="1857982"/>
            <a:ext cx="4269543" cy="33239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And there are some among men who take for themselves objects of worship other than Allah, loving them as they should love Allah. But believers are stronger in their love for Allah. And if those who transgress could </a:t>
            </a:r>
            <a:r>
              <a:rPr b="0" i="1" lang="en-US" sz="1800" u="none" cap="none" strike="noStrike">
                <a:solidFill>
                  <a:schemeClr val="dk1"/>
                </a:solidFill>
                <a:latin typeface="Roboto"/>
                <a:ea typeface="Roboto"/>
                <a:cs typeface="Roboto"/>
                <a:sym typeface="Roboto"/>
              </a:rPr>
              <a:t>now</a:t>
            </a:r>
            <a:r>
              <a:rPr b="0" i="0" lang="en-US" sz="1800" u="none" cap="none" strike="noStrike">
                <a:solidFill>
                  <a:schemeClr val="dk1"/>
                </a:solidFill>
                <a:latin typeface="Roboto"/>
                <a:ea typeface="Roboto"/>
                <a:cs typeface="Roboto"/>
                <a:sym typeface="Roboto"/>
              </a:rPr>
              <a:t> see the time when they shall see the punishment, </a:t>
            </a:r>
            <a:r>
              <a:rPr b="0" i="1" lang="en-US" sz="1800" u="none" cap="none" strike="noStrike">
                <a:solidFill>
                  <a:schemeClr val="dk1"/>
                </a:solidFill>
                <a:latin typeface="Roboto"/>
                <a:ea typeface="Roboto"/>
                <a:cs typeface="Roboto"/>
                <a:sym typeface="Roboto"/>
              </a:rPr>
              <a:t>they would realize</a:t>
            </a:r>
            <a:r>
              <a:rPr b="0" i="0" lang="en-US" sz="1800" u="none" cap="none" strike="noStrike">
                <a:solidFill>
                  <a:schemeClr val="dk1"/>
                </a:solidFill>
                <a:latin typeface="Roboto"/>
                <a:ea typeface="Roboto"/>
                <a:cs typeface="Roboto"/>
                <a:sym typeface="Roboto"/>
              </a:rPr>
              <a:t> that all power belongs to Allah and that Allah is severe in punishing. </a:t>
            </a:r>
            <a:endParaRPr/>
          </a:p>
          <a:p>
            <a:pPr indent="0" lvl="0" marL="0" marR="0" rtl="0" algn="just">
              <a:spcBef>
                <a:spcPts val="0"/>
              </a:spcBef>
              <a:spcAft>
                <a:spcPts val="0"/>
              </a:spcAft>
              <a:buNone/>
            </a:pPr>
            <a:r>
              <a:t/>
            </a:r>
            <a:endParaRPr b="0" i="0" sz="1500" u="none" cap="none" strike="noStrike">
              <a:solidFill>
                <a:schemeClr val="dk1"/>
              </a:solidFill>
              <a:latin typeface="Roboto"/>
              <a:ea typeface="Roboto"/>
              <a:cs typeface="Roboto"/>
              <a:sym typeface="Roboto"/>
            </a:endParaRPr>
          </a:p>
          <a:p>
            <a:pPr indent="0" lvl="0" marL="0" marR="0" rtl="0" algn="just">
              <a:spcBef>
                <a:spcPts val="0"/>
              </a:spcBef>
              <a:spcAft>
                <a:spcPts val="0"/>
              </a:spcAft>
              <a:buNone/>
            </a:pPr>
            <a:r>
              <a:rPr b="0" i="0" lang="en-US" sz="1500" u="none" cap="none" strike="noStrike">
                <a:solidFill>
                  <a:schemeClr val="dk1"/>
                </a:solidFill>
                <a:latin typeface="Roboto"/>
                <a:ea typeface="Roboto"/>
                <a:cs typeface="Roboto"/>
                <a:sym typeface="Roboto"/>
              </a:rPr>
              <a:t>(2:166)</a:t>
            </a:r>
            <a:endParaRPr b="0" i="0" sz="1500" u="none" cap="none" strike="noStrike">
              <a:solidFill>
                <a:schemeClr val="dk1"/>
              </a:solidFill>
              <a:latin typeface="Calibri"/>
              <a:ea typeface="Calibri"/>
              <a:cs typeface="Calibri"/>
              <a:sym typeface="Calibri"/>
            </a:endParaRPr>
          </a:p>
        </p:txBody>
      </p:sp>
      <p:pic>
        <p:nvPicPr>
          <p:cNvPr id="67" name="Google Shape;67;p3"/>
          <p:cNvPicPr preferRelativeResize="0"/>
          <p:nvPr/>
        </p:nvPicPr>
        <p:blipFill rotWithShape="1">
          <a:blip r:embed="rId4">
            <a:alphaModFix/>
          </a:blip>
          <a:srcRect b="0" l="0" r="0" t="0"/>
          <a:stretch/>
        </p:blipFill>
        <p:spPr>
          <a:xfrm>
            <a:off x="5045530" y="1857982"/>
            <a:ext cx="3435907" cy="2628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73" name="Google Shape;73;p4"/>
          <p:cNvSpPr txBox="1"/>
          <p:nvPr/>
        </p:nvSpPr>
        <p:spPr>
          <a:xfrm>
            <a:off x="3438971" y="417610"/>
            <a:ext cx="2147445"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000" u="none" cap="none" strike="noStrike">
                <a:solidFill>
                  <a:srgbClr val="FFFFFF"/>
                </a:solidFill>
                <a:latin typeface="Calibri"/>
                <a:ea typeface="Calibri"/>
                <a:cs typeface="Calibri"/>
                <a:sym typeface="Calibri"/>
              </a:rPr>
              <a:t>Ansar Pledge</a:t>
            </a:r>
            <a:endParaRPr/>
          </a:p>
        </p:txBody>
      </p:sp>
      <p:sp>
        <p:nvSpPr>
          <p:cNvPr id="74" name="Google Shape;74;p4"/>
          <p:cNvSpPr txBox="1"/>
          <p:nvPr/>
        </p:nvSpPr>
        <p:spPr>
          <a:xfrm>
            <a:off x="326600" y="1453886"/>
            <a:ext cx="5432174" cy="992577"/>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wa ash-hadu • anna Muhammadan • ‘abduhu • wa rasuluh</a:t>
            </a:r>
            <a:endParaRPr b="0" i="0" sz="1500" u="none" cap="none" strike="noStrike">
              <a:solidFill>
                <a:schemeClr val="dk1"/>
              </a:solidFill>
              <a:latin typeface="Calibri"/>
              <a:ea typeface="Calibri"/>
              <a:cs typeface="Calibri"/>
              <a:sym typeface="Calibri"/>
            </a:endParaRPr>
          </a:p>
        </p:txBody>
      </p:sp>
      <p:sp>
        <p:nvSpPr>
          <p:cNvPr id="75" name="Google Shape;75;p4"/>
          <p:cNvSpPr txBox="1"/>
          <p:nvPr/>
        </p:nvSpPr>
        <p:spPr>
          <a:xfrm>
            <a:off x="326600" y="2850778"/>
            <a:ext cx="8372185" cy="253146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6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6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 solemnly pledge • that I shall endeavor • throughout my life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for the propagation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and consolidation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of Ahmadiyyat in Islam,</a:t>
            </a:r>
            <a:r>
              <a:rPr b="0" i="1" lang="en-US" sz="1600" u="none" cap="none" strike="noStrike">
                <a:solidFill>
                  <a:schemeClr val="dk1"/>
                </a:solidFill>
                <a:latin typeface="Helvetica Neue"/>
                <a:ea typeface="Helvetica Neue"/>
                <a:cs typeface="Helvetica Neue"/>
                <a:sym typeface="Helvetica Neue"/>
              </a:rPr>
              <a:t> • </a:t>
            </a:r>
            <a:r>
              <a:rPr b="0" i="0" lang="en-US" sz="1600" u="none" cap="none" strike="noStrike">
                <a:solidFill>
                  <a:schemeClr val="dk1"/>
                </a:solidFill>
                <a:latin typeface="Calibri"/>
                <a:ea typeface="Calibri"/>
                <a:cs typeface="Calibri"/>
                <a:sym typeface="Calibri"/>
              </a:rPr>
              <a:t>and shall stand guard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in defense of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the institution of Khilafat.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 shall not hesitate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offer any sacrifice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in this regard.</a:t>
            </a:r>
            <a:r>
              <a:rPr b="0" i="1" lang="en-US" sz="1600" u="none" cap="none" strike="noStrike">
                <a:solidFill>
                  <a:schemeClr val="dk1"/>
                </a:solidFill>
                <a:latin typeface="Helvetica Neue"/>
                <a:ea typeface="Helvetica Neue"/>
                <a:cs typeface="Helvetica Neue"/>
                <a:sym typeface="Helvetica Neue"/>
              </a:rPr>
              <a:t> </a:t>
            </a:r>
            <a:r>
              <a:rPr b="0" i="0" lang="en-US" sz="1600" u="none" cap="none" strike="noStrike">
                <a:solidFill>
                  <a:schemeClr val="dk1"/>
                </a:solidFill>
                <a:latin typeface="Calibri"/>
                <a:ea typeface="Calibri"/>
                <a:cs typeface="Calibri"/>
                <a:sym typeface="Calibri"/>
              </a:rPr>
              <a:t>•</a:t>
            </a:r>
            <a:r>
              <a:rPr b="0" i="1" lang="en-US" sz="1600" u="none" cap="none" strike="noStrike">
                <a:solidFill>
                  <a:schemeClr val="dk1"/>
                </a:solidFill>
                <a:latin typeface="Helvetica Neue"/>
                <a:ea typeface="Helvetica Neue"/>
                <a:cs typeface="Helvetica Neue"/>
                <a:sym typeface="Helvetica Neue"/>
              </a:rPr>
              <a:t> </a:t>
            </a:r>
            <a:r>
              <a:rPr b="0" i="0" lang="en-US" sz="1600" u="none" cap="none" strike="noStrike">
                <a:solidFill>
                  <a:schemeClr val="dk1"/>
                </a:solidFill>
                <a:latin typeface="Calibri"/>
                <a:ea typeface="Calibri"/>
                <a:cs typeface="Calibri"/>
                <a:sym typeface="Calibri"/>
              </a:rPr>
              <a:t>Moreover,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 shall exhort my children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always remain dedicated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and devoted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Khilafat. </a:t>
            </a:r>
            <a:r>
              <a:rPr b="0" i="1" lang="en-US" sz="1600" u="none" cap="none" strike="noStrike">
                <a:solidFill>
                  <a:schemeClr val="dk1"/>
                </a:solidFill>
                <a:latin typeface="Helvetica Neue"/>
                <a:ea typeface="Helvetica Neue"/>
                <a:cs typeface="Helvetica Neue"/>
                <a:sym typeface="Helvetica Neue"/>
              </a:rPr>
              <a:t>• Insha’allah</a:t>
            </a:r>
            <a:r>
              <a:rPr b="0" i="0" lang="en-US" sz="1600" u="none" cap="none" strike="noStrike">
                <a:solidFill>
                  <a:schemeClr val="dk1"/>
                </a:solidFill>
                <a:latin typeface="Calibri"/>
                <a:ea typeface="Calibri"/>
                <a:cs typeface="Calibri"/>
                <a:sym typeface="Calibri"/>
              </a:rPr>
              <a:t>.</a:t>
            </a:r>
            <a:endParaRPr/>
          </a:p>
        </p:txBody>
      </p:sp>
      <p:pic>
        <p:nvPicPr>
          <p:cNvPr id="76" name="Google Shape;76;p4"/>
          <p:cNvPicPr preferRelativeResize="0"/>
          <p:nvPr/>
        </p:nvPicPr>
        <p:blipFill rotWithShape="1">
          <a:blip r:embed="rId4">
            <a:alphaModFix/>
          </a:blip>
          <a:srcRect b="0" l="0" r="0" t="0"/>
          <a:stretch/>
        </p:blipFill>
        <p:spPr>
          <a:xfrm>
            <a:off x="5586416" y="1527566"/>
            <a:ext cx="2791435" cy="84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2" name="Google Shape;82;p5"/>
          <p:cNvSpPr txBox="1"/>
          <p:nvPr/>
        </p:nvSpPr>
        <p:spPr>
          <a:xfrm>
            <a:off x="3495662" y="433141"/>
            <a:ext cx="4054313"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000" u="none" cap="none" strike="noStrike">
                <a:solidFill>
                  <a:srgbClr val="FFFFFF"/>
                </a:solidFill>
                <a:latin typeface="Calibri"/>
                <a:ea typeface="Calibri"/>
                <a:cs typeface="Calibri"/>
                <a:sym typeface="Calibri"/>
              </a:rPr>
              <a:t>The Holy Quran Segment</a:t>
            </a:r>
            <a:endParaRPr b="1" i="0" sz="3000" u="none" cap="none" strike="noStrike">
              <a:solidFill>
                <a:srgbClr val="FFFFFF"/>
              </a:solidFill>
              <a:latin typeface="Calibri"/>
              <a:ea typeface="Calibri"/>
              <a:cs typeface="Calibri"/>
              <a:sym typeface="Calibri"/>
            </a:endParaRPr>
          </a:p>
        </p:txBody>
      </p:sp>
      <p:sp>
        <p:nvSpPr>
          <p:cNvPr id="83" name="Google Shape;83;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84" name="Google Shape;84;p5"/>
          <p:cNvSpPr/>
          <p:nvPr/>
        </p:nvSpPr>
        <p:spPr>
          <a:xfrm>
            <a:off x="786934" y="2053056"/>
            <a:ext cx="473588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by commentary and discussion</a:t>
            </a:r>
            <a:endParaRPr/>
          </a:p>
        </p:txBody>
      </p:sp>
      <p:pic>
        <p:nvPicPr>
          <p:cNvPr id="85" name="Google Shape;85;p5"/>
          <p:cNvPicPr preferRelativeResize="0"/>
          <p:nvPr/>
        </p:nvPicPr>
        <p:blipFill rotWithShape="1">
          <a:blip r:embed="rId4">
            <a:alphaModFix/>
          </a:blip>
          <a:srcRect b="0" l="0" r="0" t="0"/>
          <a:stretch/>
        </p:blipFill>
        <p:spPr>
          <a:xfrm>
            <a:off x="5338870" y="1803641"/>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6"/>
          <p:cNvSpPr txBox="1"/>
          <p:nvPr>
            <p:ph type="title"/>
          </p:nvPr>
        </p:nvSpPr>
        <p:spPr>
          <a:xfrm>
            <a:off x="3457099" y="437166"/>
            <a:ext cx="417195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Verse Recited Earlier</a:t>
            </a:r>
            <a:endParaRPr b="1" i="0" sz="3000" u="none" cap="none" strike="noStrike">
              <a:solidFill>
                <a:srgbClr val="FFFFFF"/>
              </a:solidFill>
              <a:latin typeface="Calibri"/>
              <a:ea typeface="Calibri"/>
              <a:cs typeface="Calibri"/>
              <a:sym typeface="Calibri"/>
            </a:endParaRPr>
          </a:p>
        </p:txBody>
      </p:sp>
      <p:sp>
        <p:nvSpPr>
          <p:cNvPr id="91" name="Google Shape;91;p6"/>
          <p:cNvSpPr/>
          <p:nvPr/>
        </p:nvSpPr>
        <p:spPr>
          <a:xfrm>
            <a:off x="565104" y="1857982"/>
            <a:ext cx="4269543" cy="33239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And there are some among men who take for themselves objects of worship other than Allah, loving them as they should love Allah. But believers are stronger in their love for Allah. And if those who transgress could </a:t>
            </a:r>
            <a:r>
              <a:rPr b="0" i="1" lang="en-US" sz="1800" u="none" cap="none" strike="noStrike">
                <a:solidFill>
                  <a:schemeClr val="dk1"/>
                </a:solidFill>
                <a:latin typeface="Roboto"/>
                <a:ea typeface="Roboto"/>
                <a:cs typeface="Roboto"/>
                <a:sym typeface="Roboto"/>
              </a:rPr>
              <a:t>now</a:t>
            </a:r>
            <a:r>
              <a:rPr b="0" i="0" lang="en-US" sz="1800" u="none" cap="none" strike="noStrike">
                <a:solidFill>
                  <a:schemeClr val="dk1"/>
                </a:solidFill>
                <a:latin typeface="Roboto"/>
                <a:ea typeface="Roboto"/>
                <a:cs typeface="Roboto"/>
                <a:sym typeface="Roboto"/>
              </a:rPr>
              <a:t> see the time when they shall see the punishment, </a:t>
            </a:r>
            <a:r>
              <a:rPr b="0" i="1" lang="en-US" sz="1800" u="none" cap="none" strike="noStrike">
                <a:solidFill>
                  <a:schemeClr val="dk1"/>
                </a:solidFill>
                <a:latin typeface="Roboto"/>
                <a:ea typeface="Roboto"/>
                <a:cs typeface="Roboto"/>
                <a:sym typeface="Roboto"/>
              </a:rPr>
              <a:t>they would realize</a:t>
            </a:r>
            <a:r>
              <a:rPr b="0" i="0" lang="en-US" sz="1800" u="none" cap="none" strike="noStrike">
                <a:solidFill>
                  <a:schemeClr val="dk1"/>
                </a:solidFill>
                <a:latin typeface="Roboto"/>
                <a:ea typeface="Roboto"/>
                <a:cs typeface="Roboto"/>
                <a:sym typeface="Roboto"/>
              </a:rPr>
              <a:t> that all power belongs to Allah and that Allah is severe in punishing. </a:t>
            </a:r>
            <a:endParaRPr/>
          </a:p>
          <a:p>
            <a:pPr indent="0" lvl="0" marL="0" marR="0" rtl="0" algn="just">
              <a:spcBef>
                <a:spcPts val="0"/>
              </a:spcBef>
              <a:spcAft>
                <a:spcPts val="0"/>
              </a:spcAft>
              <a:buNone/>
            </a:pPr>
            <a:r>
              <a:t/>
            </a:r>
            <a:endParaRPr b="0" i="0" sz="1500" u="none" cap="none" strike="noStrike">
              <a:solidFill>
                <a:schemeClr val="dk1"/>
              </a:solidFill>
              <a:latin typeface="Roboto"/>
              <a:ea typeface="Roboto"/>
              <a:cs typeface="Roboto"/>
              <a:sym typeface="Roboto"/>
            </a:endParaRPr>
          </a:p>
          <a:p>
            <a:pPr indent="0" lvl="0" marL="0" marR="0" rtl="0" algn="just">
              <a:spcBef>
                <a:spcPts val="0"/>
              </a:spcBef>
              <a:spcAft>
                <a:spcPts val="0"/>
              </a:spcAft>
              <a:buNone/>
            </a:pPr>
            <a:r>
              <a:rPr b="0" i="0" lang="en-US" sz="1500" u="none" cap="none" strike="noStrike">
                <a:solidFill>
                  <a:schemeClr val="dk1"/>
                </a:solidFill>
                <a:latin typeface="Roboto"/>
                <a:ea typeface="Roboto"/>
                <a:cs typeface="Roboto"/>
                <a:sym typeface="Roboto"/>
              </a:rPr>
              <a:t>(2:166)</a:t>
            </a:r>
            <a:endParaRPr b="0" i="0" sz="1500" u="none" cap="none" strike="noStrike">
              <a:solidFill>
                <a:schemeClr val="dk1"/>
              </a:solidFill>
              <a:latin typeface="Calibri"/>
              <a:ea typeface="Calibri"/>
              <a:cs typeface="Calibri"/>
              <a:sym typeface="Calibri"/>
            </a:endParaRPr>
          </a:p>
        </p:txBody>
      </p:sp>
      <p:pic>
        <p:nvPicPr>
          <p:cNvPr id="92" name="Google Shape;92;p6"/>
          <p:cNvPicPr preferRelativeResize="0"/>
          <p:nvPr/>
        </p:nvPicPr>
        <p:blipFill rotWithShape="1">
          <a:blip r:embed="rId4">
            <a:alphaModFix/>
          </a:blip>
          <a:srcRect b="0" l="0" r="0" t="0"/>
          <a:stretch/>
        </p:blipFill>
        <p:spPr>
          <a:xfrm>
            <a:off x="5045530" y="1857982"/>
            <a:ext cx="3435907" cy="26287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7"/>
          <p:cNvSpPr txBox="1"/>
          <p:nvPr>
            <p:ph type="title"/>
          </p:nvPr>
        </p:nvSpPr>
        <p:spPr>
          <a:xfrm>
            <a:off x="3573910" y="357657"/>
            <a:ext cx="5391979" cy="62890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Understanding the Verse</a:t>
            </a:r>
            <a:endParaRPr/>
          </a:p>
        </p:txBody>
      </p:sp>
      <p:sp>
        <p:nvSpPr>
          <p:cNvPr id="98" name="Google Shape;98;p7"/>
          <p:cNvSpPr txBox="1"/>
          <p:nvPr>
            <p:ph idx="1" type="body"/>
          </p:nvPr>
        </p:nvSpPr>
        <p:spPr>
          <a:xfrm>
            <a:off x="708163" y="2855014"/>
            <a:ext cx="7978637" cy="954158"/>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Based on verse 2:166 what is one of the qualities of believers?</a:t>
            </a:r>
            <a:endParaRPr/>
          </a:p>
          <a:p>
            <a:pPr indent="-257175" lvl="0" marL="257175" rtl="0" algn="l">
              <a:lnSpc>
                <a:spcPct val="100000"/>
              </a:lnSpc>
              <a:spcBef>
                <a:spcPts val="525"/>
              </a:spcBef>
              <a:spcAft>
                <a:spcPts val="0"/>
              </a:spcAft>
              <a:buClr>
                <a:srgbClr val="000000"/>
              </a:buClr>
              <a:buSzPts val="1800"/>
              <a:buChar char="•"/>
            </a:pPr>
            <a:r>
              <a:rPr lang="en-US" sz="1800"/>
              <a:t>Why should one love Allah the Almighty?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8"/>
          <p:cNvSpPr txBox="1"/>
          <p:nvPr>
            <p:ph type="title"/>
          </p:nvPr>
        </p:nvSpPr>
        <p:spPr>
          <a:xfrm>
            <a:off x="3556517" y="395147"/>
            <a:ext cx="4548180" cy="541513"/>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Commentary</a:t>
            </a:r>
            <a:endParaRPr/>
          </a:p>
        </p:txBody>
      </p:sp>
      <p:sp>
        <p:nvSpPr>
          <p:cNvPr id="104" name="Google Shape;104;p8"/>
          <p:cNvSpPr txBox="1"/>
          <p:nvPr>
            <p:ph idx="1" type="body"/>
          </p:nvPr>
        </p:nvSpPr>
        <p:spPr>
          <a:xfrm>
            <a:off x="514456" y="2063258"/>
            <a:ext cx="8326506" cy="2131943"/>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The verse says that “believers are stronger in their love of Allah”. In other words, their love of Allah the Almighty is stronger than all other attractions and desires.  We must reach high standards of love and relationship with Allah the Almighty. </a:t>
            </a:r>
            <a:endParaRPr/>
          </a:p>
          <a:p>
            <a:pPr indent="-257175" lvl="0" marL="257175" rtl="0" algn="l">
              <a:lnSpc>
                <a:spcPct val="100000"/>
              </a:lnSpc>
              <a:spcBef>
                <a:spcPts val="525"/>
              </a:spcBef>
              <a:spcAft>
                <a:spcPts val="0"/>
              </a:spcAft>
              <a:buClr>
                <a:srgbClr val="000000"/>
              </a:buClr>
              <a:buSzPts val="1800"/>
              <a:buChar char="•"/>
            </a:pPr>
            <a:r>
              <a:rPr lang="en-US" sz="1800"/>
              <a:t>No other subject has been so completely and so repeatedly dealt with in the Quran as God’s beauty and beneficence and such of His attributes as create an irresistible love and longing in the human soul for the Supreme being. </a:t>
            </a:r>
            <a:endParaRPr/>
          </a:p>
          <a:p>
            <a:pPr indent="-104775" lvl="0" marL="257175" rtl="0" algn="l">
              <a:lnSpc>
                <a:spcPct val="100000"/>
              </a:lnSpc>
              <a:spcBef>
                <a:spcPts val="525"/>
              </a:spcBef>
              <a:spcAft>
                <a:spcPts val="0"/>
              </a:spcAft>
              <a:buClr>
                <a:srgbClr val="000000"/>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Google Shape;109;p9"/>
          <p:cNvPicPr preferRelativeResize="0"/>
          <p:nvPr/>
        </p:nvPicPr>
        <p:blipFill rotWithShape="1">
          <a:blip r:embed="rId4">
            <a:alphaModFix/>
          </a:blip>
          <a:srcRect b="0" l="0" r="0" t="0"/>
          <a:stretch/>
        </p:blipFill>
        <p:spPr>
          <a:xfrm>
            <a:off x="4735472" y="2282212"/>
            <a:ext cx="3265529" cy="2119155"/>
          </a:xfrm>
          <a:prstGeom prst="rect">
            <a:avLst/>
          </a:prstGeom>
          <a:noFill/>
          <a:ln>
            <a:noFill/>
          </a:ln>
        </p:spPr>
      </p:pic>
      <p:sp>
        <p:nvSpPr>
          <p:cNvPr id="110" name="Google Shape;110;p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11" name="Google Shape;111;p9"/>
          <p:cNvSpPr txBox="1"/>
          <p:nvPr/>
        </p:nvSpPr>
        <p:spPr>
          <a:xfrm>
            <a:off x="3388975" y="445709"/>
            <a:ext cx="4694709"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000" u="none" cap="none" strike="noStrike">
                <a:solidFill>
                  <a:srgbClr val="FFFFFF"/>
                </a:solidFill>
                <a:latin typeface="Calibri"/>
                <a:ea typeface="Calibri"/>
                <a:cs typeface="Calibri"/>
                <a:sym typeface="Calibri"/>
              </a:rPr>
              <a:t>Khalifa’s guidance (aba)</a:t>
            </a:r>
            <a:endParaRPr b="1" i="0" sz="3000" u="none" cap="none" strike="noStrike">
              <a:solidFill>
                <a:srgbClr val="FFFFFF"/>
              </a:solidFill>
              <a:latin typeface="Calibri"/>
              <a:ea typeface="Calibri"/>
              <a:cs typeface="Calibri"/>
              <a:sym typeface="Calibri"/>
            </a:endParaRPr>
          </a:p>
        </p:txBody>
      </p:sp>
      <p:sp>
        <p:nvSpPr>
          <p:cNvPr id="112" name="Google Shape;112;p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sp>
        <p:nvSpPr>
          <p:cNvPr id="113" name="Google Shape;113;p9"/>
          <p:cNvSpPr/>
          <p:nvPr/>
        </p:nvSpPr>
        <p:spPr>
          <a:xfrm>
            <a:off x="314572" y="2522334"/>
            <a:ext cx="4214192" cy="18697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500" u="none" cap="none" strike="noStrike">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5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It contains the following items:</a:t>
            </a:r>
            <a:endParaRPr sz="135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Scenario, question and discussion (2 slides)</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Guidance from the Khalifa (1 slide)</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Take home message from the speech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