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9144000"/>
  <p:notesSz cx="6858000" cy="9144000"/>
  <p:embeddedFontLst>
    <p:embeddedFont>
      <p:font typeface="Roboto Slab"/>
      <p:regular r:id="rId32"/>
      <p:bold r:id="rId33"/>
    </p:embeddedFont>
    <p:embeddedFont>
      <p:font typeface="Roboto"/>
      <p:regular r:id="rId34"/>
      <p:bold r:id="rId35"/>
      <p:italic r:id="rId36"/>
      <p:boldItalic r:id="rId37"/>
    </p:embeddedFon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jd9B9GbQMOGe6x7mREWXHAaIrO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HelveticaNeue-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Slab-bold.fntdata"/><Relationship Id="rId10" Type="http://schemas.openxmlformats.org/officeDocument/2006/relationships/slide" Target="slides/slide6.xml"/><Relationship Id="rId32" Type="http://schemas.openxmlformats.org/officeDocument/2006/relationships/font" Target="fonts/RobotoSlab-regular.fntdata"/><Relationship Id="rId13" Type="http://schemas.openxmlformats.org/officeDocument/2006/relationships/slide" Target="slides/slide9.xml"/><Relationship Id="rId35" Type="http://schemas.openxmlformats.org/officeDocument/2006/relationships/font" Target="fonts/Roboto-bold.fntdata"/><Relationship Id="rId12" Type="http://schemas.openxmlformats.org/officeDocument/2006/relationships/slide" Target="slides/slide8.xml"/><Relationship Id="rId34" Type="http://schemas.openxmlformats.org/officeDocument/2006/relationships/font" Target="fonts/Roboto-regular.fntdata"/><Relationship Id="rId15" Type="http://schemas.openxmlformats.org/officeDocument/2006/relationships/slide" Target="slides/slide11.xml"/><Relationship Id="rId37" Type="http://schemas.openxmlformats.org/officeDocument/2006/relationships/font" Target="fonts/Roboto-boldItalic.fntdata"/><Relationship Id="rId14" Type="http://schemas.openxmlformats.org/officeDocument/2006/relationships/slide" Target="slides/slide10.xml"/><Relationship Id="rId36" Type="http://schemas.openxmlformats.org/officeDocument/2006/relationships/font" Target="fonts/Roboto-italic.fntdata"/><Relationship Id="rId17" Type="http://schemas.openxmlformats.org/officeDocument/2006/relationships/slide" Target="slides/slide13.xml"/><Relationship Id="rId39" Type="http://schemas.openxmlformats.org/officeDocument/2006/relationships/font" Target="fonts/HelveticaNeue-bold.fntdata"/><Relationship Id="rId16" Type="http://schemas.openxmlformats.org/officeDocument/2006/relationships/slide" Target="slides/slide12.xml"/><Relationship Id="rId38" Type="http://schemas.openxmlformats.org/officeDocument/2006/relationships/font" Target="fonts/HelveticaNeue-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3" name="Shape 13"/>
        <p:cNvGrpSpPr/>
        <p:nvPr/>
      </p:nvGrpSpPr>
      <p:grpSpPr>
        <a:xfrm>
          <a:off x="0" y="0"/>
          <a:ext cx="0" cy="0"/>
          <a:chOff x="0" y="0"/>
          <a:chExt cx="0" cy="0"/>
        </a:xfrm>
      </p:grpSpPr>
      <p:sp>
        <p:nvSpPr>
          <p:cNvPr id="14" name="Google Shape;14;p29"/>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9"/>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2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0"/>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30"/>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30"/>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1" name="Shape 21"/>
        <p:cNvGrpSpPr/>
        <p:nvPr/>
      </p:nvGrpSpPr>
      <p:grpSpPr>
        <a:xfrm>
          <a:off x="0" y="0"/>
          <a:ext cx="0" cy="0"/>
          <a:chOff x="0" y="0"/>
          <a:chExt cx="0" cy="0"/>
        </a:xfrm>
      </p:grpSpPr>
      <p:sp>
        <p:nvSpPr>
          <p:cNvPr id="22" name="Google Shape;22;p31"/>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1"/>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3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3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32"/>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3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9" name="Shape 29"/>
        <p:cNvGrpSpPr/>
        <p:nvPr/>
      </p:nvGrpSpPr>
      <p:grpSpPr>
        <a:xfrm>
          <a:off x="0" y="0"/>
          <a:ext cx="0" cy="0"/>
          <a:chOff x="0" y="0"/>
          <a:chExt cx="0" cy="0"/>
        </a:xfrm>
      </p:grpSpPr>
      <p:sp>
        <p:nvSpPr>
          <p:cNvPr id="30" name="Google Shape;30;p33"/>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33"/>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2" name="Google Shape;32;p33"/>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3" name="Google Shape;33;p3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34"/>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3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7" name="Shape 37"/>
        <p:cNvGrpSpPr/>
        <p:nvPr/>
      </p:nvGrpSpPr>
      <p:grpSpPr>
        <a:xfrm>
          <a:off x="0" y="0"/>
          <a:ext cx="0" cy="0"/>
          <a:chOff x="0" y="0"/>
          <a:chExt cx="0" cy="0"/>
        </a:xfrm>
      </p:grpSpPr>
      <p:sp>
        <p:nvSpPr>
          <p:cNvPr id="38" name="Google Shape;38;p35"/>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9" name="Google Shape;39;p35"/>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0" name="Google Shape;40;p35"/>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1" name="Google Shape;41;p3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2" name="Shape 42"/>
        <p:cNvGrpSpPr/>
        <p:nvPr/>
      </p:nvGrpSpPr>
      <p:grpSpPr>
        <a:xfrm>
          <a:off x="0" y="0"/>
          <a:ext cx="0" cy="0"/>
          <a:chOff x="0" y="0"/>
          <a:chExt cx="0" cy="0"/>
        </a:xfrm>
      </p:grpSpPr>
      <p:sp>
        <p:nvSpPr>
          <p:cNvPr id="43" name="Google Shape;43;p36"/>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4" name="Google Shape;44;p36"/>
          <p:cNvSpPr/>
          <p:nvPr>
            <p:ph idx="2" type="pic"/>
          </p:nvPr>
        </p:nvSpPr>
        <p:spPr>
          <a:xfrm>
            <a:off x="1792288" y="612775"/>
            <a:ext cx="5486402" cy="4114800"/>
          </a:xfrm>
          <a:prstGeom prst="rect">
            <a:avLst/>
          </a:prstGeom>
          <a:noFill/>
          <a:ln>
            <a:noFill/>
          </a:ln>
        </p:spPr>
      </p:sp>
      <p:sp>
        <p:nvSpPr>
          <p:cNvPr id="45" name="Google Shape;45;p36"/>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6" name="Google Shape;46;p36"/>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 name="Google Shape;11;p28"/>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12" name="Google Shape;12;p2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30.png"/><Relationship Id="rId5"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29.png"/><Relationship Id="rId5" Type="http://schemas.openxmlformats.org/officeDocument/2006/relationships/hyperlink" Target="https://youtu.be/iyKRZm3xFI8" TargetMode="External"/><Relationship Id="rId6"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4.png"/><Relationship Id="rId9"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1.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sp>
        <p:nvSpPr>
          <p:cNvPr id="51" name="Google Shape;51;p1"/>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52" name="Google Shape;52;p1"/>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August 2022</a:t>
            </a:r>
            <a:endParaRPr b="1" i="0" sz="2400" u="none" cap="none" strike="noStrike">
              <a:solidFill>
                <a:srgbClr val="000000"/>
              </a:solidFill>
              <a:latin typeface="Helvetica Neue"/>
              <a:ea typeface="Helvetica Neue"/>
              <a:cs typeface="Helvetica Neue"/>
              <a:sym typeface="Helvetica Neue"/>
            </a:endParaRPr>
          </a:p>
        </p:txBody>
      </p:sp>
      <p:sp>
        <p:nvSpPr>
          <p:cNvPr id="53" name="Google Shape;53;p1"/>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grpSp>
        <p:nvGrpSpPr>
          <p:cNvPr id="139" name="Google Shape;139;p10"/>
          <p:cNvGrpSpPr/>
          <p:nvPr/>
        </p:nvGrpSpPr>
        <p:grpSpPr>
          <a:xfrm>
            <a:off x="5420780" y="1498060"/>
            <a:ext cx="2788596" cy="4113223"/>
            <a:chOff x="5420780" y="1498060"/>
            <a:chExt cx="2788596" cy="4113223"/>
          </a:xfrm>
        </p:grpSpPr>
        <p:pic>
          <p:nvPicPr>
            <p:cNvPr id="140" name="Google Shape;140;p10"/>
            <p:cNvPicPr preferRelativeResize="0"/>
            <p:nvPr/>
          </p:nvPicPr>
          <p:blipFill rotWithShape="1">
            <a:blip r:embed="rId4">
              <a:alphaModFix/>
            </a:blip>
            <a:srcRect b="0" l="0" r="0" t="0"/>
            <a:stretch/>
          </p:blipFill>
          <p:spPr>
            <a:xfrm>
              <a:off x="5420780" y="3519836"/>
              <a:ext cx="2788596" cy="2091447"/>
            </a:xfrm>
            <a:prstGeom prst="rect">
              <a:avLst/>
            </a:prstGeom>
            <a:noFill/>
            <a:ln>
              <a:noFill/>
            </a:ln>
          </p:spPr>
        </p:pic>
        <p:pic>
          <p:nvPicPr>
            <p:cNvPr id="141" name="Google Shape;141;p10"/>
            <p:cNvPicPr preferRelativeResize="0"/>
            <p:nvPr/>
          </p:nvPicPr>
          <p:blipFill rotWithShape="1">
            <a:blip r:embed="rId5">
              <a:alphaModFix/>
            </a:blip>
            <a:srcRect b="0" l="0" r="0" t="0"/>
            <a:stretch/>
          </p:blipFill>
          <p:spPr>
            <a:xfrm>
              <a:off x="5436993" y="1498060"/>
              <a:ext cx="2772383" cy="2772383"/>
            </a:xfrm>
            <a:prstGeom prst="rect">
              <a:avLst/>
            </a:prstGeom>
            <a:noFill/>
            <a:ln>
              <a:noFill/>
            </a:ln>
          </p:spPr>
        </p:pic>
      </p:grpSp>
      <p:sp>
        <p:nvSpPr>
          <p:cNvPr id="142" name="Google Shape;142;p10"/>
          <p:cNvSpPr txBox="1"/>
          <p:nvPr/>
        </p:nvSpPr>
        <p:spPr>
          <a:xfrm>
            <a:off x="3393222" y="408502"/>
            <a:ext cx="3071673"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Discussion Scenario </a:t>
            </a:r>
            <a:endParaRPr/>
          </a:p>
        </p:txBody>
      </p:sp>
      <p:sp>
        <p:nvSpPr>
          <p:cNvPr id="143" name="Google Shape;143;p10"/>
          <p:cNvSpPr txBox="1"/>
          <p:nvPr/>
        </p:nvSpPr>
        <p:spPr>
          <a:xfrm>
            <a:off x="469199" y="1619000"/>
            <a:ext cx="4652700" cy="2701200"/>
          </a:xfrm>
          <a:prstGeom prst="rect">
            <a:avLst/>
          </a:prstGeom>
          <a:noFill/>
          <a:ln>
            <a:noFill/>
          </a:ln>
        </p:spPr>
        <p:txBody>
          <a:bodyPr anchorCtr="0" anchor="t" bIns="34275" lIns="34275" spcFirstLastPara="1" rIns="34275" wrap="square" tIns="34275">
            <a:spAutoFit/>
          </a:bodyPr>
          <a:lstStyle/>
          <a:p>
            <a:pPr indent="0" lvl="0" marL="0" marR="0" rtl="0" algn="just">
              <a:lnSpc>
                <a:spcPct val="90000"/>
              </a:lnSpc>
              <a:spcBef>
                <a:spcPts val="0"/>
              </a:spcBef>
              <a:spcAft>
                <a:spcPts val="0"/>
              </a:spcAft>
              <a:buNone/>
            </a:pPr>
            <a:r>
              <a:rPr lang="en-US" sz="1900">
                <a:solidFill>
                  <a:schemeClr val="dk1"/>
                </a:solidFill>
                <a:latin typeface="Calibri"/>
                <a:ea typeface="Calibri"/>
                <a:cs typeface="Calibri"/>
                <a:sym typeface="Calibri"/>
              </a:rPr>
              <a:t>After a local “Humanity first” event a Nasir was having dinner with some of his non-Muslim co workers. They appreciated the work “Humanity First” organization has been doing. One of them remarked that service of fellow mankind should be the main purpose of our life. The more we get “entangled” in religions the further away we move from social service and humanity. He gave examples of some extremist Muslim organizations?</a:t>
            </a:r>
            <a:endParaRPr/>
          </a:p>
        </p:txBody>
      </p:sp>
      <p:pic>
        <p:nvPicPr>
          <p:cNvPr descr="January meeting Scenario.pdf" id="144" name="Google Shape;144;p10"/>
          <p:cNvPicPr preferRelativeResize="0"/>
          <p:nvPr/>
        </p:nvPicPr>
        <p:blipFill rotWithShape="1">
          <a:blip r:embed="rId6">
            <a:alphaModFix/>
          </a:blip>
          <a:srcRect b="0" l="0" r="0" t="0"/>
          <a:stretch/>
        </p:blipFill>
        <p:spPr>
          <a:xfrm>
            <a:off x="13052490" y="-2664843"/>
            <a:ext cx="3974525" cy="51435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11"/>
          <p:cNvSpPr txBox="1"/>
          <p:nvPr>
            <p:ph type="title"/>
          </p:nvPr>
        </p:nvSpPr>
        <p:spPr>
          <a:xfrm>
            <a:off x="3406902" y="347295"/>
            <a:ext cx="5339798" cy="658724"/>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800"/>
              <a:buFont typeface="Calibri"/>
              <a:buNone/>
            </a:pPr>
            <a:r>
              <a:rPr b="1" lang="en-US" sz="2800">
                <a:solidFill>
                  <a:schemeClr val="lt1"/>
                </a:solidFill>
              </a:rPr>
              <a:t>Questions</a:t>
            </a:r>
            <a:endParaRPr/>
          </a:p>
        </p:txBody>
      </p:sp>
      <p:sp>
        <p:nvSpPr>
          <p:cNvPr id="150" name="Google Shape;150;p11"/>
          <p:cNvSpPr txBox="1"/>
          <p:nvPr>
            <p:ph idx="1" type="body"/>
          </p:nvPr>
        </p:nvSpPr>
        <p:spPr>
          <a:xfrm>
            <a:off x="580685" y="2821473"/>
            <a:ext cx="7982630" cy="1036153"/>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Does practice of religion take us away from service of mankind?</a:t>
            </a:r>
            <a:endParaRPr/>
          </a:p>
          <a:p>
            <a:pPr indent="-257175" lvl="0" marL="257175" rtl="0" algn="l">
              <a:lnSpc>
                <a:spcPct val="100000"/>
              </a:lnSpc>
              <a:spcBef>
                <a:spcPts val="525"/>
              </a:spcBef>
              <a:spcAft>
                <a:spcPts val="0"/>
              </a:spcAft>
              <a:buClr>
                <a:srgbClr val="000000"/>
              </a:buClr>
              <a:buSzPts val="1800"/>
              <a:buChar char="•"/>
            </a:pPr>
            <a:r>
              <a:rPr lang="en-US" sz="1800"/>
              <a:t>If worship of Allah the Almighty is the purpose of our existence, why should we bother with other activities in life?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12"/>
          <p:cNvSpPr txBox="1"/>
          <p:nvPr>
            <p:ph type="title"/>
          </p:nvPr>
        </p:nvSpPr>
        <p:spPr>
          <a:xfrm>
            <a:off x="3357894" y="405529"/>
            <a:ext cx="5042223" cy="472533"/>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2800"/>
              <a:buFont typeface="Calibri"/>
              <a:buNone/>
            </a:pPr>
            <a:r>
              <a:rPr lang="en-US" sz="2800">
                <a:solidFill>
                  <a:schemeClr val="lt1"/>
                </a:solidFill>
              </a:rPr>
              <a:t>Purpose of life</a:t>
            </a:r>
            <a:endParaRPr/>
          </a:p>
        </p:txBody>
      </p:sp>
      <p:sp>
        <p:nvSpPr>
          <p:cNvPr id="156" name="Google Shape;156;p12"/>
          <p:cNvSpPr/>
          <p:nvPr/>
        </p:nvSpPr>
        <p:spPr>
          <a:xfrm>
            <a:off x="600332" y="1390831"/>
            <a:ext cx="7799785" cy="35548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500">
                <a:solidFill>
                  <a:srgbClr val="222222"/>
                </a:solidFill>
                <a:latin typeface="Roboto Slab"/>
                <a:ea typeface="Roboto Slab"/>
                <a:cs typeface="Roboto Slab"/>
                <a:sym typeface="Roboto Slab"/>
              </a:rPr>
              <a:t>The Promised Messiah</a:t>
            </a:r>
            <a:r>
              <a:rPr baseline="30000" lang="en-US" sz="1500">
                <a:solidFill>
                  <a:srgbClr val="222222"/>
                </a:solidFill>
                <a:latin typeface="Roboto Slab"/>
                <a:ea typeface="Roboto Slab"/>
                <a:cs typeface="Roboto Slab"/>
                <a:sym typeface="Roboto Slab"/>
              </a:rPr>
              <a:t>as</a:t>
            </a:r>
            <a:r>
              <a:rPr lang="en-US" sz="1500">
                <a:solidFill>
                  <a:srgbClr val="222222"/>
                </a:solidFill>
                <a:latin typeface="Roboto Slab"/>
                <a:ea typeface="Roboto Slab"/>
                <a:cs typeface="Roboto Slab"/>
                <a:sym typeface="Roboto Slab"/>
              </a:rPr>
              <a:t> said the pleasures of the world – such as children, wives and sustenance – were just a means of temporary rest for mankind, as a support in this life. They were only meant to assist mankind in fulfilling the rights of Allah the Almighty and the rights of mankind. They were not the sole purpose of life.</a:t>
            </a:r>
            <a:endParaRPr/>
          </a:p>
          <a:p>
            <a:pPr indent="0" lvl="0" marL="0" marR="0" rtl="0" algn="just">
              <a:spcBef>
                <a:spcPts val="0"/>
              </a:spcBef>
              <a:spcAft>
                <a:spcPts val="0"/>
              </a:spcAft>
              <a:buNone/>
            </a:pPr>
            <a:r>
              <a:t/>
            </a:r>
            <a:endParaRPr sz="1500">
              <a:solidFill>
                <a:srgbClr val="222222"/>
              </a:solidFill>
              <a:latin typeface="Roboto Slab"/>
              <a:ea typeface="Roboto Slab"/>
              <a:cs typeface="Roboto Slab"/>
              <a:sym typeface="Roboto Slab"/>
            </a:endParaRPr>
          </a:p>
          <a:p>
            <a:pPr indent="0" lvl="0" marL="0" marR="0" rtl="0" algn="just">
              <a:spcBef>
                <a:spcPts val="0"/>
              </a:spcBef>
              <a:spcAft>
                <a:spcPts val="0"/>
              </a:spcAft>
              <a:buNone/>
            </a:pPr>
            <a:r>
              <a:rPr lang="en-US" sz="1500">
                <a:solidFill>
                  <a:srgbClr val="222222"/>
                </a:solidFill>
                <a:latin typeface="Roboto Slab"/>
                <a:ea typeface="Roboto Slab"/>
                <a:cs typeface="Roboto Slab"/>
                <a:sym typeface="Roboto Slab"/>
              </a:rPr>
              <a:t>The Promised Messiah</a:t>
            </a:r>
            <a:r>
              <a:rPr baseline="30000" lang="en-US" sz="1500">
                <a:solidFill>
                  <a:srgbClr val="222222"/>
                </a:solidFill>
                <a:latin typeface="Roboto Slab"/>
                <a:ea typeface="Roboto Slab"/>
                <a:cs typeface="Roboto Slab"/>
                <a:sym typeface="Roboto Slab"/>
              </a:rPr>
              <a:t>as </a:t>
            </a:r>
            <a:r>
              <a:rPr lang="en-US" sz="1500">
                <a:solidFill>
                  <a:srgbClr val="222222"/>
                </a:solidFill>
                <a:latin typeface="Roboto Slab"/>
                <a:ea typeface="Roboto Slab"/>
                <a:cs typeface="Roboto Slab"/>
                <a:sym typeface="Roboto Slab"/>
              </a:rPr>
              <a:t>said there were scores of Muslims who thought building large houses and preparing lavish meals were the sole purposes of life. However, Allah the Almighty in the Holy Quran said that Allah would not care of any person if they did not worship and pray to Him.</a:t>
            </a:r>
            <a:endParaRPr/>
          </a:p>
          <a:p>
            <a:pPr indent="0" lvl="0" marL="0" marR="0" rtl="0" algn="just">
              <a:spcBef>
                <a:spcPts val="0"/>
              </a:spcBef>
              <a:spcAft>
                <a:spcPts val="0"/>
              </a:spcAft>
              <a:buNone/>
            </a:pPr>
            <a:r>
              <a:t/>
            </a:r>
            <a:endParaRPr sz="1500">
              <a:solidFill>
                <a:srgbClr val="222222"/>
              </a:solidFill>
              <a:latin typeface="Roboto Slab"/>
              <a:ea typeface="Roboto Slab"/>
              <a:cs typeface="Roboto Slab"/>
              <a:sym typeface="Roboto Slab"/>
            </a:endParaRPr>
          </a:p>
          <a:p>
            <a:pPr indent="0" lvl="0" marL="0" marR="0" rtl="0" algn="just">
              <a:spcBef>
                <a:spcPts val="0"/>
              </a:spcBef>
              <a:spcAft>
                <a:spcPts val="0"/>
              </a:spcAft>
              <a:buNone/>
            </a:pPr>
            <a:r>
              <a:rPr lang="en-US" sz="1500">
                <a:solidFill>
                  <a:srgbClr val="222222"/>
                </a:solidFill>
                <a:latin typeface="Roboto Slab"/>
                <a:ea typeface="Roboto Slab"/>
                <a:cs typeface="Roboto Slab"/>
                <a:sym typeface="Roboto Slab"/>
              </a:rPr>
              <a:t>Permissible worldly pleasures are just to assist humans in their worship of Allah the Almighty.</a:t>
            </a:r>
            <a:endParaRPr/>
          </a:p>
          <a:p>
            <a:pPr indent="0" lvl="0" marL="0" marR="0" rtl="0" algn="just">
              <a:spcBef>
                <a:spcPts val="0"/>
              </a:spcBef>
              <a:spcAft>
                <a:spcPts val="0"/>
              </a:spcAft>
              <a:buNone/>
            </a:pPr>
            <a:r>
              <a:t/>
            </a:r>
            <a:endParaRPr sz="1500">
              <a:solidFill>
                <a:srgbClr val="222222"/>
              </a:solidFill>
              <a:latin typeface="Roboto Slab"/>
              <a:ea typeface="Roboto Slab"/>
              <a:cs typeface="Roboto Slab"/>
              <a:sym typeface="Roboto Slab"/>
            </a:endParaRPr>
          </a:p>
          <a:p>
            <a:pPr indent="0" lvl="0" marL="0" marR="0" rtl="0" algn="just">
              <a:spcBef>
                <a:spcPts val="0"/>
              </a:spcBef>
              <a:spcAft>
                <a:spcPts val="0"/>
              </a:spcAft>
              <a:buNone/>
            </a:pPr>
            <a:r>
              <a:rPr lang="en-US" sz="1500">
                <a:solidFill>
                  <a:srgbClr val="222222"/>
                </a:solidFill>
                <a:latin typeface="Roboto Slab"/>
                <a:ea typeface="Roboto Slab"/>
                <a:cs typeface="Roboto Slab"/>
                <a:sym typeface="Roboto Slab"/>
              </a:rPr>
              <a:t>“If we understand this purpose of life, then we will be part of the true Ansar.” It is these people who can be true “helpers” of a prophet.</a:t>
            </a:r>
            <a:endParaRPr/>
          </a:p>
        </p:txBody>
      </p:sp>
      <p:sp>
        <p:nvSpPr>
          <p:cNvPr id="157" name="Google Shape;157;p12"/>
          <p:cNvSpPr txBox="1"/>
          <p:nvPr/>
        </p:nvSpPr>
        <p:spPr>
          <a:xfrm>
            <a:off x="640030" y="5458419"/>
            <a:ext cx="6269663" cy="338552"/>
          </a:xfrm>
          <a:prstGeom prst="rect">
            <a:avLst/>
          </a:prstGeom>
          <a:noFill/>
          <a:ln>
            <a:noFill/>
          </a:ln>
        </p:spPr>
        <p:txBody>
          <a:bodyPr anchorCtr="0" anchor="t" bIns="34275" lIns="34275" spcFirstLastPara="1" rIns="34275" wrap="square" tIns="34275">
            <a:spAutoFit/>
          </a:bodyPr>
          <a:lstStyle/>
          <a:p>
            <a:pPr indent="0" lvl="0" marL="0" marR="0" rtl="0" algn="l">
              <a:spcBef>
                <a:spcPts val="300"/>
              </a:spcBef>
              <a:spcAft>
                <a:spcPts val="0"/>
              </a:spcAft>
              <a:buNone/>
            </a:pPr>
            <a:r>
              <a:rPr lang="en-US" sz="1500">
                <a:solidFill>
                  <a:srgbClr val="000000"/>
                </a:solidFill>
                <a:latin typeface="Calibri"/>
                <a:ea typeface="Calibri"/>
                <a:cs typeface="Calibri"/>
                <a:sym typeface="Calibri"/>
              </a:rPr>
              <a:t>Based on Huzoor’s address in the final session of UK Ansarullah Ijtema, 9/12/21</a:t>
            </a:r>
            <a:endParaRPr sz="15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6"/>
          <p:cNvSpPr txBox="1"/>
          <p:nvPr/>
        </p:nvSpPr>
        <p:spPr>
          <a:xfrm>
            <a:off x="3364627" y="467021"/>
            <a:ext cx="3527759"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Take "home" message?</a:t>
            </a:r>
            <a:endParaRPr/>
          </a:p>
        </p:txBody>
      </p:sp>
      <p:sp>
        <p:nvSpPr>
          <p:cNvPr id="163" name="Google Shape;163;p26"/>
          <p:cNvSpPr txBox="1"/>
          <p:nvPr/>
        </p:nvSpPr>
        <p:spPr>
          <a:xfrm>
            <a:off x="1272560" y="1705520"/>
            <a:ext cx="6095400" cy="16392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Please review the following</a:t>
            </a:r>
            <a:r>
              <a:rPr lang="en-US" sz="2400">
                <a:solidFill>
                  <a:schemeClr val="dk1"/>
                </a:solidFill>
                <a:latin typeface="Calibri"/>
                <a:ea typeface="Calibri"/>
                <a:cs typeface="Calibri"/>
                <a:sym typeface="Calibri"/>
              </a:rPr>
              <a:t> with children/family during casual discussion: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81000" lvl="0" marL="342900"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How can we improve the standards of worship in our household?</a:t>
            </a:r>
            <a:endParaRPr sz="2400">
              <a:solidFill>
                <a:schemeClr val="dk1"/>
              </a:solidFill>
              <a:latin typeface="Calibri"/>
              <a:ea typeface="Calibri"/>
              <a:cs typeface="Calibri"/>
              <a:sym typeface="Calibri"/>
            </a:endParaRPr>
          </a:p>
        </p:txBody>
      </p:sp>
      <p:sp>
        <p:nvSpPr>
          <p:cNvPr id="164" name="Google Shape;164;p26"/>
          <p:cNvSpPr txBox="1"/>
          <p:nvPr/>
        </p:nvSpPr>
        <p:spPr>
          <a:xfrm>
            <a:off x="1193736" y="3836770"/>
            <a:ext cx="6018467" cy="76174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1500">
                <a:solidFill>
                  <a:srgbClr val="FF0000"/>
                </a:solidFill>
                <a:latin typeface="Helvetica Neue"/>
                <a:ea typeface="Helvetica Neue"/>
                <a:cs typeface="Helvetica Neue"/>
                <a:sym typeface="Helvetica Neue"/>
              </a:rPr>
              <a:t>Tips to engage youth in conversation: </a:t>
            </a:r>
            <a:r>
              <a:rPr b="1" lang="en-US" sz="1500">
                <a:solidFill>
                  <a:srgbClr val="000000"/>
                </a:solidFill>
                <a:latin typeface="Helvetica Neue"/>
                <a:ea typeface="Helvetica Neue"/>
                <a:cs typeface="Helvetica Neue"/>
                <a:sym typeface="Helvetica Neue"/>
              </a:rPr>
              <a:t>(1) Give them more talking time, and (2) use examples from Huzur’s </a:t>
            </a:r>
            <a:r>
              <a:rPr b="1" lang="en-US" sz="1275">
                <a:solidFill>
                  <a:srgbClr val="000000"/>
                </a:solidFill>
                <a:latin typeface="Helvetica Neue"/>
                <a:ea typeface="Helvetica Neue"/>
                <a:cs typeface="Helvetica Neue"/>
                <a:sym typeface="Helvetica Neue"/>
              </a:rPr>
              <a:t>(may Allah be his helper)</a:t>
            </a:r>
            <a:r>
              <a:rPr b="1" lang="en-US" sz="1500">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13"/>
          <p:cNvSpPr txBox="1"/>
          <p:nvPr>
            <p:ph idx="1" type="body"/>
          </p:nvPr>
        </p:nvSpPr>
        <p:spPr>
          <a:xfrm>
            <a:off x="770970" y="1267558"/>
            <a:ext cx="7604545" cy="3466271"/>
          </a:xfrm>
          <a:prstGeom prst="rect">
            <a:avLst/>
          </a:prstGeom>
          <a:noFill/>
          <a:ln>
            <a:noFill/>
          </a:ln>
        </p:spPr>
        <p:txBody>
          <a:bodyPr anchorCtr="0" anchor="t" bIns="45700" lIns="45700" spcFirstLastPara="1" rIns="45700" wrap="square" tIns="45700">
            <a:noAutofit/>
          </a:bodyPr>
          <a:lstStyle/>
          <a:p>
            <a:pPr indent="-257175" lvl="0" marL="257175" rtl="0" algn="l">
              <a:lnSpc>
                <a:spcPct val="100000"/>
              </a:lnSpc>
              <a:spcBef>
                <a:spcPts val="0"/>
              </a:spcBef>
              <a:spcAft>
                <a:spcPts val="0"/>
              </a:spcAft>
              <a:buClr>
                <a:srgbClr val="000000"/>
              </a:buClr>
              <a:buSzPts val="1600"/>
              <a:buChar char="•"/>
            </a:pPr>
            <a:r>
              <a:rPr lang="en-US" sz="1600"/>
              <a:t>‘Many disagreements between husband and wife stem from lack of confidence in each other. Wives complain that husbands do not tell the truth and husbands also complain that wives do not tell the truth habitually! In most of the cases they blame each other that the other had not been honest or is routinely dishonest. This affects the children, and they too start telling lies.’ </a:t>
            </a:r>
            <a:endParaRPr/>
          </a:p>
          <a:p>
            <a:pPr indent="-257175" lvl="0" marL="257175" rtl="0" algn="l">
              <a:lnSpc>
                <a:spcPct val="100000"/>
              </a:lnSpc>
              <a:spcBef>
                <a:spcPts val="525"/>
              </a:spcBef>
              <a:spcAft>
                <a:spcPts val="0"/>
              </a:spcAft>
              <a:buClr>
                <a:srgbClr val="000000"/>
              </a:buClr>
              <a:buSzPts val="1600"/>
              <a:buChar char="•"/>
            </a:pPr>
            <a:r>
              <a:rPr lang="en-US" sz="1600"/>
              <a:t>‘It is also instructed that if you always speak the truth and try to continue to fulfil your responsibilities, in light of your efforts God Almighty will continue to reform you and will enable you to follow virtues. God will overlook your sins and your mistakes and make your home resemblance of paradise.’ </a:t>
            </a:r>
            <a:endParaRPr/>
          </a:p>
          <a:p>
            <a:pPr indent="-257175" lvl="0" marL="257175" rtl="0" algn="l">
              <a:lnSpc>
                <a:spcPct val="100000"/>
              </a:lnSpc>
              <a:spcBef>
                <a:spcPts val="525"/>
              </a:spcBef>
              <a:spcAft>
                <a:spcPts val="0"/>
              </a:spcAft>
              <a:buClr>
                <a:srgbClr val="000000"/>
              </a:buClr>
              <a:buSzPts val="1600"/>
              <a:buChar char="•"/>
            </a:pPr>
            <a:r>
              <a:rPr lang="en-US" sz="1600"/>
              <a:t>‘It is also mentioned that they should stay firm on speaking the truth because this is the only way to establish mutual confidence, and this alone helps in honoring mutual relationship. Speaking the truth alone also enables the proper upbringing of children so that they become productive members of society.’ </a:t>
            </a:r>
            <a:endParaRPr/>
          </a:p>
          <a:p>
            <a:pPr indent="-155575" lvl="0" marL="257175" rtl="0" algn="l">
              <a:lnSpc>
                <a:spcPct val="100000"/>
              </a:lnSpc>
              <a:spcBef>
                <a:spcPts val="525"/>
              </a:spcBef>
              <a:spcAft>
                <a:spcPts val="0"/>
              </a:spcAft>
              <a:buClr>
                <a:srgbClr val="000000"/>
              </a:buClr>
              <a:buSzPts val="1600"/>
              <a:buNone/>
            </a:pPr>
            <a:r>
              <a:t/>
            </a:r>
            <a:endParaRPr sz="1600"/>
          </a:p>
          <a:p>
            <a:pPr indent="-155575" lvl="0" marL="257175" rtl="0" algn="l">
              <a:lnSpc>
                <a:spcPct val="100000"/>
              </a:lnSpc>
              <a:spcBef>
                <a:spcPts val="525"/>
              </a:spcBef>
              <a:spcAft>
                <a:spcPts val="0"/>
              </a:spcAft>
              <a:buClr>
                <a:srgbClr val="000000"/>
              </a:buClr>
              <a:buSzPts val="1600"/>
              <a:buNone/>
            </a:pPr>
            <a:r>
              <a:t/>
            </a:r>
            <a:endParaRPr sz="1600"/>
          </a:p>
          <a:p>
            <a:pPr indent="0" lvl="0" marL="0" rtl="0" algn="l">
              <a:lnSpc>
                <a:spcPct val="100000"/>
              </a:lnSpc>
              <a:spcBef>
                <a:spcPts val="525"/>
              </a:spcBef>
              <a:spcAft>
                <a:spcPts val="0"/>
              </a:spcAft>
              <a:buClr>
                <a:srgbClr val="000000"/>
              </a:buClr>
              <a:buSzPts val="1600"/>
              <a:buNone/>
            </a:pPr>
            <a:r>
              <a:rPr lang="en-US" sz="1600"/>
              <a:t>(Address delivered to ladies on 21 August 2004 at Jalsa Salana Germany. Published in Al Fazl International 1 May 2015) </a:t>
            </a:r>
            <a:endParaRPr/>
          </a:p>
          <a:p>
            <a:pPr indent="-155575" lvl="0" marL="257175" rtl="0" algn="l">
              <a:lnSpc>
                <a:spcPct val="100000"/>
              </a:lnSpc>
              <a:spcBef>
                <a:spcPts val="525"/>
              </a:spcBef>
              <a:spcAft>
                <a:spcPts val="0"/>
              </a:spcAft>
              <a:buClr>
                <a:srgbClr val="000000"/>
              </a:buClr>
              <a:buSzPts val="1600"/>
              <a:buNone/>
            </a:pPr>
            <a:r>
              <a:t/>
            </a:r>
            <a:endParaRPr sz="1600"/>
          </a:p>
        </p:txBody>
      </p:sp>
      <p:sp>
        <p:nvSpPr>
          <p:cNvPr id="170" name="Google Shape;170;p13"/>
          <p:cNvSpPr txBox="1"/>
          <p:nvPr>
            <p:ph type="title"/>
          </p:nvPr>
        </p:nvSpPr>
        <p:spPr>
          <a:xfrm>
            <a:off x="3162441" y="392021"/>
            <a:ext cx="5213074" cy="53945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2800"/>
              <a:buFont typeface="Calibri"/>
              <a:buNone/>
            </a:pPr>
            <a:r>
              <a:rPr b="1" lang="en-US" sz="2800">
                <a:solidFill>
                  <a:schemeClr val="lt1"/>
                </a:solidFill>
              </a:rPr>
              <a:t>Domestic responsibility Segment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14"/>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76" name="Google Shape;176;p14"/>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77" name="Google Shape;177;p14"/>
          <p:cNvSpPr txBox="1"/>
          <p:nvPr/>
        </p:nvSpPr>
        <p:spPr>
          <a:xfrm>
            <a:off x="3377076" y="404513"/>
            <a:ext cx="2109324"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Salat Page</a:t>
            </a:r>
            <a:endParaRPr/>
          </a:p>
        </p:txBody>
      </p:sp>
      <p:pic>
        <p:nvPicPr>
          <p:cNvPr id="178" name="Google Shape;178;p14"/>
          <p:cNvPicPr preferRelativeResize="0"/>
          <p:nvPr/>
        </p:nvPicPr>
        <p:blipFill rotWithShape="1">
          <a:blip r:embed="rId4">
            <a:alphaModFix/>
          </a:blip>
          <a:srcRect b="0" l="0" r="0" t="0"/>
          <a:stretch/>
        </p:blipFill>
        <p:spPr>
          <a:xfrm>
            <a:off x="1089106" y="1383847"/>
            <a:ext cx="7120973" cy="2079200"/>
          </a:xfrm>
          <a:prstGeom prst="rect">
            <a:avLst/>
          </a:prstGeom>
          <a:noFill/>
          <a:ln>
            <a:noFill/>
          </a:ln>
        </p:spPr>
      </p:pic>
      <p:sp>
        <p:nvSpPr>
          <p:cNvPr id="179" name="Google Shape;179;p14"/>
          <p:cNvSpPr/>
          <p:nvPr/>
        </p:nvSpPr>
        <p:spPr>
          <a:xfrm>
            <a:off x="941469" y="3528447"/>
            <a:ext cx="7268610" cy="20774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TimesNewRoman"/>
                <a:ea typeface="TimesNewRoman"/>
                <a:cs typeface="TimesNewRoman"/>
                <a:sym typeface="TimesNewRoman"/>
              </a:rPr>
              <a:t>My experience is that nothing takes one so near to God as </a:t>
            </a:r>
            <a:r>
              <a:rPr lang="en-US" sz="1800">
                <a:solidFill>
                  <a:schemeClr val="dk1"/>
                </a:solidFill>
                <a:latin typeface="Times"/>
                <a:ea typeface="Times"/>
                <a:cs typeface="Times"/>
                <a:sym typeface="Times"/>
              </a:rPr>
              <a:t>S</a:t>
            </a:r>
            <a:r>
              <a:rPr lang="en-US" sz="1800">
                <a:solidFill>
                  <a:schemeClr val="dk1"/>
                </a:solidFill>
                <a:latin typeface="TimesNewRoman"/>
                <a:ea typeface="TimesNewRoman"/>
                <a:cs typeface="TimesNewRoman"/>
                <a:sym typeface="TimesNewRoman"/>
              </a:rPr>
              <a:t>al</a:t>
            </a:r>
            <a:r>
              <a:rPr lang="en-US" sz="1800">
                <a:solidFill>
                  <a:schemeClr val="dk1"/>
                </a:solidFill>
                <a:latin typeface="Times"/>
                <a:ea typeface="Times"/>
                <a:cs typeface="Times"/>
                <a:sym typeface="Times"/>
              </a:rPr>
              <a:t>a</a:t>
            </a:r>
            <a:r>
              <a:rPr lang="en-US" sz="1800">
                <a:solidFill>
                  <a:schemeClr val="dk1"/>
                </a:solidFill>
                <a:latin typeface="TimesNewRoman"/>
                <a:ea typeface="TimesNewRoman"/>
                <a:cs typeface="TimesNewRoman"/>
                <a:sym typeface="TimesNewRoman"/>
              </a:rPr>
              <a:t>t. The various postures of the </a:t>
            </a:r>
            <a:r>
              <a:rPr lang="en-US" sz="1800">
                <a:solidFill>
                  <a:schemeClr val="dk1"/>
                </a:solidFill>
                <a:latin typeface="Times"/>
                <a:ea typeface="Times"/>
                <a:cs typeface="Times"/>
                <a:sym typeface="Times"/>
              </a:rPr>
              <a:t>S</a:t>
            </a:r>
            <a:r>
              <a:rPr lang="en-US" sz="1800">
                <a:solidFill>
                  <a:schemeClr val="dk1"/>
                </a:solidFill>
                <a:latin typeface="TimesNewRoman"/>
                <a:ea typeface="TimesNewRoman"/>
                <a:cs typeface="TimesNewRoman"/>
                <a:sym typeface="TimesNewRoman"/>
              </a:rPr>
              <a:t>al</a:t>
            </a:r>
            <a:r>
              <a:rPr lang="en-US" sz="1800">
                <a:solidFill>
                  <a:schemeClr val="dk1"/>
                </a:solidFill>
                <a:latin typeface="Times"/>
                <a:ea typeface="Times"/>
                <a:cs typeface="Times"/>
                <a:sym typeface="Times"/>
              </a:rPr>
              <a:t>a</a:t>
            </a:r>
            <a:r>
              <a:rPr lang="en-US" sz="1800">
                <a:solidFill>
                  <a:schemeClr val="dk1"/>
                </a:solidFill>
                <a:latin typeface="TimesNewRoman"/>
                <a:ea typeface="TimesNewRoman"/>
                <a:cs typeface="TimesNewRoman"/>
                <a:sym typeface="TimesNewRoman"/>
              </a:rPr>
              <a:t>t demonstrate respect, humility and meekness. In Qiy</a:t>
            </a:r>
            <a:r>
              <a:rPr lang="en-US" sz="1800">
                <a:solidFill>
                  <a:schemeClr val="dk1"/>
                </a:solidFill>
                <a:latin typeface="Times"/>
                <a:ea typeface="Times"/>
                <a:cs typeface="Times"/>
                <a:sym typeface="Times"/>
              </a:rPr>
              <a:t>a</a:t>
            </a:r>
            <a:r>
              <a:rPr lang="en-US" sz="1800">
                <a:solidFill>
                  <a:schemeClr val="dk1"/>
                </a:solidFill>
                <a:latin typeface="TimesNewRoman"/>
                <a:ea typeface="TimesNewRoman"/>
                <a:cs typeface="TimesNewRoman"/>
                <a:sym typeface="TimesNewRoman"/>
              </a:rPr>
              <a:t>m (standing posture) the worshipper stands with his arms folded as a slave stands respectfully before his master and king. In Ruk</a:t>
            </a:r>
            <a:r>
              <a:rPr lang="en-US" sz="1800">
                <a:solidFill>
                  <a:schemeClr val="dk1"/>
                </a:solidFill>
                <a:latin typeface="Times"/>
                <a:ea typeface="Times"/>
                <a:cs typeface="Times"/>
                <a:sym typeface="Times"/>
              </a:rPr>
              <a:t>u</a:t>
            </a:r>
            <a:r>
              <a:rPr lang="en-US" sz="1800">
                <a:solidFill>
                  <a:schemeClr val="dk1"/>
                </a:solidFill>
                <a:latin typeface="TimesNewRoman"/>
                <a:ea typeface="TimesNewRoman"/>
                <a:cs typeface="TimesNewRoman"/>
                <a:sym typeface="TimesNewRoman"/>
              </a:rPr>
              <a:t>‘ (bowing) the worshipper bends down in humility. The climax of humility is reached in Sajdah (prostration), which indicates extreme helplessness. </a:t>
            </a:r>
            <a:endParaRPr/>
          </a:p>
          <a:p>
            <a:pPr indent="0" lvl="0" marL="0" marR="0" rtl="0" algn="just">
              <a:spcBef>
                <a:spcPts val="0"/>
              </a:spcBef>
              <a:spcAft>
                <a:spcPts val="0"/>
              </a:spcAft>
              <a:buNone/>
            </a:pPr>
            <a:r>
              <a:t/>
            </a:r>
            <a:endParaRPr sz="1050">
              <a:solidFill>
                <a:schemeClr val="dk1"/>
              </a:solidFill>
              <a:latin typeface="TimesNewRoman"/>
              <a:ea typeface="TimesNewRoman"/>
              <a:cs typeface="TimesNewRoman"/>
              <a:sym typeface="TimesNewRoman"/>
            </a:endParaRPr>
          </a:p>
          <a:p>
            <a:pPr indent="0" lvl="0" marL="0" marR="0" rtl="0" algn="just">
              <a:spcBef>
                <a:spcPts val="0"/>
              </a:spcBef>
              <a:spcAft>
                <a:spcPts val="0"/>
              </a:spcAft>
              <a:buNone/>
            </a:pPr>
            <a:r>
              <a:rPr lang="en-US" sz="1050">
                <a:solidFill>
                  <a:schemeClr val="dk1"/>
                </a:solidFill>
                <a:latin typeface="TimesNewRoman"/>
                <a:ea typeface="TimesNewRoman"/>
                <a:cs typeface="TimesNewRoman"/>
                <a:sym typeface="TimesNewRoman"/>
              </a:rPr>
              <a:t>[Speeches to Jalsa Sal</a:t>
            </a:r>
            <a:r>
              <a:rPr lang="en-US" sz="1050">
                <a:solidFill>
                  <a:schemeClr val="dk1"/>
                </a:solidFill>
                <a:latin typeface="Times"/>
                <a:ea typeface="Times"/>
                <a:cs typeface="Times"/>
                <a:sym typeface="Times"/>
              </a:rPr>
              <a:t>a</a:t>
            </a:r>
            <a:r>
              <a:rPr lang="en-US" sz="1050">
                <a:solidFill>
                  <a:schemeClr val="dk1"/>
                </a:solidFill>
                <a:latin typeface="TimesNewRoman"/>
                <a:ea typeface="TimesNewRoman"/>
                <a:cs typeface="TimesNewRoman"/>
                <a:sym typeface="TimesNewRoman"/>
              </a:rPr>
              <a:t>na, 1906, pp. 6-8 ] </a:t>
            </a:r>
            <a:endParaRPr sz="105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1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85" name="Google Shape;185;p1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186" name="Google Shape;186;p15"/>
          <p:cNvSpPr/>
          <p:nvPr/>
        </p:nvSpPr>
        <p:spPr>
          <a:xfrm>
            <a:off x="0" y="3943940"/>
            <a:ext cx="9144000" cy="659813"/>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87" name="Google Shape;187;p15"/>
          <p:cNvSpPr txBox="1"/>
          <p:nvPr/>
        </p:nvSpPr>
        <p:spPr>
          <a:xfrm>
            <a:off x="3313790" y="431359"/>
            <a:ext cx="554407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&amp; Physical health Segment</a:t>
            </a:r>
            <a:endParaRPr b="1" sz="3000">
              <a:solidFill>
                <a:srgbClr val="FFFFFF"/>
              </a:solidFill>
              <a:latin typeface="Calibri"/>
              <a:ea typeface="Calibri"/>
              <a:cs typeface="Calibri"/>
              <a:sym typeface="Calibri"/>
            </a:endParaRPr>
          </a:p>
        </p:txBody>
      </p:sp>
      <p:sp>
        <p:nvSpPr>
          <p:cNvPr id="188" name="Google Shape;188;p15"/>
          <p:cNvSpPr/>
          <p:nvPr/>
        </p:nvSpPr>
        <p:spPr>
          <a:xfrm>
            <a:off x="355273" y="1470682"/>
            <a:ext cx="74390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Questions of general knowledge and/or religious knowledge followed by their answers.</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thought-provoking video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189" name="Google Shape;189;p15"/>
          <p:cNvPicPr preferRelativeResize="0"/>
          <p:nvPr/>
        </p:nvPicPr>
        <p:blipFill rotWithShape="1">
          <a:blip r:embed="rId4">
            <a:alphaModFix/>
          </a:blip>
          <a:srcRect b="0" l="0" r="0" t="0"/>
          <a:stretch/>
        </p:blipFill>
        <p:spPr>
          <a:xfrm>
            <a:off x="1785903" y="2578154"/>
            <a:ext cx="4821299" cy="3615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16"/>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95" name="Google Shape;195;p16"/>
          <p:cNvSpPr txBox="1"/>
          <p:nvPr/>
        </p:nvSpPr>
        <p:spPr>
          <a:xfrm>
            <a:off x="3424830" y="454417"/>
            <a:ext cx="2456120"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Health </a:t>
            </a:r>
            <a:endParaRPr b="1" sz="3000">
              <a:solidFill>
                <a:srgbClr val="FFFFFF"/>
              </a:solidFill>
              <a:latin typeface="Calibri"/>
              <a:ea typeface="Calibri"/>
              <a:cs typeface="Calibri"/>
              <a:sym typeface="Calibri"/>
            </a:endParaRPr>
          </a:p>
        </p:txBody>
      </p:sp>
      <p:pic>
        <p:nvPicPr>
          <p:cNvPr id="196" name="Google Shape;196;p16"/>
          <p:cNvPicPr preferRelativeResize="0"/>
          <p:nvPr/>
        </p:nvPicPr>
        <p:blipFill rotWithShape="1">
          <a:blip r:embed="rId4">
            <a:alphaModFix/>
          </a:blip>
          <a:srcRect b="0" l="0" r="0" t="0"/>
          <a:stretch/>
        </p:blipFill>
        <p:spPr>
          <a:xfrm>
            <a:off x="5024669" y="1411278"/>
            <a:ext cx="3618689" cy="2543938"/>
          </a:xfrm>
          <a:prstGeom prst="rect">
            <a:avLst/>
          </a:prstGeom>
          <a:noFill/>
          <a:ln>
            <a:noFill/>
          </a:ln>
        </p:spPr>
      </p:pic>
      <p:pic>
        <p:nvPicPr>
          <p:cNvPr id="197" name="Google Shape;197;p16"/>
          <p:cNvPicPr preferRelativeResize="0"/>
          <p:nvPr/>
        </p:nvPicPr>
        <p:blipFill rotWithShape="1">
          <a:blip r:embed="rId5">
            <a:alphaModFix/>
          </a:blip>
          <a:srcRect b="0" l="0" r="0" t="0"/>
          <a:stretch/>
        </p:blipFill>
        <p:spPr>
          <a:xfrm>
            <a:off x="5499949" y="3955213"/>
            <a:ext cx="2939478" cy="1940056"/>
          </a:xfrm>
          <a:prstGeom prst="rect">
            <a:avLst/>
          </a:prstGeom>
          <a:noFill/>
          <a:ln>
            <a:noFill/>
          </a:ln>
        </p:spPr>
      </p:pic>
      <p:sp>
        <p:nvSpPr>
          <p:cNvPr id="198" name="Google Shape;198;p16"/>
          <p:cNvSpPr txBox="1"/>
          <p:nvPr/>
        </p:nvSpPr>
        <p:spPr>
          <a:xfrm>
            <a:off x="317775" y="1290975"/>
            <a:ext cx="4546500" cy="2894400"/>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Which country emits the most greenhouse gases?</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USA		</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2. China		</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3. India</a:t>
            </a:r>
            <a:endParaRPr/>
          </a:p>
          <a:p>
            <a:pPr indent="-342900" lvl="0" marL="342900" marR="0" rtl="0" algn="l">
              <a:spcBef>
                <a:spcPts val="375"/>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How long is home isolation recommended for an individual with COVID who has been afebrile for 24 hrs?</a:t>
            </a:r>
            <a:endParaRPr/>
          </a:p>
          <a:p>
            <a:pPr indent="-342900" lvl="1" marL="800100" marR="0" rtl="0" algn="l">
              <a:spcBef>
                <a:spcPts val="375"/>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5</a:t>
            </a:r>
            <a:r>
              <a:rPr b="0" i="0" lang="en-US" sz="1700" u="none" cap="none" strike="noStrike">
                <a:solidFill>
                  <a:schemeClr val="dk1"/>
                </a:solidFill>
                <a:latin typeface="Calibri"/>
                <a:ea typeface="Calibri"/>
                <a:cs typeface="Calibri"/>
                <a:sym typeface="Calibri"/>
              </a:rPr>
              <a:t> days		</a:t>
            </a:r>
            <a:endParaRPr/>
          </a:p>
          <a:p>
            <a:pPr indent="-342900" lvl="1" marL="8001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14 days	 </a:t>
            </a:r>
            <a:endParaRPr/>
          </a:p>
          <a:p>
            <a:pPr indent="-342900" lvl="1" marL="8001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21 days</a:t>
            </a:r>
            <a:endParaRPr/>
          </a:p>
          <a:p>
            <a:pPr indent="-342900" lvl="0" marL="342900" marR="0" rtl="0" algn="l">
              <a:spcBef>
                <a:spcPts val="375"/>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Who lead the funeral prayer of the Promised Messiah (as)? </a:t>
            </a:r>
            <a:endParaRPr/>
          </a:p>
          <a:p>
            <a:pPr indent="0" lvl="0" marL="0" marR="0" rtl="0" algn="l">
              <a:spcBef>
                <a:spcPts val="375"/>
              </a:spcBef>
              <a:spcAft>
                <a:spcPts val="0"/>
              </a:spcAft>
              <a:buNone/>
            </a:pPr>
            <a:r>
              <a:rPr lang="en-US" sz="1700">
                <a:solidFill>
                  <a:schemeClr val="dk1"/>
                </a:solidFill>
                <a:latin typeface="Calibri"/>
                <a:ea typeface="Calibri"/>
                <a:cs typeface="Calibri"/>
                <a:sym typeface="Calibri"/>
              </a:rPr>
              <a:t>	1. Mirza Bashiruddin Mahmood Ahmad (ra) 	2. 	Hakim Maulvi Nooruddin (ra)		</a:t>
            </a:r>
            <a:endParaRPr/>
          </a:p>
          <a:p>
            <a:pPr indent="0" lvl="0" marL="0" marR="0" rtl="0" algn="l">
              <a:spcBef>
                <a:spcPts val="375"/>
              </a:spcBef>
              <a:spcAft>
                <a:spcPts val="0"/>
              </a:spcAft>
              <a:buNone/>
            </a:pPr>
            <a:r>
              <a:rPr lang="en-US" sz="1700">
                <a:solidFill>
                  <a:schemeClr val="dk1"/>
                </a:solidFill>
                <a:latin typeface="Calibri"/>
                <a:ea typeface="Calibri"/>
                <a:cs typeface="Calibri"/>
                <a:sym typeface="Calibri"/>
              </a:rPr>
              <a:t>	3. Mufti Mohammad Sadiq (ra)</a:t>
            </a:r>
            <a:endParaRPr sz="17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17"/>
          <p:cNvSpPr txBox="1"/>
          <p:nvPr/>
        </p:nvSpPr>
        <p:spPr>
          <a:xfrm>
            <a:off x="3480232" y="441979"/>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pic>
        <p:nvPicPr>
          <p:cNvPr id="204" name="Google Shape;204;p17"/>
          <p:cNvPicPr preferRelativeResize="0"/>
          <p:nvPr/>
        </p:nvPicPr>
        <p:blipFill rotWithShape="1">
          <a:blip r:embed="rId4">
            <a:alphaModFix/>
          </a:blip>
          <a:srcRect b="0" l="0" r="0" t="0"/>
          <a:stretch/>
        </p:blipFill>
        <p:spPr>
          <a:xfrm>
            <a:off x="5867076" y="2091050"/>
            <a:ext cx="2884604" cy="2494334"/>
          </a:xfrm>
          <a:prstGeom prst="rect">
            <a:avLst/>
          </a:prstGeom>
          <a:noFill/>
          <a:ln>
            <a:noFill/>
          </a:ln>
        </p:spPr>
      </p:pic>
      <p:sp>
        <p:nvSpPr>
          <p:cNvPr id="205" name="Google Shape;205;p17"/>
          <p:cNvSpPr txBox="1"/>
          <p:nvPr/>
        </p:nvSpPr>
        <p:spPr>
          <a:xfrm>
            <a:off x="360950" y="2558500"/>
            <a:ext cx="5182200" cy="1833000"/>
          </a:xfrm>
          <a:prstGeom prst="rect">
            <a:avLst/>
          </a:prstGeom>
          <a:noFill/>
          <a:ln>
            <a:noFill/>
          </a:ln>
        </p:spPr>
        <p:txBody>
          <a:bodyPr anchorCtr="0" anchor="t" bIns="34275" lIns="34275" spcFirstLastPara="1" rIns="34275" wrap="square" tIns="34275">
            <a:normAutofit fontScale="55000" lnSpcReduction="20000"/>
          </a:bodyPr>
          <a:lstStyle/>
          <a:p>
            <a:pPr indent="-325283" lvl="1" marL="685800" marR="0" rtl="0" algn="l">
              <a:spcBef>
                <a:spcPts val="0"/>
              </a:spcBef>
              <a:spcAft>
                <a:spcPts val="0"/>
              </a:spcAft>
              <a:buClr>
                <a:schemeClr val="dk1"/>
              </a:buClr>
              <a:buSzPct val="100000"/>
              <a:buFont typeface="Calibri"/>
              <a:buAutoNum type="arabicPeriod"/>
            </a:pPr>
            <a:r>
              <a:rPr b="0" i="0" lang="en-US" sz="3204" u="none" cap="none" strike="noStrike">
                <a:solidFill>
                  <a:schemeClr val="dk1"/>
                </a:solidFill>
                <a:latin typeface="Calibri"/>
                <a:ea typeface="Calibri"/>
                <a:cs typeface="Calibri"/>
                <a:sym typeface="Calibri"/>
              </a:rPr>
              <a:t>China emit 27% of greenhouse gases as opposed to 11% for USA</a:t>
            </a:r>
            <a:endParaRPr sz="2204"/>
          </a:p>
          <a:p>
            <a:pPr indent="-325283" lvl="1" marL="685800" marR="0" rtl="0" algn="l">
              <a:spcBef>
                <a:spcPts val="375"/>
              </a:spcBef>
              <a:spcAft>
                <a:spcPts val="0"/>
              </a:spcAft>
              <a:buClr>
                <a:schemeClr val="dk1"/>
              </a:buClr>
              <a:buSzPct val="100000"/>
              <a:buFont typeface="Calibri"/>
              <a:buAutoNum type="arabicPeriod"/>
            </a:pPr>
            <a:r>
              <a:rPr lang="en-US" sz="3204">
                <a:solidFill>
                  <a:schemeClr val="dk1"/>
                </a:solidFill>
                <a:latin typeface="Calibri"/>
                <a:ea typeface="Calibri"/>
                <a:cs typeface="Calibri"/>
                <a:sym typeface="Calibri"/>
              </a:rPr>
              <a:t>5</a:t>
            </a:r>
            <a:r>
              <a:rPr b="0" i="0" lang="en-US" sz="3204" u="none" cap="none" strike="noStrike">
                <a:solidFill>
                  <a:schemeClr val="dk1"/>
                </a:solidFill>
                <a:latin typeface="Calibri"/>
                <a:ea typeface="Calibri"/>
                <a:cs typeface="Calibri"/>
                <a:sym typeface="Calibri"/>
              </a:rPr>
              <a:t> days</a:t>
            </a:r>
            <a:endParaRPr sz="2204"/>
          </a:p>
          <a:p>
            <a:pPr indent="-325283" lvl="1" marL="685800" marR="0" rtl="0" algn="l">
              <a:spcBef>
                <a:spcPts val="375"/>
              </a:spcBef>
              <a:spcAft>
                <a:spcPts val="0"/>
              </a:spcAft>
              <a:buClr>
                <a:schemeClr val="dk1"/>
              </a:buClr>
              <a:buSzPct val="100000"/>
              <a:buFont typeface="Calibri"/>
              <a:buAutoNum type="arabicPeriod"/>
            </a:pPr>
            <a:r>
              <a:rPr b="0" i="0" lang="en-US" sz="3204" u="none" cap="none" strike="noStrike">
                <a:solidFill>
                  <a:schemeClr val="dk1"/>
                </a:solidFill>
                <a:latin typeface="Calibri"/>
                <a:ea typeface="Calibri"/>
                <a:cs typeface="Calibri"/>
                <a:sym typeface="Calibri"/>
              </a:rPr>
              <a:t>Hadhrat Hakim Maulvi Nooruddin Khalifatul Masih I (ra)</a:t>
            </a:r>
            <a:endParaRPr sz="2204"/>
          </a:p>
          <a:p>
            <a:pPr indent="-245744" lvl="1" marL="685800" marR="0" rtl="0" algn="l">
              <a:spcBef>
                <a:spcPts val="375"/>
              </a:spcBef>
              <a:spcAft>
                <a:spcPts val="0"/>
              </a:spcAft>
              <a:buClr>
                <a:schemeClr val="dk1"/>
              </a:buClr>
              <a:buSzPct val="1000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spcBef>
                <a:spcPts val="375"/>
              </a:spcBef>
              <a:spcAft>
                <a:spcPts val="0"/>
              </a:spcAft>
              <a:buNone/>
            </a:pPr>
            <a:r>
              <a:t/>
            </a:r>
            <a:endParaRPr sz="1800">
              <a:solidFill>
                <a:schemeClr val="dk1"/>
              </a:solidFill>
              <a:latin typeface="Calibri"/>
              <a:ea typeface="Calibri"/>
              <a:cs typeface="Calibri"/>
              <a:sym typeface="Calibri"/>
            </a:endParaRPr>
          </a:p>
          <a:p>
            <a:pPr indent="-245745" lvl="0" marL="342900" marR="0" rtl="0" algn="l">
              <a:spcBef>
                <a:spcPts val="375"/>
              </a:spcBef>
              <a:spcAft>
                <a:spcPts val="0"/>
              </a:spcAft>
              <a:buClr>
                <a:schemeClr val="dk1"/>
              </a:buClr>
              <a:buSzPct val="100000"/>
              <a:buFont typeface="Calibri"/>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18"/>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211" name="Google Shape;211;p18"/>
          <p:cNvSpPr txBox="1"/>
          <p:nvPr/>
        </p:nvSpPr>
        <p:spPr>
          <a:xfrm>
            <a:off x="3379614" y="396051"/>
            <a:ext cx="2917784"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Technology Video</a:t>
            </a:r>
            <a:endParaRPr b="1" sz="3000">
              <a:solidFill>
                <a:srgbClr val="FFFFFF"/>
              </a:solidFill>
              <a:latin typeface="Calibri"/>
              <a:ea typeface="Calibri"/>
              <a:cs typeface="Calibri"/>
              <a:sym typeface="Calibri"/>
            </a:endParaRPr>
          </a:p>
        </p:txBody>
      </p:sp>
      <p:sp>
        <p:nvSpPr>
          <p:cNvPr id="212" name="Google Shape;212;p18"/>
          <p:cNvSpPr/>
          <p:nvPr/>
        </p:nvSpPr>
        <p:spPr>
          <a:xfrm>
            <a:off x="6011956" y="5546159"/>
            <a:ext cx="60032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accent1"/>
                </a:solidFill>
                <a:latin typeface="Calibri"/>
                <a:ea typeface="Calibri"/>
                <a:cs typeface="Calibri"/>
                <a:sym typeface="Calibri"/>
              </a:rPr>
              <a:t>https://youtu.be/iyKRZm3xFI8</a:t>
            </a:r>
            <a:endParaRPr/>
          </a:p>
        </p:txBody>
      </p:sp>
      <p:pic>
        <p:nvPicPr>
          <p:cNvPr id="213" name="Google Shape;213;p18"/>
          <p:cNvPicPr preferRelativeResize="0"/>
          <p:nvPr/>
        </p:nvPicPr>
        <p:blipFill rotWithShape="1">
          <a:blip r:embed="rId4">
            <a:alphaModFix/>
          </a:blip>
          <a:srcRect b="0" l="0" r="0" t="0"/>
          <a:stretch/>
        </p:blipFill>
        <p:spPr>
          <a:xfrm>
            <a:off x="6011956" y="4692557"/>
            <a:ext cx="1517515" cy="853602"/>
          </a:xfrm>
          <a:prstGeom prst="rect">
            <a:avLst/>
          </a:prstGeom>
          <a:noFill/>
          <a:ln>
            <a:noFill/>
          </a:ln>
        </p:spPr>
      </p:pic>
      <p:sp>
        <p:nvSpPr>
          <p:cNvPr id="214" name="Google Shape;214;p18"/>
          <p:cNvSpPr/>
          <p:nvPr/>
        </p:nvSpPr>
        <p:spPr>
          <a:xfrm>
            <a:off x="596988" y="5146049"/>
            <a:ext cx="52399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Link embedded within the above thumbnail,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it can be played by clicking on it in presentation mode</a:t>
            </a:r>
            <a:endParaRPr/>
          </a:p>
        </p:txBody>
      </p:sp>
      <p:sp>
        <p:nvSpPr>
          <p:cNvPr id="215" name="Google Shape;215;p18"/>
          <p:cNvSpPr txBox="1"/>
          <p:nvPr/>
        </p:nvSpPr>
        <p:spPr>
          <a:xfrm>
            <a:off x="2257080" y="2827159"/>
            <a:ext cx="2091184" cy="40010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NO VIDEO</a:t>
            </a:r>
            <a:endParaRPr/>
          </a:p>
        </p:txBody>
      </p:sp>
      <p:pic>
        <p:nvPicPr>
          <p:cNvPr id="216" name="Google Shape;216;p18">
            <a:hlinkClick r:id="rId5"/>
          </p:cNvPr>
          <p:cNvPicPr preferRelativeResize="0"/>
          <p:nvPr/>
        </p:nvPicPr>
        <p:blipFill rotWithShape="1">
          <a:blip r:embed="rId6">
            <a:alphaModFix/>
          </a:blip>
          <a:srcRect b="0" l="0" r="0" t="0"/>
          <a:stretch/>
        </p:blipFill>
        <p:spPr>
          <a:xfrm>
            <a:off x="563457" y="1757446"/>
            <a:ext cx="5014002" cy="21336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2"/>
          <p:cNvSpPr txBox="1"/>
          <p:nvPr>
            <p:ph type="title"/>
          </p:nvPr>
        </p:nvSpPr>
        <p:spPr>
          <a:xfrm>
            <a:off x="3160224" y="432209"/>
            <a:ext cx="1956699" cy="454982"/>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59" name="Google Shape;59;p2"/>
          <p:cNvSpPr txBox="1"/>
          <p:nvPr/>
        </p:nvSpPr>
        <p:spPr>
          <a:xfrm>
            <a:off x="463300" y="1627101"/>
            <a:ext cx="8187128" cy="3594749"/>
          </a:xfrm>
          <a:prstGeom prst="rect">
            <a:avLst/>
          </a:prstGeom>
          <a:noFill/>
          <a:ln>
            <a:noFill/>
          </a:ln>
        </p:spPr>
        <p:txBody>
          <a:bodyPr anchorCtr="0" anchor="t" bIns="34275" lIns="34275" spcFirstLastPara="1" rIns="34275" wrap="square" tIns="34275">
            <a:normAutofit fontScale="85000" lnSpcReduction="20000"/>
          </a:bodyPr>
          <a:lstStyle/>
          <a:p>
            <a:pPr indent="-249459" lvl="0" marL="249459" marR="0" rtl="0" algn="l">
              <a:spcBef>
                <a:spcPts val="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Recitation of the Holy Quran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Pledge</a:t>
            </a:r>
            <a:endParaRPr b="0" i="0" sz="21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The Holy Quran segment </a:t>
            </a:r>
            <a:r>
              <a:rPr b="0" i="0" lang="en-US" sz="1650" u="none" cap="none" strike="noStrike">
                <a:solidFill>
                  <a:srgbClr val="000000"/>
                </a:solidFill>
                <a:latin typeface="Calibri"/>
                <a:ea typeface="Calibri"/>
                <a:cs typeface="Calibri"/>
                <a:sym typeface="Calibri"/>
              </a:rPr>
              <a:t>(10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Khalifa’s guidance segment: </a:t>
            </a:r>
            <a:r>
              <a:rPr b="0" i="0" lang="en-US" sz="1900" u="none" cap="none" strike="noStrike">
                <a:solidFill>
                  <a:srgbClr val="000000"/>
                </a:solidFill>
                <a:latin typeface="Calibri"/>
                <a:ea typeface="Calibri"/>
                <a:cs typeface="Calibri"/>
                <a:sym typeface="Calibri"/>
              </a:rPr>
              <a:t>Based on Huzoor’s address in the final </a:t>
            </a:r>
            <a:endParaRPr/>
          </a:p>
          <a:p>
            <a:pPr indent="0" lvl="1" marL="457200" marR="0" rtl="0" algn="l">
              <a:spcBef>
                <a:spcPts val="300"/>
              </a:spcBef>
              <a:spcAft>
                <a:spcPts val="0"/>
              </a:spcAft>
              <a:buNone/>
            </a:pPr>
            <a:r>
              <a:rPr b="0" i="0" lang="en-US" sz="1900" u="none" cap="none" strike="noStrike">
                <a:solidFill>
                  <a:srgbClr val="000000"/>
                </a:solidFill>
                <a:latin typeface="Calibri"/>
                <a:ea typeface="Calibri"/>
                <a:cs typeface="Calibri"/>
                <a:sym typeface="Calibri"/>
              </a:rPr>
              <a:t>session of UK Ansarullah Ijtema, 9/12/21 </a:t>
            </a:r>
            <a:r>
              <a:rPr b="0" i="0" lang="en-US" sz="1650" u="none" cap="none" strike="noStrike">
                <a:solidFill>
                  <a:srgbClr val="000000"/>
                </a:solidFill>
                <a:latin typeface="Calibri"/>
                <a:ea typeface="Calibri"/>
                <a:cs typeface="Calibri"/>
                <a:sym typeface="Calibri"/>
              </a:rPr>
              <a:t>(20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Domestic responsibility segment </a:t>
            </a:r>
            <a:r>
              <a:rPr b="0" i="0" lang="en-US" sz="1650" u="none" cap="none" strike="noStrike">
                <a:solidFill>
                  <a:srgbClr val="000000"/>
                </a:solidFill>
                <a:latin typeface="Calibri"/>
                <a:ea typeface="Calibri"/>
                <a:cs typeface="Calibri"/>
                <a:sym typeface="Calibri"/>
              </a:rPr>
              <a:t>(</a:t>
            </a:r>
            <a:r>
              <a:rPr b="0" i="0" lang="en-US" sz="1650" u="none" cap="none" strike="noStrike">
                <a:solidFill>
                  <a:schemeClr val="dk1"/>
                </a:solidFill>
                <a:latin typeface="Calibri"/>
                <a:ea typeface="Calibri"/>
                <a:cs typeface="Calibri"/>
                <a:sym typeface="Calibri"/>
              </a:rPr>
              <a:t>10 </a:t>
            </a:r>
            <a:r>
              <a:rPr b="0" i="0" lang="en-US" sz="1650" u="none" cap="none" strike="noStrike">
                <a:solidFill>
                  <a:srgbClr val="000000"/>
                </a:solidFill>
                <a:latin typeface="Calibri"/>
                <a:ea typeface="Calibri"/>
                <a:cs typeface="Calibri"/>
                <a:sym typeface="Calibri"/>
              </a:rPr>
              <a:t>mins)</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Salat (Daily Prayers)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Health segment </a:t>
            </a:r>
            <a:r>
              <a:rPr b="0" i="0" lang="en-US" sz="1650" u="none" cap="none" strike="noStrike">
                <a:solidFill>
                  <a:srgbClr val="000000"/>
                </a:solidFill>
                <a:latin typeface="Calibri"/>
                <a:ea typeface="Calibri"/>
                <a:cs typeface="Calibri"/>
                <a:sym typeface="Calibri"/>
              </a:rPr>
              <a:t>(</a:t>
            </a:r>
            <a:r>
              <a:rPr b="0" i="0" lang="en-US" sz="1650" u="none" cap="none" strike="noStrike">
                <a:solidFill>
                  <a:schemeClr val="dk1"/>
                </a:solidFill>
                <a:latin typeface="Calibri"/>
                <a:ea typeface="Calibri"/>
                <a:cs typeface="Calibri"/>
                <a:sym typeface="Calibri"/>
              </a:rPr>
              <a:t>10</a:t>
            </a:r>
            <a:r>
              <a:rPr b="0" i="0" lang="en-US" sz="165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Technology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Open slot for local topics </a:t>
            </a:r>
            <a:r>
              <a:rPr b="0" i="0" lang="en-US" sz="1650" u="none" cap="none" strike="noStrike">
                <a:solidFill>
                  <a:srgbClr val="000000"/>
                </a:solidFill>
                <a:latin typeface="Calibri"/>
                <a:ea typeface="Calibri"/>
                <a:cs typeface="Calibri"/>
                <a:sym typeface="Calibri"/>
              </a:rPr>
              <a:t>(10-20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Reminders/announcements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Dua’</a:t>
            </a:r>
            <a:endParaRPr/>
          </a:p>
          <a:p>
            <a:pPr indent="-144240" lvl="0" marL="249459" marR="0" rtl="0" algn="l">
              <a:lnSpc>
                <a:spcPct val="80000"/>
              </a:lnSpc>
              <a:spcBef>
                <a:spcPts val="300"/>
              </a:spcBef>
              <a:spcAft>
                <a:spcPts val="0"/>
              </a:spcAft>
              <a:buClr>
                <a:schemeClr val="dk1"/>
              </a:buClr>
              <a:buSzPct val="100000"/>
              <a:buFont typeface="Arial"/>
              <a:buNone/>
            </a:pPr>
            <a:r>
              <a:t/>
            </a:r>
            <a:endParaRPr b="0" i="0" sz="195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2100" u="none" cap="none" strike="noStrike">
                <a:solidFill>
                  <a:srgbClr val="000000"/>
                </a:solidFill>
                <a:latin typeface="Calibri"/>
                <a:ea typeface="Calibri"/>
                <a:cs typeface="Calibri"/>
                <a:sym typeface="Calibri"/>
              </a:rPr>
              <a:t>Suggested Total Time </a:t>
            </a:r>
            <a:r>
              <a:rPr b="0" i="0" lang="en-US" sz="1650" u="none" cap="none" strike="noStrike">
                <a:solidFill>
                  <a:srgbClr val="000000"/>
                </a:solidFill>
                <a:latin typeface="Calibri"/>
                <a:ea typeface="Calibri"/>
                <a:cs typeface="Calibri"/>
                <a:sym typeface="Calibri"/>
              </a:rPr>
              <a:t>(75 – 90 mins)</a:t>
            </a:r>
            <a:r>
              <a:rPr b="0" i="0" lang="en-US" sz="1950" u="none" cap="none" strike="noStrike">
                <a:solidFill>
                  <a:srgbClr val="000000"/>
                </a:solidFill>
                <a:latin typeface="Calibri"/>
                <a:ea typeface="Calibri"/>
                <a:cs typeface="Calibri"/>
                <a:sym typeface="Calibri"/>
              </a:rPr>
              <a:t>	</a:t>
            </a:r>
            <a:r>
              <a:rPr b="0" i="0" lang="en-US" sz="1425" u="none" cap="none" strike="noStrike">
                <a:solidFill>
                  <a:srgbClr val="000000"/>
                </a:solidFill>
                <a:latin typeface="Calibri"/>
                <a:ea typeface="Calibri"/>
                <a:cs typeface="Calibri"/>
                <a:sym typeface="Calibri"/>
              </a:rPr>
              <a:t>					</a:t>
            </a:r>
            <a:endParaRPr/>
          </a:p>
        </p:txBody>
      </p:sp>
      <p:pic>
        <p:nvPicPr>
          <p:cNvPr id="60" name="Google Shape;60;p2"/>
          <p:cNvPicPr preferRelativeResize="0"/>
          <p:nvPr/>
        </p:nvPicPr>
        <p:blipFill rotWithShape="1">
          <a:blip r:embed="rId4">
            <a:alphaModFix/>
          </a:blip>
          <a:srcRect b="0" l="0" r="0" t="0"/>
          <a:stretch/>
        </p:blipFill>
        <p:spPr>
          <a:xfrm>
            <a:off x="5233655" y="2760038"/>
            <a:ext cx="3197344" cy="298633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19"/>
          <p:cNvSpPr/>
          <p:nvPr/>
        </p:nvSpPr>
        <p:spPr>
          <a:xfrm>
            <a:off x="4683871" y="382599"/>
            <a:ext cx="2889747" cy="521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What is the cloud</a:t>
            </a:r>
            <a:endParaRPr/>
          </a:p>
        </p:txBody>
      </p:sp>
      <p:sp>
        <p:nvSpPr>
          <p:cNvPr id="222" name="Google Shape;222;p19"/>
          <p:cNvSpPr txBox="1"/>
          <p:nvPr/>
        </p:nvSpPr>
        <p:spPr>
          <a:xfrm>
            <a:off x="2286000" y="3244334"/>
            <a:ext cx="457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23" name="Google Shape;223;p19"/>
          <p:cNvSpPr txBox="1"/>
          <p:nvPr/>
        </p:nvSpPr>
        <p:spPr>
          <a:xfrm>
            <a:off x="487018" y="2294930"/>
            <a:ext cx="7832034" cy="28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chemeClr val="dk1"/>
                </a:solidFill>
                <a:latin typeface="Arial"/>
                <a:ea typeface="Arial"/>
                <a:cs typeface="Arial"/>
                <a:sym typeface="Arial"/>
              </a:rPr>
              <a:t>On-Demand delivery of computing resources over the internet (“the cloud”)</a:t>
            </a:r>
            <a:endParaRPr b="0" i="0" sz="1800" u="none" strike="noStrike">
              <a:solidFill>
                <a:schemeClr val="dk1"/>
              </a:solidFill>
              <a:latin typeface="Calibri"/>
              <a:ea typeface="Calibri"/>
              <a:cs typeface="Calibri"/>
              <a:sym typeface="Calibri"/>
            </a:endParaRPr>
          </a:p>
          <a:p>
            <a:pPr indent="-114300" lvl="0" marL="0" marR="0" rtl="0" algn="l">
              <a:spcBef>
                <a:spcPts val="120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All “content” is served through the cloud</a:t>
            </a:r>
            <a:endParaRPr/>
          </a:p>
          <a:p>
            <a:pPr indent="-114300" lvl="0" marL="0" marR="0" rtl="0" algn="l">
              <a:spcBef>
                <a:spcPts val="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Google Docs, Microsoft 365 are programs that run in the cloud</a:t>
            </a:r>
            <a:endParaRPr/>
          </a:p>
          <a:p>
            <a:pPr indent="-114300" lvl="0" marL="0" marR="0" rtl="0" algn="l">
              <a:spcBef>
                <a:spcPts val="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Dropbox, Google Drive, etc. are services that provide cloud storage</a:t>
            </a:r>
            <a:endParaRPr/>
          </a:p>
          <a:p>
            <a:pPr indent="-114300" lvl="0" marL="0" marR="0" rtl="0" algn="l">
              <a:spcBef>
                <a:spcPts val="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Windows Desktop (OS) running in the cloud accessible from a phone</a:t>
            </a:r>
            <a:endParaRPr/>
          </a:p>
          <a:p>
            <a:pPr indent="-114300" lvl="0" marL="0" marR="0" rtl="0" algn="l">
              <a:spcBef>
                <a:spcPts val="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Creating production-ready databases in seconds</a:t>
            </a:r>
            <a:endParaRPr/>
          </a:p>
          <a:p>
            <a:pPr indent="-114300" lvl="0" marL="0" marR="0" rtl="0" algn="l">
              <a:spcBef>
                <a:spcPts val="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Accessing compute-intensive services (machine learning, chatbots, voice-to-text, AI Services, etc.)</a:t>
            </a:r>
            <a:endParaRPr/>
          </a:p>
          <a:p>
            <a:pPr indent="-114300" lvl="0" marL="0" marR="0" rtl="0" algn="l">
              <a:spcBef>
                <a:spcPts val="120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Requires Internet access!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20"/>
          <p:cNvSpPr/>
          <p:nvPr/>
        </p:nvSpPr>
        <p:spPr>
          <a:xfrm>
            <a:off x="4683871" y="382599"/>
            <a:ext cx="2889747" cy="521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What is the cloud</a:t>
            </a:r>
            <a:endParaRPr/>
          </a:p>
        </p:txBody>
      </p:sp>
      <p:sp>
        <p:nvSpPr>
          <p:cNvPr id="229" name="Google Shape;229;p20"/>
          <p:cNvSpPr txBox="1"/>
          <p:nvPr/>
        </p:nvSpPr>
        <p:spPr>
          <a:xfrm>
            <a:off x="2286000" y="3244334"/>
            <a:ext cx="457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0" name="Google Shape;230;p20"/>
          <p:cNvSpPr txBox="1"/>
          <p:nvPr/>
        </p:nvSpPr>
        <p:spPr>
          <a:xfrm>
            <a:off x="278296" y="1874728"/>
            <a:ext cx="4052004" cy="2739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strike="noStrike">
                <a:solidFill>
                  <a:schemeClr val="dk1"/>
                </a:solidFill>
                <a:latin typeface="Arial"/>
                <a:ea typeface="Arial"/>
                <a:cs typeface="Arial"/>
                <a:sym typeface="Arial"/>
              </a:rPr>
              <a:t>      </a:t>
            </a:r>
            <a:r>
              <a:rPr b="0" i="0" lang="en-US" sz="2400" u="none" strike="noStrike">
                <a:solidFill>
                  <a:schemeClr val="dk1"/>
                </a:solidFill>
                <a:latin typeface="Arial"/>
                <a:ea typeface="Arial"/>
                <a:cs typeface="Arial"/>
                <a:sym typeface="Arial"/>
              </a:rPr>
              <a:t>THE CLOUD</a:t>
            </a:r>
            <a:endParaRPr/>
          </a:p>
          <a:p>
            <a:pPr indent="0" lvl="0" marL="0" marR="0" rtl="0" algn="l">
              <a:spcBef>
                <a:spcPts val="1200"/>
              </a:spcBef>
              <a:spcAft>
                <a:spcPts val="0"/>
              </a:spcAft>
              <a:buNone/>
            </a:pPr>
            <a:r>
              <a:rPr b="0" i="0" lang="en-US" sz="1600" u="none" strike="noStrike">
                <a:solidFill>
                  <a:schemeClr val="dk1"/>
                </a:solidFill>
                <a:latin typeface="Arial"/>
                <a:ea typeface="Arial"/>
                <a:cs typeface="Arial"/>
                <a:sym typeface="Arial"/>
              </a:rPr>
              <a:t>Consists of three major types of services: </a:t>
            </a:r>
            <a:endParaRPr b="0" i="0" sz="1600" u="none" strike="noStrike">
              <a:solidFill>
                <a:schemeClr val="dk1"/>
              </a:solidFill>
              <a:latin typeface="Calibri"/>
              <a:ea typeface="Calibri"/>
              <a:cs typeface="Calibri"/>
              <a:sym typeface="Calibri"/>
            </a:endParaRPr>
          </a:p>
          <a:p>
            <a:pPr indent="-114300" lvl="0" marL="0" marR="0" rtl="0" algn="l">
              <a:spcBef>
                <a:spcPts val="1200"/>
              </a:spcBef>
              <a:spcAft>
                <a:spcPts val="0"/>
              </a:spcAft>
              <a:buClr>
                <a:schemeClr val="dk1"/>
              </a:buClr>
              <a:buSzPts val="1800"/>
              <a:buFont typeface="Arial"/>
              <a:buChar char="•"/>
            </a:pPr>
            <a:r>
              <a:rPr b="1" i="0" lang="en-US" sz="1800" u="none" strike="noStrike">
                <a:solidFill>
                  <a:schemeClr val="dk1"/>
                </a:solidFill>
                <a:latin typeface="Arial"/>
                <a:ea typeface="Arial"/>
                <a:cs typeface="Arial"/>
                <a:sym typeface="Arial"/>
              </a:rPr>
              <a:t>Applications</a:t>
            </a:r>
            <a:r>
              <a:rPr b="0" i="0" lang="en-US" sz="1800" u="none" strike="noStrike">
                <a:solidFill>
                  <a:schemeClr val="dk1"/>
                </a:solidFill>
                <a:latin typeface="Arial"/>
                <a:ea typeface="Arial"/>
                <a:cs typeface="Arial"/>
                <a:sym typeface="Arial"/>
              </a:rPr>
              <a:t>: Google Docs, WhatsApp, Salesforce, etc.</a:t>
            </a:r>
            <a:endParaRPr/>
          </a:p>
          <a:p>
            <a:pPr indent="-114300" lvl="0" marL="0" marR="0" rtl="0" algn="l">
              <a:spcBef>
                <a:spcPts val="0"/>
              </a:spcBef>
              <a:spcAft>
                <a:spcPts val="0"/>
              </a:spcAft>
              <a:buClr>
                <a:schemeClr val="dk1"/>
              </a:buClr>
              <a:buSzPts val="1800"/>
              <a:buFont typeface="Arial"/>
              <a:buChar char="•"/>
            </a:pPr>
            <a:r>
              <a:rPr b="1" i="0" lang="en-US" sz="1800" u="none" strike="noStrike">
                <a:solidFill>
                  <a:schemeClr val="dk1"/>
                </a:solidFill>
                <a:latin typeface="Arial"/>
                <a:ea typeface="Arial"/>
                <a:cs typeface="Arial"/>
                <a:sym typeface="Arial"/>
              </a:rPr>
              <a:t>Platform</a:t>
            </a:r>
            <a:r>
              <a:rPr b="0" i="0" lang="en-US" sz="1800" u="none" strike="noStrike">
                <a:solidFill>
                  <a:schemeClr val="dk1"/>
                </a:solidFill>
                <a:latin typeface="Arial"/>
                <a:ea typeface="Arial"/>
                <a:cs typeface="Arial"/>
                <a:sym typeface="Arial"/>
              </a:rPr>
              <a:t>: Databases, Security, Queuing services, etc. </a:t>
            </a:r>
            <a:endParaRPr/>
          </a:p>
          <a:p>
            <a:pPr indent="-114300" lvl="0" marL="0" marR="0" rtl="0" algn="l">
              <a:spcBef>
                <a:spcPts val="0"/>
              </a:spcBef>
              <a:spcAft>
                <a:spcPts val="0"/>
              </a:spcAft>
              <a:buClr>
                <a:schemeClr val="dk1"/>
              </a:buClr>
              <a:buSzPts val="1800"/>
              <a:buFont typeface="Arial"/>
              <a:buChar char="•"/>
            </a:pPr>
            <a:r>
              <a:rPr b="1" i="0" lang="en-US" sz="1800" u="none" strike="noStrike">
                <a:solidFill>
                  <a:schemeClr val="dk1"/>
                </a:solidFill>
                <a:latin typeface="Arial"/>
                <a:ea typeface="Arial"/>
                <a:cs typeface="Arial"/>
                <a:sym typeface="Arial"/>
              </a:rPr>
              <a:t>Infrastructure</a:t>
            </a:r>
            <a:r>
              <a:rPr b="0" i="0" lang="en-US" sz="1800" u="none" strike="noStrike">
                <a:solidFill>
                  <a:schemeClr val="dk1"/>
                </a:solidFill>
                <a:latin typeface="Arial"/>
                <a:ea typeface="Arial"/>
                <a:cs typeface="Arial"/>
                <a:sym typeface="Arial"/>
              </a:rPr>
              <a:t>: servers/desktops, storage, etc.</a:t>
            </a:r>
            <a:endParaRPr/>
          </a:p>
        </p:txBody>
      </p:sp>
      <p:pic>
        <p:nvPicPr>
          <p:cNvPr id="231" name="Google Shape;231;p20"/>
          <p:cNvPicPr preferRelativeResize="0"/>
          <p:nvPr/>
        </p:nvPicPr>
        <p:blipFill rotWithShape="1">
          <a:blip r:embed="rId4">
            <a:alphaModFix/>
          </a:blip>
          <a:srcRect b="0" l="0" r="0" t="0"/>
          <a:stretch/>
        </p:blipFill>
        <p:spPr>
          <a:xfrm>
            <a:off x="4683871" y="1480930"/>
            <a:ext cx="4052004" cy="36689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21"/>
          <p:cNvSpPr/>
          <p:nvPr/>
        </p:nvSpPr>
        <p:spPr>
          <a:xfrm>
            <a:off x="4683871" y="382599"/>
            <a:ext cx="2889747" cy="521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For Businesses</a:t>
            </a:r>
            <a:endParaRPr/>
          </a:p>
        </p:txBody>
      </p:sp>
      <p:sp>
        <p:nvSpPr>
          <p:cNvPr id="237" name="Google Shape;237;p21"/>
          <p:cNvSpPr txBox="1"/>
          <p:nvPr/>
        </p:nvSpPr>
        <p:spPr>
          <a:xfrm>
            <a:off x="2286000" y="3244334"/>
            <a:ext cx="457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8" name="Google Shape;238;p21"/>
          <p:cNvSpPr txBox="1"/>
          <p:nvPr/>
        </p:nvSpPr>
        <p:spPr>
          <a:xfrm>
            <a:off x="332961" y="1878495"/>
            <a:ext cx="8478078"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chemeClr val="dk1"/>
                </a:solidFill>
                <a:latin typeface="Arial"/>
                <a:ea typeface="Arial"/>
                <a:cs typeface="Arial"/>
                <a:sym typeface="Arial"/>
              </a:rPr>
              <a:t>Very little upfront investment; no physical infrastructure needed</a:t>
            </a:r>
            <a:endParaRPr b="0" i="0" sz="1800" u="none" strike="noStrike">
              <a:solidFill>
                <a:schemeClr val="dk1"/>
              </a:solidFill>
              <a:latin typeface="Calibri"/>
              <a:ea typeface="Calibri"/>
              <a:cs typeface="Calibri"/>
              <a:sym typeface="Calibri"/>
            </a:endParaRPr>
          </a:p>
          <a:p>
            <a:pPr indent="0" lvl="0" marL="0" marR="0" rtl="0" algn="l">
              <a:spcBef>
                <a:spcPts val="1200"/>
              </a:spcBef>
              <a:spcAft>
                <a:spcPts val="0"/>
              </a:spcAft>
              <a:buNone/>
            </a:pPr>
            <a:r>
              <a:rPr b="0" i="0" lang="en-US" sz="1800" u="none" strike="noStrike">
                <a:solidFill>
                  <a:schemeClr val="dk1"/>
                </a:solidFill>
                <a:latin typeface="Arial"/>
                <a:ea typeface="Arial"/>
                <a:cs typeface="Arial"/>
                <a:sym typeface="Arial"/>
              </a:rPr>
              <a:t>Up and running within minutes</a:t>
            </a:r>
            <a:endParaRPr b="0" i="0" sz="1800" u="none" strike="noStrike">
              <a:solidFill>
                <a:schemeClr val="dk1"/>
              </a:solidFill>
              <a:latin typeface="Calibri"/>
              <a:ea typeface="Calibri"/>
              <a:cs typeface="Calibri"/>
              <a:sym typeface="Calibri"/>
            </a:endParaRPr>
          </a:p>
          <a:p>
            <a:pPr indent="0" lvl="0" marL="0" marR="0" rtl="0" algn="l">
              <a:spcBef>
                <a:spcPts val="1200"/>
              </a:spcBef>
              <a:spcAft>
                <a:spcPts val="0"/>
              </a:spcAft>
              <a:buNone/>
            </a:pPr>
            <a:r>
              <a:rPr b="0" i="0" lang="en-US" sz="1800" u="none" strike="noStrike">
                <a:solidFill>
                  <a:schemeClr val="dk1"/>
                </a:solidFill>
                <a:latin typeface="Arial"/>
                <a:ea typeface="Arial"/>
                <a:cs typeface="Arial"/>
                <a:sym typeface="Arial"/>
              </a:rPr>
              <a:t>Compete with big businesses</a:t>
            </a:r>
            <a:endParaRPr b="0" i="0" sz="1800" u="none" strike="noStrike">
              <a:solidFill>
                <a:schemeClr val="dk1"/>
              </a:solidFill>
              <a:latin typeface="Calibri"/>
              <a:ea typeface="Calibri"/>
              <a:cs typeface="Calibri"/>
              <a:sym typeface="Calibri"/>
            </a:endParaRPr>
          </a:p>
          <a:p>
            <a:pPr indent="0" lvl="0" marL="0" marR="0" rtl="0" algn="l">
              <a:spcBef>
                <a:spcPts val="1200"/>
              </a:spcBef>
              <a:spcAft>
                <a:spcPts val="0"/>
              </a:spcAft>
              <a:buNone/>
            </a:pPr>
            <a:r>
              <a:rPr b="0" i="0" lang="en-US" sz="1800" u="none" strike="noStrike">
                <a:solidFill>
                  <a:schemeClr val="dk1"/>
                </a:solidFill>
                <a:latin typeface="Arial"/>
                <a:ea typeface="Arial"/>
                <a:cs typeface="Arial"/>
                <a:sym typeface="Arial"/>
              </a:rPr>
              <a:t>Cost effective (on-demand, elastic)</a:t>
            </a:r>
            <a:endParaRPr b="0" i="0" sz="1800" u="none" strike="noStrike">
              <a:solidFill>
                <a:schemeClr val="dk1"/>
              </a:solidFill>
              <a:latin typeface="Calibri"/>
              <a:ea typeface="Calibri"/>
              <a:cs typeface="Calibri"/>
              <a:sym typeface="Calibri"/>
            </a:endParaRPr>
          </a:p>
          <a:p>
            <a:pPr indent="0" lvl="0" marL="0" marR="0" rtl="0" algn="l">
              <a:spcBef>
                <a:spcPts val="1200"/>
              </a:spcBef>
              <a:spcAft>
                <a:spcPts val="0"/>
              </a:spcAft>
              <a:buNone/>
            </a:pPr>
            <a:r>
              <a:rPr b="0" i="0" lang="en-US" sz="1800" u="none" strike="noStrike">
                <a:solidFill>
                  <a:schemeClr val="dk1"/>
                </a:solidFill>
                <a:latin typeface="Arial"/>
                <a:ea typeface="Arial"/>
                <a:cs typeface="Arial"/>
                <a:sym typeface="Arial"/>
              </a:rPr>
              <a:t>Economies of Scale (savings passed on to the end user)</a:t>
            </a:r>
            <a:endParaRPr b="0" i="0" sz="1800" u="none" strike="noStrike">
              <a:solidFill>
                <a:schemeClr val="dk1"/>
              </a:solidFill>
              <a:latin typeface="Calibri"/>
              <a:ea typeface="Calibri"/>
              <a:cs typeface="Calibri"/>
              <a:sym typeface="Calibri"/>
            </a:endParaRPr>
          </a:p>
          <a:p>
            <a:pPr indent="0" lvl="0" marL="0" marR="0" rtl="0" algn="l">
              <a:spcBef>
                <a:spcPts val="1200"/>
              </a:spcBef>
              <a:spcAft>
                <a:spcPts val="0"/>
              </a:spcAft>
              <a:buNone/>
            </a:pPr>
            <a:r>
              <a:rPr b="0" i="0" lang="en-US" sz="1800" u="none" strike="noStrike">
                <a:solidFill>
                  <a:schemeClr val="dk1"/>
                </a:solidFill>
                <a:latin typeface="Arial"/>
                <a:ea typeface="Arial"/>
                <a:cs typeface="Arial"/>
                <a:sym typeface="Arial"/>
              </a:rPr>
              <a:t>“Free” services: Databases, storage, image recognition, etc.)</a:t>
            </a:r>
            <a:endParaRPr b="0" i="0" sz="1800" u="none" strike="noStrike">
              <a:solidFill>
                <a:schemeClr val="dk1"/>
              </a:solidFill>
              <a:latin typeface="Calibri"/>
              <a:ea typeface="Calibri"/>
              <a:cs typeface="Calibri"/>
              <a:sym typeface="Calibri"/>
            </a:endParaRPr>
          </a:p>
          <a:p>
            <a:pPr indent="0" lvl="0" marL="0" marR="0" rtl="0" algn="l">
              <a:spcBef>
                <a:spcPts val="1200"/>
              </a:spcBef>
              <a:spcAft>
                <a:spcPts val="0"/>
              </a:spcAft>
              <a:buNone/>
            </a:pPr>
            <a:r>
              <a:rPr b="0" i="0" lang="en-US" sz="1800" u="none" strike="noStrike">
                <a:solidFill>
                  <a:schemeClr val="dk1"/>
                </a:solidFill>
                <a:latin typeface="Arial"/>
                <a:ea typeface="Arial"/>
                <a:cs typeface="Arial"/>
                <a:sym typeface="Arial"/>
              </a:rPr>
              <a:t>You can build the next great service with cloud technologies </a:t>
            </a:r>
            <a:endParaRPr b="0" i="0" sz="1800" u="none" strike="noStrike">
              <a:solidFill>
                <a:schemeClr val="dk1"/>
              </a:solidFill>
              <a:latin typeface="Calibri"/>
              <a:ea typeface="Calibri"/>
              <a:cs typeface="Calibri"/>
              <a:sym typeface="Calibri"/>
            </a:endParaRPr>
          </a:p>
          <a:p>
            <a:pPr indent="0" lvl="0" marL="0" marR="0" rtl="0" algn="l">
              <a:spcBef>
                <a:spcPts val="1200"/>
              </a:spcBef>
              <a:spcAft>
                <a:spcPts val="0"/>
              </a:spcAft>
              <a:buNone/>
            </a:pPr>
            <a:br>
              <a:rPr b="0" i="0" lang="en-US" sz="1800" u="none" strike="noStrike">
                <a:solidFill>
                  <a:srgbClr val="000000"/>
                </a:solidFill>
                <a:latin typeface="Calibri"/>
                <a:ea typeface="Calibri"/>
                <a:cs typeface="Calibri"/>
                <a:sym typeface="Calibri"/>
              </a:rPr>
            </a:b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22"/>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44" name="Google Shape;244;p22"/>
          <p:cNvSpPr txBox="1"/>
          <p:nvPr/>
        </p:nvSpPr>
        <p:spPr>
          <a:xfrm>
            <a:off x="408969" y="926964"/>
            <a:ext cx="8001000" cy="1143000"/>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chemeClr val="accent1"/>
              </a:buClr>
              <a:buSzPts val="3200"/>
              <a:buFont typeface="Calibri"/>
              <a:buNone/>
            </a:pPr>
            <a:r>
              <a:rPr b="1" i="0" lang="en-US" sz="3200" u="none" cap="none" strike="noStrike">
                <a:solidFill>
                  <a:schemeClr val="accent1"/>
                </a:solidFill>
                <a:latin typeface="Calibri"/>
                <a:ea typeface="Calibri"/>
                <a:cs typeface="Calibri"/>
                <a:sym typeface="Calibri"/>
              </a:rPr>
              <a:t>Cancer Diagnosis Prevention &amp; Treatment</a:t>
            </a:r>
            <a:endParaRPr/>
          </a:p>
        </p:txBody>
      </p:sp>
      <p:sp>
        <p:nvSpPr>
          <p:cNvPr id="245" name="Google Shape;245;p22"/>
          <p:cNvSpPr txBox="1"/>
          <p:nvPr>
            <p:ph idx="1" type="body"/>
          </p:nvPr>
        </p:nvSpPr>
        <p:spPr>
          <a:xfrm>
            <a:off x="332564" y="2176968"/>
            <a:ext cx="8344508" cy="2866901"/>
          </a:xfrm>
          <a:prstGeom prst="rect">
            <a:avLst/>
          </a:prstGeom>
          <a:noFill/>
          <a:ln>
            <a:noFill/>
          </a:ln>
        </p:spPr>
        <p:txBody>
          <a:bodyPr anchorCtr="0" anchor="t" bIns="45700" lIns="45700" spcFirstLastPara="1" rIns="45700" wrap="square" tIns="45700">
            <a:noAutofit/>
          </a:bodyPr>
          <a:lstStyle/>
          <a:p>
            <a:pPr indent="-147052" lvl="0" marL="153402" rtl="0" algn="just">
              <a:lnSpc>
                <a:spcPct val="99000"/>
              </a:lnSpc>
              <a:spcBef>
                <a:spcPts val="0"/>
              </a:spcBef>
              <a:spcAft>
                <a:spcPts val="0"/>
              </a:spcAft>
              <a:buClr>
                <a:srgbClr val="000000"/>
              </a:buClr>
              <a:buSzPts val="1100"/>
              <a:buChar char="•"/>
            </a:pPr>
            <a:r>
              <a:rPr lang="en-US" sz="1900"/>
              <a:t>Cancer is a large group of diseases that can start in almost any organ or tissue of the body. A </a:t>
            </a:r>
            <a:r>
              <a:rPr b="1" lang="en-US" sz="1900"/>
              <a:t>neoplasm and malignant tumor</a:t>
            </a:r>
            <a:r>
              <a:rPr lang="en-US" sz="1900"/>
              <a:t> are other names for cancer</a:t>
            </a:r>
            <a:br>
              <a:rPr lang="en-US" sz="1900"/>
            </a:br>
            <a:endParaRPr sz="1900"/>
          </a:p>
          <a:p>
            <a:pPr indent="-147052" lvl="0" marL="153402" rtl="0" algn="just">
              <a:lnSpc>
                <a:spcPct val="99000"/>
              </a:lnSpc>
              <a:spcBef>
                <a:spcPts val="525"/>
              </a:spcBef>
              <a:spcAft>
                <a:spcPts val="0"/>
              </a:spcAft>
              <a:buClr>
                <a:srgbClr val="000000"/>
              </a:buClr>
              <a:buSzPts val="1100"/>
              <a:buChar char="•"/>
            </a:pPr>
            <a:r>
              <a:rPr lang="en-US" sz="1900"/>
              <a:t>Cancer is the second leading cause of death globally, accounting for an estimated </a:t>
            </a:r>
            <a:r>
              <a:rPr b="1" lang="en-US" sz="1900"/>
              <a:t>9.6 million deaths</a:t>
            </a:r>
            <a:r>
              <a:rPr lang="en-US" sz="1900"/>
              <a:t>, or one in six deaths, in 2018</a:t>
            </a:r>
            <a:br>
              <a:rPr lang="en-US" sz="1900"/>
            </a:br>
            <a:endParaRPr sz="1900"/>
          </a:p>
          <a:p>
            <a:pPr indent="-147052" lvl="0" marL="153402" rtl="0" algn="just">
              <a:lnSpc>
                <a:spcPct val="99000"/>
              </a:lnSpc>
              <a:spcBef>
                <a:spcPts val="525"/>
              </a:spcBef>
              <a:spcAft>
                <a:spcPts val="0"/>
              </a:spcAft>
              <a:buClr>
                <a:srgbClr val="000000"/>
              </a:buClr>
              <a:buSzPts val="1100"/>
              <a:buChar char="•"/>
            </a:pPr>
            <a:r>
              <a:rPr lang="en-US" sz="1900"/>
              <a:t>Lung, prostate, colorectal, stomach and liver cancer are the most common cancers in men</a:t>
            </a:r>
            <a:br>
              <a:rPr lang="en-US" sz="1900"/>
            </a:br>
            <a:endParaRPr sz="1900"/>
          </a:p>
          <a:p>
            <a:pPr indent="-147052" lvl="0" marL="153402" rtl="0" algn="just">
              <a:lnSpc>
                <a:spcPct val="99000"/>
              </a:lnSpc>
              <a:spcBef>
                <a:spcPts val="525"/>
              </a:spcBef>
              <a:spcAft>
                <a:spcPts val="0"/>
              </a:spcAft>
              <a:buClr>
                <a:srgbClr val="000000"/>
              </a:buClr>
              <a:buSzPts val="1100"/>
              <a:buChar char="•"/>
            </a:pPr>
            <a:r>
              <a:rPr lang="en-US" sz="1900"/>
              <a:t>The </a:t>
            </a:r>
            <a:r>
              <a:rPr b="1" lang="en-US" sz="1900"/>
              <a:t>cancer burden continues to grow globally</a:t>
            </a:r>
            <a:r>
              <a:rPr lang="en-US" sz="1900"/>
              <a:t>, exerting tremendous physical, emotional and financial strain on individuals, families, communities and health systems</a:t>
            </a:r>
            <a:endParaRPr sz="2300"/>
          </a:p>
        </p:txBody>
      </p:sp>
      <p:sp>
        <p:nvSpPr>
          <p:cNvPr id="246" name="Google Shape;246;p22"/>
          <p:cNvSpPr txBox="1"/>
          <p:nvPr>
            <p:ph type="title"/>
          </p:nvPr>
        </p:nvSpPr>
        <p:spPr>
          <a:xfrm>
            <a:off x="408969" y="1545899"/>
            <a:ext cx="6577928" cy="63106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Cancer – It is getting Common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pic>
        <p:nvPicPr>
          <p:cNvPr id="251" name="Google Shape;251;p23"/>
          <p:cNvPicPr preferRelativeResize="0"/>
          <p:nvPr/>
        </p:nvPicPr>
        <p:blipFill rotWithShape="1">
          <a:blip r:embed="rId4">
            <a:alphaModFix/>
          </a:blip>
          <a:srcRect b="0" l="0" r="0" t="0"/>
          <a:stretch/>
        </p:blipFill>
        <p:spPr>
          <a:xfrm>
            <a:off x="5257199" y="1780162"/>
            <a:ext cx="3644925" cy="3369219"/>
          </a:xfrm>
          <a:prstGeom prst="rect">
            <a:avLst/>
          </a:prstGeom>
          <a:noFill/>
          <a:ln>
            <a:noFill/>
          </a:ln>
        </p:spPr>
      </p:pic>
      <p:sp>
        <p:nvSpPr>
          <p:cNvPr id="252" name="Google Shape;252;p23"/>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53" name="Google Shape;253;p23"/>
          <p:cNvSpPr txBox="1"/>
          <p:nvPr>
            <p:ph type="title"/>
          </p:nvPr>
        </p:nvSpPr>
        <p:spPr>
          <a:xfrm>
            <a:off x="344991" y="1545898"/>
            <a:ext cx="3034623" cy="63106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Cancer Prevention</a:t>
            </a:r>
            <a:endParaRPr b="1" i="0" sz="2800" u="none" cap="none" strike="noStrike">
              <a:solidFill>
                <a:srgbClr val="000000"/>
              </a:solidFill>
              <a:latin typeface="Calibri"/>
              <a:ea typeface="Calibri"/>
              <a:cs typeface="Calibri"/>
              <a:sym typeface="Calibri"/>
            </a:endParaRPr>
          </a:p>
        </p:txBody>
      </p:sp>
      <p:sp>
        <p:nvSpPr>
          <p:cNvPr id="254" name="Google Shape;254;p23"/>
          <p:cNvSpPr txBox="1"/>
          <p:nvPr>
            <p:ph idx="1" type="body"/>
          </p:nvPr>
        </p:nvSpPr>
        <p:spPr>
          <a:xfrm>
            <a:off x="283927" y="2176967"/>
            <a:ext cx="4912208" cy="2738629"/>
          </a:xfrm>
          <a:prstGeom prst="rect">
            <a:avLst/>
          </a:prstGeom>
          <a:noFill/>
          <a:ln>
            <a:noFill/>
          </a:ln>
        </p:spPr>
        <p:txBody>
          <a:bodyPr anchorCtr="0" anchor="t" bIns="45700" lIns="45700" spcFirstLastPara="1" rIns="45700" wrap="square" tIns="45700">
            <a:normAutofit fontScale="77500" lnSpcReduction="20000"/>
          </a:bodyPr>
          <a:lstStyle/>
          <a:p>
            <a:pPr indent="-64489" lvl="0" marL="135355" rtl="0" algn="just">
              <a:lnSpc>
                <a:spcPct val="100000"/>
              </a:lnSpc>
              <a:spcBef>
                <a:spcPts val="0"/>
              </a:spcBef>
              <a:spcAft>
                <a:spcPts val="0"/>
              </a:spcAft>
              <a:buClr>
                <a:srgbClr val="000000"/>
              </a:buClr>
              <a:buSzPct val="59999"/>
              <a:buNone/>
            </a:pPr>
            <a:r>
              <a:t/>
            </a:r>
            <a:endParaRPr/>
          </a:p>
          <a:p>
            <a:pPr indent="-135374" lvl="0" marL="135355" rtl="0" algn="just">
              <a:lnSpc>
                <a:spcPct val="100000"/>
              </a:lnSpc>
              <a:spcBef>
                <a:spcPts val="525"/>
              </a:spcBef>
              <a:spcAft>
                <a:spcPts val="0"/>
              </a:spcAft>
              <a:buClr>
                <a:srgbClr val="000000"/>
              </a:buClr>
              <a:buSzPct val="57500"/>
              <a:buChar char="•"/>
            </a:pPr>
            <a:r>
              <a:rPr lang="en-US"/>
              <a:t>Some </a:t>
            </a:r>
            <a:r>
              <a:rPr b="1" lang="en-US"/>
              <a:t>30% to 50% of cancer deaths could be prevented</a:t>
            </a:r>
            <a:r>
              <a:rPr lang="en-US"/>
              <a:t> by modifying or avoiding key risk factors and proven prevention methods </a:t>
            </a:r>
            <a:br>
              <a:rPr lang="en-US"/>
            </a:br>
            <a:endParaRPr/>
          </a:p>
          <a:p>
            <a:pPr indent="-135374" lvl="0" marL="135355" rtl="0" algn="just">
              <a:lnSpc>
                <a:spcPct val="100000"/>
              </a:lnSpc>
              <a:spcBef>
                <a:spcPts val="525"/>
              </a:spcBef>
              <a:spcAft>
                <a:spcPts val="0"/>
              </a:spcAft>
              <a:buClr>
                <a:srgbClr val="000000"/>
              </a:buClr>
              <a:buSzPct val="57500"/>
              <a:buChar char="•"/>
            </a:pPr>
            <a:r>
              <a:rPr b="1" lang="en-US"/>
              <a:t>Prevention</a:t>
            </a:r>
            <a:r>
              <a:rPr lang="en-US"/>
              <a:t> offers the </a:t>
            </a:r>
            <a:r>
              <a:rPr b="1" lang="en-US"/>
              <a:t>most cost-effective long-term </a:t>
            </a:r>
            <a:r>
              <a:rPr lang="en-US"/>
              <a:t>strategy for the control of cancer</a:t>
            </a:r>
            <a:br>
              <a:rPr lang="en-US"/>
            </a:br>
            <a:endParaRPr/>
          </a:p>
          <a:p>
            <a:pPr indent="-135374" lvl="0" marL="135355" rtl="0" algn="just">
              <a:lnSpc>
                <a:spcPct val="100000"/>
              </a:lnSpc>
              <a:spcBef>
                <a:spcPts val="525"/>
              </a:spcBef>
              <a:spcAft>
                <a:spcPts val="0"/>
              </a:spcAft>
              <a:buClr>
                <a:srgbClr val="000000"/>
              </a:buClr>
              <a:buSzPct val="57500"/>
              <a:buChar char="•"/>
            </a:pPr>
            <a:r>
              <a:rPr lang="en-US"/>
              <a:t>The cancer burden can also be reduced through </a:t>
            </a:r>
            <a:r>
              <a:rPr b="1" lang="en-US"/>
              <a:t>early detection of cancer and management of patients who develop cancer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p24"/>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60" name="Google Shape;260;p24"/>
          <p:cNvSpPr txBox="1"/>
          <p:nvPr>
            <p:ph type="title"/>
          </p:nvPr>
        </p:nvSpPr>
        <p:spPr>
          <a:xfrm>
            <a:off x="432540" y="1536171"/>
            <a:ext cx="4431290" cy="63106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Cancer Prevention Strategies</a:t>
            </a:r>
            <a:endParaRPr b="1" i="0" sz="2800" u="none" cap="none" strike="noStrike">
              <a:solidFill>
                <a:srgbClr val="000000"/>
              </a:solidFill>
              <a:latin typeface="Calibri"/>
              <a:ea typeface="Calibri"/>
              <a:cs typeface="Calibri"/>
              <a:sym typeface="Calibri"/>
            </a:endParaRPr>
          </a:p>
        </p:txBody>
      </p:sp>
      <p:sp>
        <p:nvSpPr>
          <p:cNvPr id="261" name="Google Shape;261;p24"/>
          <p:cNvSpPr txBox="1"/>
          <p:nvPr/>
        </p:nvSpPr>
        <p:spPr>
          <a:xfrm>
            <a:off x="789765" y="2384493"/>
            <a:ext cx="6577928" cy="2738629"/>
          </a:xfrm>
          <a:prstGeom prst="rect">
            <a:avLst/>
          </a:prstGeom>
          <a:noFill/>
          <a:ln>
            <a:noFill/>
          </a:ln>
        </p:spPr>
        <p:txBody>
          <a:bodyPr anchorCtr="0" anchor="t" bIns="45700" lIns="45700" spcFirstLastPara="1" rIns="45700" wrap="square" tIns="45700">
            <a:normAutofit fontScale="77500" lnSpcReduction="20000"/>
          </a:bodyPr>
          <a:lstStyle/>
          <a:p>
            <a:pPr indent="-60707" lvl="0" marL="121820" marR="0" rtl="0" algn="l">
              <a:lnSpc>
                <a:spcPct val="100000"/>
              </a:lnSpc>
              <a:spcBef>
                <a:spcPts val="0"/>
              </a:spcBef>
              <a:spcAft>
                <a:spcPts val="0"/>
              </a:spcAft>
              <a:buClr>
                <a:srgbClr val="000000"/>
              </a:buClr>
              <a:buSzPct val="59999"/>
              <a:buFont typeface="Arial"/>
              <a:buNone/>
            </a:pPr>
            <a:r>
              <a:t/>
            </a:r>
            <a:endParaRPr b="0" i="0" sz="2070" u="none" cap="none" strike="noStrike">
              <a:solidFill>
                <a:srgbClr val="000000"/>
              </a:solidFill>
              <a:latin typeface="Calibri"/>
              <a:ea typeface="Calibri"/>
              <a:cs typeface="Calibri"/>
              <a:sym typeface="Calibri"/>
            </a:endParaRPr>
          </a:p>
          <a:p>
            <a:pPr indent="-121829" lvl="0" marL="121820" marR="0" rtl="0" algn="l">
              <a:lnSpc>
                <a:spcPct val="100000"/>
              </a:lnSpc>
              <a:spcBef>
                <a:spcPts val="600"/>
              </a:spcBef>
              <a:spcAft>
                <a:spcPts val="0"/>
              </a:spcAft>
              <a:buClr>
                <a:srgbClr val="000000"/>
              </a:buClr>
              <a:buSzPct val="59999"/>
              <a:buFont typeface="Arial"/>
              <a:buChar char="•"/>
            </a:pPr>
            <a:r>
              <a:rPr b="0" i="0" lang="en-US" sz="2070" u="none" cap="none" strike="noStrike">
                <a:solidFill>
                  <a:srgbClr val="000000"/>
                </a:solidFill>
                <a:latin typeface="Calibri"/>
                <a:ea typeface="Calibri"/>
                <a:cs typeface="Calibri"/>
                <a:sym typeface="Calibri"/>
              </a:rPr>
              <a:t>No Alcohol and tobacco (no smokeless tobacco, Vape, pipe, Huka etc)</a:t>
            </a:r>
            <a:endParaRPr/>
          </a:p>
          <a:p>
            <a:pPr indent="-121829" lvl="0" marL="121820" marR="0" rtl="0" algn="l">
              <a:lnSpc>
                <a:spcPct val="100000"/>
              </a:lnSpc>
              <a:spcBef>
                <a:spcPts val="600"/>
              </a:spcBef>
              <a:spcAft>
                <a:spcPts val="0"/>
              </a:spcAft>
              <a:buClr>
                <a:srgbClr val="000000"/>
              </a:buClr>
              <a:buSzPct val="59999"/>
              <a:buFont typeface="Arial"/>
              <a:buChar char="•"/>
            </a:pPr>
            <a:r>
              <a:rPr b="0" i="0" lang="en-US" sz="2070" u="none" cap="none" strike="noStrike">
                <a:solidFill>
                  <a:srgbClr val="000000"/>
                </a:solidFill>
                <a:latin typeface="Calibri"/>
                <a:ea typeface="Calibri"/>
                <a:cs typeface="Calibri"/>
                <a:sym typeface="Calibri"/>
              </a:rPr>
              <a:t>Eat a healthy diet with plenty of fruit and vegetables</a:t>
            </a:r>
            <a:endParaRPr/>
          </a:p>
          <a:p>
            <a:pPr indent="-121829" lvl="0" marL="121820" marR="0" rtl="0" algn="l">
              <a:lnSpc>
                <a:spcPct val="100000"/>
              </a:lnSpc>
              <a:spcBef>
                <a:spcPts val="600"/>
              </a:spcBef>
              <a:spcAft>
                <a:spcPts val="0"/>
              </a:spcAft>
              <a:buClr>
                <a:srgbClr val="000000"/>
              </a:buClr>
              <a:buSzPct val="59999"/>
              <a:buFont typeface="Arial"/>
              <a:buChar char="•"/>
            </a:pPr>
            <a:r>
              <a:rPr b="0" i="0" lang="en-US" sz="2070" u="none" cap="none" strike="noStrike">
                <a:solidFill>
                  <a:srgbClr val="000000"/>
                </a:solidFill>
                <a:latin typeface="Calibri"/>
                <a:ea typeface="Calibri"/>
                <a:cs typeface="Calibri"/>
                <a:sym typeface="Calibri"/>
              </a:rPr>
              <a:t>Exercise regularly and maintain a healthy weight</a:t>
            </a:r>
            <a:endParaRPr/>
          </a:p>
          <a:p>
            <a:pPr indent="-121829" lvl="0" marL="121820" marR="0" rtl="0" algn="l">
              <a:lnSpc>
                <a:spcPct val="100000"/>
              </a:lnSpc>
              <a:spcBef>
                <a:spcPts val="600"/>
              </a:spcBef>
              <a:spcAft>
                <a:spcPts val="0"/>
              </a:spcAft>
              <a:buClr>
                <a:srgbClr val="000000"/>
              </a:buClr>
              <a:buSzPct val="59999"/>
              <a:buFont typeface="Arial"/>
              <a:buChar char="•"/>
            </a:pPr>
            <a:r>
              <a:rPr b="0" i="0" lang="en-US" sz="2070" u="none" cap="none" strike="noStrike">
                <a:solidFill>
                  <a:srgbClr val="000000"/>
                </a:solidFill>
                <a:latin typeface="Calibri"/>
                <a:ea typeface="Calibri"/>
                <a:cs typeface="Calibri"/>
                <a:sym typeface="Calibri"/>
              </a:rPr>
              <a:t>Sexual promiscuity is a risk factor for some cancers</a:t>
            </a:r>
            <a:endParaRPr/>
          </a:p>
          <a:p>
            <a:pPr indent="-121829" lvl="0" marL="121820" marR="0" rtl="0" algn="l">
              <a:lnSpc>
                <a:spcPct val="100000"/>
              </a:lnSpc>
              <a:spcBef>
                <a:spcPts val="600"/>
              </a:spcBef>
              <a:spcAft>
                <a:spcPts val="0"/>
              </a:spcAft>
              <a:buClr>
                <a:srgbClr val="000000"/>
              </a:buClr>
              <a:buSzPct val="59999"/>
              <a:buFont typeface="Arial"/>
              <a:buChar char="•"/>
            </a:pPr>
            <a:r>
              <a:rPr b="0" i="0" lang="en-US" sz="2070" u="none" cap="none" strike="noStrike">
                <a:solidFill>
                  <a:srgbClr val="000000"/>
                </a:solidFill>
                <a:latin typeface="Calibri"/>
                <a:ea typeface="Calibri"/>
                <a:cs typeface="Calibri"/>
                <a:sym typeface="Calibri"/>
              </a:rPr>
              <a:t>Vaccination against hepatitis B etc</a:t>
            </a:r>
            <a:endParaRPr b="0" i="0" sz="2070" u="none" cap="none" strike="noStrike">
              <a:solidFill>
                <a:srgbClr val="000000"/>
              </a:solidFill>
              <a:latin typeface="Calibri"/>
              <a:ea typeface="Calibri"/>
              <a:cs typeface="Calibri"/>
              <a:sym typeface="Calibri"/>
            </a:endParaRPr>
          </a:p>
          <a:p>
            <a:pPr indent="-121829" lvl="0" marL="121820" marR="0" rtl="0" algn="l">
              <a:lnSpc>
                <a:spcPct val="100000"/>
              </a:lnSpc>
              <a:spcBef>
                <a:spcPts val="600"/>
              </a:spcBef>
              <a:spcAft>
                <a:spcPts val="0"/>
              </a:spcAft>
              <a:buClr>
                <a:srgbClr val="000000"/>
              </a:buClr>
              <a:buSzPct val="59999"/>
              <a:buFont typeface="Arial"/>
              <a:buChar char="•"/>
            </a:pPr>
            <a:r>
              <a:rPr b="0" i="0" lang="en-US" sz="2070" u="none" cap="none" strike="noStrike">
                <a:solidFill>
                  <a:srgbClr val="000000"/>
                </a:solidFill>
                <a:latin typeface="Calibri"/>
                <a:ea typeface="Calibri"/>
                <a:cs typeface="Calibri"/>
                <a:sym typeface="Calibri"/>
              </a:rPr>
              <a:t>Reduce exposure to ultraviolet radiation (Sun Protection against Skin Cancer)</a:t>
            </a:r>
            <a:endParaRPr/>
          </a:p>
          <a:p>
            <a:pPr indent="-121829" lvl="0" marL="121820" marR="0" rtl="0" algn="l">
              <a:lnSpc>
                <a:spcPct val="100000"/>
              </a:lnSpc>
              <a:spcBef>
                <a:spcPts val="600"/>
              </a:spcBef>
              <a:spcAft>
                <a:spcPts val="0"/>
              </a:spcAft>
              <a:buClr>
                <a:srgbClr val="000000"/>
              </a:buClr>
              <a:buSzPct val="59999"/>
              <a:buFont typeface="Arial"/>
              <a:buChar char="•"/>
            </a:pPr>
            <a:r>
              <a:rPr b="0" i="0" lang="en-US" sz="2070" u="none" cap="none" strike="noStrike">
                <a:solidFill>
                  <a:srgbClr val="000000"/>
                </a:solidFill>
                <a:latin typeface="Calibri"/>
                <a:ea typeface="Calibri"/>
                <a:cs typeface="Calibri"/>
                <a:sym typeface="Calibri"/>
              </a:rPr>
              <a:t>Avoid urban air pollution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25"/>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67" name="Google Shape;267;p25"/>
          <p:cNvSpPr txBox="1"/>
          <p:nvPr>
            <p:ph idx="1" type="body"/>
          </p:nvPr>
        </p:nvSpPr>
        <p:spPr>
          <a:xfrm>
            <a:off x="575757" y="2301951"/>
            <a:ext cx="6577800" cy="2983800"/>
          </a:xfrm>
          <a:prstGeom prst="rect">
            <a:avLst/>
          </a:prstGeom>
          <a:noFill/>
          <a:ln>
            <a:noFill/>
          </a:ln>
        </p:spPr>
        <p:txBody>
          <a:bodyPr anchorCtr="0" anchor="t" bIns="45700" lIns="45700" spcFirstLastPara="1" rIns="45700" wrap="square" tIns="45700">
            <a:normAutofit fontScale="70000" lnSpcReduction="20000"/>
          </a:bodyPr>
          <a:lstStyle/>
          <a:p>
            <a:pPr indent="-216067" lvl="0" marL="225592" rtl="0" algn="l">
              <a:lnSpc>
                <a:spcPct val="100000"/>
              </a:lnSpc>
              <a:spcBef>
                <a:spcPts val="0"/>
              </a:spcBef>
              <a:spcAft>
                <a:spcPts val="0"/>
              </a:spcAft>
              <a:buClr>
                <a:srgbClr val="000000"/>
              </a:buClr>
              <a:buSzPct val="83333"/>
              <a:buFont typeface="Calibri"/>
              <a:buAutoNum type="alphaUcPeriod"/>
            </a:pPr>
            <a:r>
              <a:rPr lang="en-US"/>
              <a:t>Screening </a:t>
            </a:r>
            <a:r>
              <a:rPr b="0" lang="en-US"/>
              <a:t>aims to detect early or at precancerous stage. Colonoscopy, self examination</a:t>
            </a:r>
            <a:endParaRPr b="0"/>
          </a:p>
          <a:p>
            <a:pPr indent="-216067" lvl="0" marL="225592" rtl="0" algn="l">
              <a:lnSpc>
                <a:spcPct val="100000"/>
              </a:lnSpc>
              <a:spcBef>
                <a:spcPts val="525"/>
              </a:spcBef>
              <a:spcAft>
                <a:spcPts val="0"/>
              </a:spcAft>
              <a:buClr>
                <a:srgbClr val="000000"/>
              </a:buClr>
              <a:buSzPct val="83333"/>
              <a:buFont typeface="Calibri"/>
              <a:buAutoNum type="alphaUcPeriod"/>
            </a:pPr>
            <a:r>
              <a:rPr lang="en-US"/>
              <a:t>Early diagnosis</a:t>
            </a:r>
            <a:r>
              <a:rPr b="0" lang="en-US"/>
              <a:t> identifies symptomatic cancer cases at the earliest possible stage</a:t>
            </a:r>
            <a:endParaRPr/>
          </a:p>
          <a:p>
            <a:pPr indent="-216067" lvl="0" marL="225592" rtl="0" algn="l">
              <a:lnSpc>
                <a:spcPct val="100000"/>
              </a:lnSpc>
              <a:spcBef>
                <a:spcPts val="525"/>
              </a:spcBef>
              <a:spcAft>
                <a:spcPts val="0"/>
              </a:spcAft>
              <a:buClr>
                <a:srgbClr val="000000"/>
              </a:buClr>
              <a:buSzPct val="83333"/>
              <a:buFont typeface="Calibri"/>
              <a:buAutoNum type="alphaUcPeriod"/>
            </a:pPr>
            <a:r>
              <a:rPr lang="en-US"/>
              <a:t>Cancer is more likely to respond to </a:t>
            </a:r>
            <a:r>
              <a:rPr b="1" lang="en-US"/>
              <a:t>effective treatment when identified early</a:t>
            </a:r>
            <a:r>
              <a:rPr lang="en-US"/>
              <a:t>, resulting in a greater chance of survival and reduced suffering.</a:t>
            </a:r>
            <a:endParaRPr/>
          </a:p>
          <a:p>
            <a:pPr indent="-216067" lvl="0" marL="225592" rtl="0" algn="l">
              <a:lnSpc>
                <a:spcPct val="100000"/>
              </a:lnSpc>
              <a:spcBef>
                <a:spcPts val="525"/>
              </a:spcBef>
              <a:spcAft>
                <a:spcPts val="0"/>
              </a:spcAft>
              <a:buClr>
                <a:srgbClr val="000000"/>
              </a:buClr>
              <a:buSzPct val="83333"/>
              <a:buFont typeface="Calibri"/>
              <a:buAutoNum type="alphaUcPeriod"/>
            </a:pPr>
            <a:r>
              <a:rPr lang="en-US"/>
              <a:t>It is also </a:t>
            </a:r>
            <a:r>
              <a:rPr b="1" lang="en-US"/>
              <a:t>less costly</a:t>
            </a:r>
            <a:r>
              <a:rPr lang="en-US"/>
              <a:t> to treat at early stages when the disease is not metastatic (widespread)</a:t>
            </a:r>
            <a:endParaRPr/>
          </a:p>
          <a:p>
            <a:pPr indent="-216067" lvl="0" marL="225592" rtl="0" algn="l">
              <a:lnSpc>
                <a:spcPct val="100000"/>
              </a:lnSpc>
              <a:spcBef>
                <a:spcPts val="525"/>
              </a:spcBef>
              <a:spcAft>
                <a:spcPts val="0"/>
              </a:spcAft>
              <a:buClr>
                <a:srgbClr val="000000"/>
              </a:buClr>
              <a:buSzPct val="83333"/>
              <a:buFont typeface="Calibri"/>
              <a:buAutoNum type="alphaUcPeriod"/>
            </a:pPr>
            <a:r>
              <a:rPr lang="en-US"/>
              <a:t>Treatment options include surgery, cancer medicines and/or radiotherapy, administered alone or in combination. </a:t>
            </a:r>
            <a:endParaRPr/>
          </a:p>
          <a:p>
            <a:pPr indent="-216067" lvl="0" marL="225592" rtl="0" algn="l">
              <a:lnSpc>
                <a:spcPct val="100000"/>
              </a:lnSpc>
              <a:spcBef>
                <a:spcPts val="525"/>
              </a:spcBef>
              <a:spcAft>
                <a:spcPts val="0"/>
              </a:spcAft>
              <a:buClr>
                <a:srgbClr val="000000"/>
              </a:buClr>
              <a:buSzPct val="83333"/>
              <a:buFont typeface="Calibri"/>
              <a:buAutoNum type="alphaUcPeriod"/>
            </a:pPr>
            <a:r>
              <a:rPr lang="en-US"/>
              <a:t>Palliative care,</a:t>
            </a:r>
            <a:r>
              <a:rPr b="0" lang="en-US"/>
              <a:t> which focuses on improving the quality of life of patients and their families, is an essential component of cancer care</a:t>
            </a:r>
            <a:endParaRPr/>
          </a:p>
        </p:txBody>
      </p:sp>
      <p:sp>
        <p:nvSpPr>
          <p:cNvPr id="268" name="Google Shape;268;p25"/>
          <p:cNvSpPr txBox="1"/>
          <p:nvPr/>
        </p:nvSpPr>
        <p:spPr>
          <a:xfrm>
            <a:off x="575757" y="1551485"/>
            <a:ext cx="4431290" cy="631069"/>
          </a:xfrm>
          <a:prstGeom prst="rect">
            <a:avLst/>
          </a:prstGeom>
          <a:noFill/>
          <a:ln>
            <a:noFill/>
          </a:ln>
        </p:spPr>
        <p:txBody>
          <a:bodyPr anchorCtr="0" anchor="ctr" bIns="45700" lIns="45700" spcFirstLastPara="1" rIns="45700" wrap="square" tIns="45700">
            <a:normAutofit fontScale="92500"/>
          </a:bodyPr>
          <a:lstStyle/>
          <a:p>
            <a:pPr indent="0" lvl="0" marL="0" marR="0" rtl="0" algn="l">
              <a:lnSpc>
                <a:spcPct val="100000"/>
              </a:lnSpc>
              <a:spcBef>
                <a:spcPts val="0"/>
              </a:spcBef>
              <a:spcAft>
                <a:spcPts val="0"/>
              </a:spcAft>
              <a:buClr>
                <a:srgbClr val="000000"/>
              </a:buClr>
              <a:buSzPct val="100000"/>
              <a:buFont typeface="Calibri"/>
              <a:buNone/>
            </a:pPr>
            <a:r>
              <a:rPr b="1" i="0" lang="en-US" sz="2800" u="none" cap="none" strike="noStrike">
                <a:solidFill>
                  <a:srgbClr val="000000"/>
                </a:solidFill>
                <a:latin typeface="Calibri"/>
                <a:ea typeface="Calibri"/>
                <a:cs typeface="Calibri"/>
                <a:sym typeface="Calibri"/>
              </a:rPr>
              <a:t>Early Diagnosis and Treatment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27"/>
          <p:cNvSpPr txBox="1"/>
          <p:nvPr/>
        </p:nvSpPr>
        <p:spPr>
          <a:xfrm>
            <a:off x="1619593" y="1758301"/>
            <a:ext cx="5846448" cy="3263504"/>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565">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Dua</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Jazakumullah for Participating!</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274" name="Google Shape;274;p27"/>
          <p:cNvSpPr txBox="1"/>
          <p:nvPr/>
        </p:nvSpPr>
        <p:spPr>
          <a:xfrm>
            <a:off x="3373692" y="440005"/>
            <a:ext cx="2115001"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800">
                <a:solidFill>
                  <a:srgbClr val="FFFFFF"/>
                </a:solidFill>
                <a:latin typeface="Calibri"/>
                <a:ea typeface="Calibri"/>
                <a:cs typeface="Calibri"/>
                <a:sym typeface="Calibri"/>
              </a:rPr>
              <a:t>That’s all folks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ph type="title"/>
          </p:nvPr>
        </p:nvSpPr>
        <p:spPr>
          <a:xfrm>
            <a:off x="3342390" y="452282"/>
            <a:ext cx="5539982"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66" name="Google Shape;66;p3"/>
          <p:cNvSpPr/>
          <p:nvPr/>
        </p:nvSpPr>
        <p:spPr>
          <a:xfrm>
            <a:off x="213141" y="1461613"/>
            <a:ext cx="3998388"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500" u="none" cap="none" strike="noStrike">
                <a:solidFill>
                  <a:schemeClr val="dk1"/>
                </a:solidFill>
                <a:latin typeface="Roboto"/>
                <a:ea typeface="Roboto"/>
                <a:cs typeface="Roboto"/>
                <a:sym typeface="Roboto"/>
              </a:rPr>
              <a:t>And keep on exhorting; for verily, exhortation benefits those who would believe.</a:t>
            </a:r>
            <a:endParaRPr sz="1500">
              <a:solidFill>
                <a:schemeClr val="dk1"/>
              </a:solidFill>
              <a:latin typeface="Calibri"/>
              <a:ea typeface="Calibri"/>
              <a:cs typeface="Calibri"/>
              <a:sym typeface="Calibri"/>
            </a:endParaRPr>
          </a:p>
        </p:txBody>
      </p:sp>
      <p:sp>
        <p:nvSpPr>
          <p:cNvPr id="67" name="Google Shape;67;p3"/>
          <p:cNvSpPr/>
          <p:nvPr/>
        </p:nvSpPr>
        <p:spPr>
          <a:xfrm>
            <a:off x="194233" y="2104491"/>
            <a:ext cx="4572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And I have not created the Jinn and the men but that they may worship Me.</a:t>
            </a:r>
            <a:endParaRPr sz="1500">
              <a:solidFill>
                <a:schemeClr val="dk1"/>
              </a:solidFill>
              <a:latin typeface="Calibri"/>
              <a:ea typeface="Calibri"/>
              <a:cs typeface="Calibri"/>
              <a:sym typeface="Calibri"/>
            </a:endParaRPr>
          </a:p>
        </p:txBody>
      </p:sp>
      <p:sp>
        <p:nvSpPr>
          <p:cNvPr id="68" name="Google Shape;68;p3"/>
          <p:cNvSpPr/>
          <p:nvPr/>
        </p:nvSpPr>
        <p:spPr>
          <a:xfrm>
            <a:off x="213141" y="2747369"/>
            <a:ext cx="4572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I desire no sustenance from them, nor do I desire that they should feed Me</a:t>
            </a:r>
            <a:endParaRPr sz="1500">
              <a:solidFill>
                <a:schemeClr val="dk1"/>
              </a:solidFill>
              <a:latin typeface="Calibri"/>
              <a:ea typeface="Calibri"/>
              <a:cs typeface="Calibri"/>
              <a:sym typeface="Calibri"/>
            </a:endParaRPr>
          </a:p>
        </p:txBody>
      </p:sp>
      <p:sp>
        <p:nvSpPr>
          <p:cNvPr id="69" name="Google Shape;69;p3"/>
          <p:cNvSpPr/>
          <p:nvPr/>
        </p:nvSpPr>
        <p:spPr>
          <a:xfrm>
            <a:off x="194233" y="3374645"/>
            <a:ext cx="4572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Surely, it is Allah </a:t>
            </a:r>
            <a:r>
              <a:rPr i="1" lang="en-US" sz="1500">
                <a:solidFill>
                  <a:schemeClr val="dk1"/>
                </a:solidFill>
                <a:latin typeface="Roboto"/>
                <a:ea typeface="Roboto"/>
                <a:cs typeface="Roboto"/>
                <a:sym typeface="Roboto"/>
              </a:rPr>
              <a:t>Himself</a:t>
            </a:r>
            <a:r>
              <a:rPr lang="en-US" sz="1500">
                <a:solidFill>
                  <a:schemeClr val="dk1"/>
                </a:solidFill>
                <a:latin typeface="Roboto"/>
                <a:ea typeface="Roboto"/>
                <a:cs typeface="Roboto"/>
                <a:sym typeface="Roboto"/>
              </a:rPr>
              <a:t> Who is the Great Sustainer, the Lord of Power, the Strong</a:t>
            </a:r>
            <a:endParaRPr sz="1500">
              <a:solidFill>
                <a:schemeClr val="dk1"/>
              </a:solidFill>
              <a:latin typeface="Calibri"/>
              <a:ea typeface="Calibri"/>
              <a:cs typeface="Calibri"/>
              <a:sym typeface="Calibri"/>
            </a:endParaRPr>
          </a:p>
        </p:txBody>
      </p:sp>
      <p:sp>
        <p:nvSpPr>
          <p:cNvPr id="70" name="Google Shape;70;p3"/>
          <p:cNvSpPr/>
          <p:nvPr/>
        </p:nvSpPr>
        <p:spPr>
          <a:xfrm>
            <a:off x="213141" y="4020977"/>
            <a:ext cx="4572000"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So, the fate of those who do wrong shall surely be like the fate of their fellows of old; so, let them not ask Me to hasten on</a:t>
            </a:r>
            <a:r>
              <a:rPr i="1" lang="en-US" sz="1500">
                <a:solidFill>
                  <a:schemeClr val="dk1"/>
                </a:solidFill>
                <a:latin typeface="Roboto"/>
                <a:ea typeface="Roboto"/>
                <a:cs typeface="Roboto"/>
                <a:sym typeface="Roboto"/>
              </a:rPr>
              <a:t> the punishment</a:t>
            </a:r>
            <a:r>
              <a:rPr lang="en-US" sz="1500">
                <a:solidFill>
                  <a:schemeClr val="dk1"/>
                </a:solidFill>
                <a:latin typeface="Roboto"/>
                <a:ea typeface="Roboto"/>
                <a:cs typeface="Roboto"/>
                <a:sym typeface="Roboto"/>
              </a:rPr>
              <a:t>.</a:t>
            </a:r>
            <a:endParaRPr sz="1500">
              <a:solidFill>
                <a:schemeClr val="dk1"/>
              </a:solidFill>
              <a:latin typeface="Calibri"/>
              <a:ea typeface="Calibri"/>
              <a:cs typeface="Calibri"/>
              <a:sym typeface="Calibri"/>
            </a:endParaRPr>
          </a:p>
        </p:txBody>
      </p:sp>
      <p:sp>
        <p:nvSpPr>
          <p:cNvPr id="71" name="Google Shape;71;p3"/>
          <p:cNvSpPr/>
          <p:nvPr/>
        </p:nvSpPr>
        <p:spPr>
          <a:xfrm>
            <a:off x="213141" y="4884532"/>
            <a:ext cx="4572000"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Woe, then, to those who disbelieve, because of that day of theirs which they have been promised (51:56-61)</a:t>
            </a:r>
            <a:endParaRPr sz="1500">
              <a:solidFill>
                <a:schemeClr val="dk1"/>
              </a:solidFill>
              <a:latin typeface="Calibri"/>
              <a:ea typeface="Calibri"/>
              <a:cs typeface="Calibri"/>
              <a:sym typeface="Calibri"/>
            </a:endParaRPr>
          </a:p>
        </p:txBody>
      </p:sp>
      <p:grpSp>
        <p:nvGrpSpPr>
          <p:cNvPr id="72" name="Google Shape;72;p3"/>
          <p:cNvGrpSpPr/>
          <p:nvPr/>
        </p:nvGrpSpPr>
        <p:grpSpPr>
          <a:xfrm>
            <a:off x="5339798" y="1231570"/>
            <a:ext cx="3260472" cy="4658354"/>
            <a:chOff x="5349525" y="1144377"/>
            <a:chExt cx="3260472" cy="4658354"/>
          </a:xfrm>
        </p:grpSpPr>
        <p:pic>
          <p:nvPicPr>
            <p:cNvPr id="73" name="Google Shape;73;p3"/>
            <p:cNvPicPr preferRelativeResize="0"/>
            <p:nvPr/>
          </p:nvPicPr>
          <p:blipFill rotWithShape="1">
            <a:blip r:embed="rId4">
              <a:alphaModFix/>
            </a:blip>
            <a:srcRect b="0" l="0" r="0" t="0"/>
            <a:stretch/>
          </p:blipFill>
          <p:spPr>
            <a:xfrm>
              <a:off x="5398859" y="4885625"/>
              <a:ext cx="3072900" cy="917106"/>
            </a:xfrm>
            <a:prstGeom prst="rect">
              <a:avLst/>
            </a:prstGeom>
            <a:noFill/>
            <a:ln>
              <a:noFill/>
            </a:ln>
          </p:spPr>
        </p:pic>
        <p:pic>
          <p:nvPicPr>
            <p:cNvPr id="74" name="Google Shape;74;p3"/>
            <p:cNvPicPr preferRelativeResize="0"/>
            <p:nvPr/>
          </p:nvPicPr>
          <p:blipFill rotWithShape="1">
            <a:blip r:embed="rId5">
              <a:alphaModFix/>
            </a:blip>
            <a:srcRect b="0" l="0" r="0" t="0"/>
            <a:stretch/>
          </p:blipFill>
          <p:spPr>
            <a:xfrm>
              <a:off x="5456443" y="3890960"/>
              <a:ext cx="3036492" cy="1001981"/>
            </a:xfrm>
            <a:prstGeom prst="rect">
              <a:avLst/>
            </a:prstGeom>
            <a:noFill/>
            <a:ln>
              <a:noFill/>
            </a:ln>
          </p:spPr>
        </p:pic>
        <p:pic>
          <p:nvPicPr>
            <p:cNvPr id="75" name="Google Shape;75;p3"/>
            <p:cNvPicPr preferRelativeResize="0"/>
            <p:nvPr/>
          </p:nvPicPr>
          <p:blipFill rotWithShape="1">
            <a:blip r:embed="rId6">
              <a:alphaModFix/>
            </a:blip>
            <a:srcRect b="0" l="0" r="0" t="0"/>
            <a:stretch/>
          </p:blipFill>
          <p:spPr>
            <a:xfrm>
              <a:off x="5349525" y="3326600"/>
              <a:ext cx="3171569" cy="607184"/>
            </a:xfrm>
            <a:prstGeom prst="rect">
              <a:avLst/>
            </a:prstGeom>
            <a:noFill/>
            <a:ln>
              <a:noFill/>
            </a:ln>
          </p:spPr>
        </p:pic>
        <p:pic>
          <p:nvPicPr>
            <p:cNvPr id="76" name="Google Shape;76;p3"/>
            <p:cNvPicPr preferRelativeResize="0"/>
            <p:nvPr/>
          </p:nvPicPr>
          <p:blipFill rotWithShape="1">
            <a:blip r:embed="rId7">
              <a:alphaModFix/>
            </a:blip>
            <a:srcRect b="0" l="0" r="0" t="0"/>
            <a:stretch/>
          </p:blipFill>
          <p:spPr>
            <a:xfrm>
              <a:off x="5476353" y="2497041"/>
              <a:ext cx="3016582" cy="942682"/>
            </a:xfrm>
            <a:prstGeom prst="rect">
              <a:avLst/>
            </a:prstGeom>
            <a:noFill/>
            <a:ln>
              <a:noFill/>
            </a:ln>
          </p:spPr>
        </p:pic>
        <p:pic>
          <p:nvPicPr>
            <p:cNvPr id="77" name="Google Shape;77;p3"/>
            <p:cNvPicPr preferRelativeResize="0"/>
            <p:nvPr/>
          </p:nvPicPr>
          <p:blipFill rotWithShape="1">
            <a:blip r:embed="rId8">
              <a:alphaModFix/>
            </a:blip>
            <a:srcRect b="0" l="0" r="0" t="0"/>
            <a:stretch/>
          </p:blipFill>
          <p:spPr>
            <a:xfrm>
              <a:off x="5558820" y="1637810"/>
              <a:ext cx="2975786" cy="955639"/>
            </a:xfrm>
            <a:prstGeom prst="rect">
              <a:avLst/>
            </a:prstGeom>
            <a:noFill/>
            <a:ln>
              <a:noFill/>
            </a:ln>
          </p:spPr>
        </p:pic>
        <p:pic>
          <p:nvPicPr>
            <p:cNvPr id="78" name="Google Shape;78;p3"/>
            <p:cNvPicPr preferRelativeResize="0"/>
            <p:nvPr/>
          </p:nvPicPr>
          <p:blipFill rotWithShape="1">
            <a:blip r:embed="rId9">
              <a:alphaModFix/>
            </a:blip>
            <a:srcRect b="0" l="0" r="0" t="0"/>
            <a:stretch/>
          </p:blipFill>
          <p:spPr>
            <a:xfrm>
              <a:off x="5483429" y="1144377"/>
              <a:ext cx="3126568" cy="599362"/>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4"/>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84" name="Google Shape;84;p4"/>
          <p:cNvSpPr txBox="1"/>
          <p:nvPr/>
        </p:nvSpPr>
        <p:spPr>
          <a:xfrm>
            <a:off x="3438971" y="417610"/>
            <a:ext cx="2147445"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Ansar Pledge</a:t>
            </a:r>
            <a:endParaRPr/>
          </a:p>
        </p:txBody>
      </p:sp>
      <p:sp>
        <p:nvSpPr>
          <p:cNvPr id="85" name="Google Shape;85;p4"/>
          <p:cNvSpPr txBox="1"/>
          <p:nvPr/>
        </p:nvSpPr>
        <p:spPr>
          <a:xfrm>
            <a:off x="326600" y="1453886"/>
            <a:ext cx="5432174" cy="992577"/>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i="1" lang="en-US" sz="1500">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500">
                <a:solidFill>
                  <a:schemeClr val="dk1"/>
                </a:solidFill>
                <a:latin typeface="Helvetica Neue"/>
                <a:ea typeface="Helvetica Neue"/>
                <a:cs typeface="Helvetica Neue"/>
                <a:sym typeface="Helvetica Neue"/>
              </a:rPr>
              <a:t>Ash-hadu • alla ilaha • illallahu • wahdahu • la sharika lahu •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500">
                <a:solidFill>
                  <a:schemeClr val="dk1"/>
                </a:solidFill>
                <a:latin typeface="Helvetica Neue"/>
                <a:ea typeface="Helvetica Neue"/>
                <a:cs typeface="Helvetica Neue"/>
                <a:sym typeface="Helvetica Neue"/>
              </a:rPr>
              <a:t>wa ash-hadu • anna Muhammadan • ‘abduhu • wa rasuluh</a:t>
            </a:r>
            <a:endParaRPr sz="1500">
              <a:solidFill>
                <a:schemeClr val="dk1"/>
              </a:solidFill>
              <a:latin typeface="Calibri"/>
              <a:ea typeface="Calibri"/>
              <a:cs typeface="Calibri"/>
              <a:sym typeface="Calibri"/>
            </a:endParaRPr>
          </a:p>
        </p:txBody>
      </p:sp>
      <p:sp>
        <p:nvSpPr>
          <p:cNvPr id="86" name="Google Shape;86;p4"/>
          <p:cNvSpPr txBox="1"/>
          <p:nvPr/>
        </p:nvSpPr>
        <p:spPr>
          <a:xfrm>
            <a:off x="326600" y="2850778"/>
            <a:ext cx="8372185" cy="253146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i="1" lang="en-US" sz="1600">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600">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I solemnly pledge • that I shall endeavor • throughout my life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for the propagation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and consolidation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of Ahmadiyyat in Islam,</a:t>
            </a:r>
            <a:r>
              <a:rPr i="1" lang="en-US" sz="1600">
                <a:solidFill>
                  <a:schemeClr val="dk1"/>
                </a:solidFill>
                <a:latin typeface="Helvetica Neue"/>
                <a:ea typeface="Helvetica Neue"/>
                <a:cs typeface="Helvetica Neue"/>
                <a:sym typeface="Helvetica Neue"/>
              </a:rPr>
              <a:t> • </a:t>
            </a:r>
            <a:r>
              <a:rPr lang="en-US" sz="1600">
                <a:solidFill>
                  <a:schemeClr val="dk1"/>
                </a:solidFill>
                <a:latin typeface="Calibri"/>
                <a:ea typeface="Calibri"/>
                <a:cs typeface="Calibri"/>
                <a:sym typeface="Calibri"/>
              </a:rPr>
              <a:t>and shall stand guard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in defense of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the institution of Khilafat.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 shall not hesitate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offer any sacrifice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in this regard.</a:t>
            </a:r>
            <a:r>
              <a:rPr i="1" lang="en-US" sz="1600">
                <a:solidFill>
                  <a:schemeClr val="dk1"/>
                </a:solidFill>
                <a:latin typeface="Helvetica Neue"/>
                <a:ea typeface="Helvetica Neue"/>
                <a:cs typeface="Helvetica Neue"/>
                <a:sym typeface="Helvetica Neue"/>
              </a:rPr>
              <a:t> </a:t>
            </a:r>
            <a:r>
              <a:rPr lang="en-US" sz="1600">
                <a:solidFill>
                  <a:schemeClr val="dk1"/>
                </a:solidFill>
                <a:latin typeface="Calibri"/>
                <a:ea typeface="Calibri"/>
                <a:cs typeface="Calibri"/>
                <a:sym typeface="Calibri"/>
              </a:rPr>
              <a:t>•</a:t>
            </a:r>
            <a:r>
              <a:rPr i="1" lang="en-US" sz="1600">
                <a:solidFill>
                  <a:schemeClr val="dk1"/>
                </a:solidFill>
                <a:latin typeface="Helvetica Neue"/>
                <a:ea typeface="Helvetica Neue"/>
                <a:cs typeface="Helvetica Neue"/>
                <a:sym typeface="Helvetica Neue"/>
              </a:rPr>
              <a:t> </a:t>
            </a:r>
            <a:r>
              <a:rPr lang="en-US" sz="1600">
                <a:solidFill>
                  <a:schemeClr val="dk1"/>
                </a:solidFill>
                <a:latin typeface="Calibri"/>
                <a:ea typeface="Calibri"/>
                <a:cs typeface="Calibri"/>
                <a:sym typeface="Calibri"/>
              </a:rPr>
              <a:t>Moreover,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 shall exhort my children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always remain dedicated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and devoted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Khilafat. </a:t>
            </a:r>
            <a:r>
              <a:rPr i="1" lang="en-US" sz="1600">
                <a:solidFill>
                  <a:schemeClr val="dk1"/>
                </a:solidFill>
                <a:latin typeface="Helvetica Neue"/>
                <a:ea typeface="Helvetica Neue"/>
                <a:cs typeface="Helvetica Neue"/>
                <a:sym typeface="Helvetica Neue"/>
              </a:rPr>
              <a:t>• Insha’allah</a:t>
            </a:r>
            <a:r>
              <a:rPr lang="en-US" sz="1600">
                <a:solidFill>
                  <a:schemeClr val="dk1"/>
                </a:solidFill>
                <a:latin typeface="Calibri"/>
                <a:ea typeface="Calibri"/>
                <a:cs typeface="Calibri"/>
                <a:sym typeface="Calibri"/>
              </a:rPr>
              <a:t>.</a:t>
            </a:r>
            <a:endParaRPr/>
          </a:p>
        </p:txBody>
      </p:sp>
      <p:pic>
        <p:nvPicPr>
          <p:cNvPr id="87" name="Google Shape;87;p4"/>
          <p:cNvPicPr preferRelativeResize="0"/>
          <p:nvPr/>
        </p:nvPicPr>
        <p:blipFill rotWithShape="1">
          <a:blip r:embed="rId4">
            <a:alphaModFix/>
          </a:blip>
          <a:srcRect b="0" l="0" r="0" t="0"/>
          <a:stretch/>
        </p:blipFill>
        <p:spPr>
          <a:xfrm>
            <a:off x="5586416" y="1527566"/>
            <a:ext cx="2791435" cy="845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93" name="Google Shape;93;p5"/>
          <p:cNvSpPr txBox="1"/>
          <p:nvPr/>
        </p:nvSpPr>
        <p:spPr>
          <a:xfrm>
            <a:off x="3398386" y="433141"/>
            <a:ext cx="3791421"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The Holy Quran Segment</a:t>
            </a:r>
            <a:endParaRPr b="1" sz="2800">
              <a:solidFill>
                <a:srgbClr val="FFFFFF"/>
              </a:solidFill>
              <a:latin typeface="Calibri"/>
              <a:ea typeface="Calibri"/>
              <a:cs typeface="Calibri"/>
              <a:sym typeface="Calibri"/>
            </a:endParaRPr>
          </a:p>
        </p:txBody>
      </p:sp>
      <p:sp>
        <p:nvSpPr>
          <p:cNvPr id="94" name="Google Shape;94;p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95" name="Google Shape;95;p5"/>
          <p:cNvSpPr/>
          <p:nvPr/>
        </p:nvSpPr>
        <p:spPr>
          <a:xfrm>
            <a:off x="464075" y="2664125"/>
            <a:ext cx="5234100" cy="201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100">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sz="21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by commentary and discussion</a:t>
            </a:r>
            <a:endParaRPr/>
          </a:p>
        </p:txBody>
      </p:sp>
      <p:pic>
        <p:nvPicPr>
          <p:cNvPr id="96" name="Google Shape;96;p5"/>
          <p:cNvPicPr preferRelativeResize="0"/>
          <p:nvPr/>
        </p:nvPicPr>
        <p:blipFill rotWithShape="1">
          <a:blip r:embed="rId4">
            <a:alphaModFix/>
          </a:blip>
          <a:srcRect b="0" l="0" r="0" t="0"/>
          <a:stretch/>
        </p:blipFill>
        <p:spPr>
          <a:xfrm>
            <a:off x="5212692" y="1834402"/>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6"/>
          <p:cNvSpPr txBox="1"/>
          <p:nvPr>
            <p:ph type="title"/>
          </p:nvPr>
        </p:nvSpPr>
        <p:spPr>
          <a:xfrm>
            <a:off x="3337090" y="471234"/>
            <a:ext cx="4171952"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600"/>
              <a:buFont typeface="Calibri"/>
              <a:buNone/>
            </a:pPr>
            <a:r>
              <a:rPr b="1" i="0" lang="en-US" sz="3600" u="none" cap="none" strike="noStrike">
                <a:solidFill>
                  <a:srgbClr val="FFFFFF"/>
                </a:solidFill>
                <a:latin typeface="Calibri"/>
                <a:ea typeface="Calibri"/>
                <a:cs typeface="Calibri"/>
                <a:sym typeface="Calibri"/>
              </a:rPr>
              <a:t>Verses</a:t>
            </a:r>
            <a:r>
              <a:rPr b="1" i="0" lang="en-US" sz="3200" u="none" cap="none" strike="noStrike">
                <a:solidFill>
                  <a:srgbClr val="FFFFFF"/>
                </a:solidFill>
                <a:latin typeface="Calibri"/>
                <a:ea typeface="Calibri"/>
                <a:cs typeface="Calibri"/>
                <a:sym typeface="Calibri"/>
              </a:rPr>
              <a:t> Recited Earlier</a:t>
            </a:r>
            <a:endParaRPr b="1" i="0" sz="3200" u="none" cap="none" strike="noStrike">
              <a:solidFill>
                <a:srgbClr val="FFFFFF"/>
              </a:solidFill>
              <a:latin typeface="Calibri"/>
              <a:ea typeface="Calibri"/>
              <a:cs typeface="Calibri"/>
              <a:sym typeface="Calibri"/>
            </a:endParaRPr>
          </a:p>
        </p:txBody>
      </p:sp>
      <p:sp>
        <p:nvSpPr>
          <p:cNvPr id="102" name="Google Shape;102;p6"/>
          <p:cNvSpPr/>
          <p:nvPr/>
        </p:nvSpPr>
        <p:spPr>
          <a:xfrm>
            <a:off x="427150" y="1536235"/>
            <a:ext cx="3998388"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And keep on exhorting; for verily, exhortation benefits those who would believe.</a:t>
            </a:r>
            <a:endParaRPr sz="1500">
              <a:solidFill>
                <a:schemeClr val="dk1"/>
              </a:solidFill>
              <a:latin typeface="Calibri"/>
              <a:ea typeface="Calibri"/>
              <a:cs typeface="Calibri"/>
              <a:sym typeface="Calibri"/>
            </a:endParaRPr>
          </a:p>
        </p:txBody>
      </p:sp>
      <p:sp>
        <p:nvSpPr>
          <p:cNvPr id="103" name="Google Shape;103;p6"/>
          <p:cNvSpPr/>
          <p:nvPr/>
        </p:nvSpPr>
        <p:spPr>
          <a:xfrm>
            <a:off x="408242" y="2179113"/>
            <a:ext cx="4572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And I have not created the Jinn and the men but that they may worship Me.</a:t>
            </a:r>
            <a:endParaRPr sz="1500">
              <a:solidFill>
                <a:schemeClr val="dk1"/>
              </a:solidFill>
              <a:latin typeface="Calibri"/>
              <a:ea typeface="Calibri"/>
              <a:cs typeface="Calibri"/>
              <a:sym typeface="Calibri"/>
            </a:endParaRPr>
          </a:p>
        </p:txBody>
      </p:sp>
      <p:sp>
        <p:nvSpPr>
          <p:cNvPr id="104" name="Google Shape;104;p6"/>
          <p:cNvSpPr/>
          <p:nvPr/>
        </p:nvSpPr>
        <p:spPr>
          <a:xfrm>
            <a:off x="427150" y="2821991"/>
            <a:ext cx="4572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I desire no sustenance from them, nor do I desire that they should feed Me</a:t>
            </a:r>
            <a:endParaRPr sz="1500">
              <a:solidFill>
                <a:schemeClr val="dk1"/>
              </a:solidFill>
              <a:latin typeface="Calibri"/>
              <a:ea typeface="Calibri"/>
              <a:cs typeface="Calibri"/>
              <a:sym typeface="Calibri"/>
            </a:endParaRPr>
          </a:p>
        </p:txBody>
      </p:sp>
      <p:sp>
        <p:nvSpPr>
          <p:cNvPr id="105" name="Google Shape;105;p6"/>
          <p:cNvSpPr/>
          <p:nvPr/>
        </p:nvSpPr>
        <p:spPr>
          <a:xfrm>
            <a:off x="408242" y="3449267"/>
            <a:ext cx="4572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Surely, it is Allah </a:t>
            </a:r>
            <a:r>
              <a:rPr i="1" lang="en-US" sz="1500">
                <a:solidFill>
                  <a:schemeClr val="dk1"/>
                </a:solidFill>
                <a:latin typeface="Roboto"/>
                <a:ea typeface="Roboto"/>
                <a:cs typeface="Roboto"/>
                <a:sym typeface="Roboto"/>
              </a:rPr>
              <a:t>Himself</a:t>
            </a:r>
            <a:r>
              <a:rPr lang="en-US" sz="1500">
                <a:solidFill>
                  <a:schemeClr val="dk1"/>
                </a:solidFill>
                <a:latin typeface="Roboto"/>
                <a:ea typeface="Roboto"/>
                <a:cs typeface="Roboto"/>
                <a:sym typeface="Roboto"/>
              </a:rPr>
              <a:t> Who is the Great Sustainer, the Lord of Power, the Strong</a:t>
            </a:r>
            <a:endParaRPr sz="1500">
              <a:solidFill>
                <a:schemeClr val="dk1"/>
              </a:solidFill>
              <a:latin typeface="Calibri"/>
              <a:ea typeface="Calibri"/>
              <a:cs typeface="Calibri"/>
              <a:sym typeface="Calibri"/>
            </a:endParaRPr>
          </a:p>
        </p:txBody>
      </p:sp>
      <p:sp>
        <p:nvSpPr>
          <p:cNvPr id="106" name="Google Shape;106;p6"/>
          <p:cNvSpPr/>
          <p:nvPr/>
        </p:nvSpPr>
        <p:spPr>
          <a:xfrm>
            <a:off x="427150" y="4095599"/>
            <a:ext cx="4572000"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So, the fate of those who do wrong shall surely be like the fate of their fellows of old; so, let them not ask Me to hasten on</a:t>
            </a:r>
            <a:r>
              <a:rPr i="1" lang="en-US" sz="1500">
                <a:solidFill>
                  <a:schemeClr val="dk1"/>
                </a:solidFill>
                <a:latin typeface="Roboto"/>
                <a:ea typeface="Roboto"/>
                <a:cs typeface="Roboto"/>
                <a:sym typeface="Roboto"/>
              </a:rPr>
              <a:t> the punishment</a:t>
            </a:r>
            <a:r>
              <a:rPr lang="en-US" sz="1500">
                <a:solidFill>
                  <a:schemeClr val="dk1"/>
                </a:solidFill>
                <a:latin typeface="Roboto"/>
                <a:ea typeface="Roboto"/>
                <a:cs typeface="Roboto"/>
                <a:sym typeface="Roboto"/>
              </a:rPr>
              <a:t>.</a:t>
            </a:r>
            <a:endParaRPr sz="1500">
              <a:solidFill>
                <a:schemeClr val="dk1"/>
              </a:solidFill>
              <a:latin typeface="Calibri"/>
              <a:ea typeface="Calibri"/>
              <a:cs typeface="Calibri"/>
              <a:sym typeface="Calibri"/>
            </a:endParaRPr>
          </a:p>
        </p:txBody>
      </p:sp>
      <p:sp>
        <p:nvSpPr>
          <p:cNvPr id="107" name="Google Shape;107;p6"/>
          <p:cNvSpPr/>
          <p:nvPr/>
        </p:nvSpPr>
        <p:spPr>
          <a:xfrm>
            <a:off x="427150" y="4959154"/>
            <a:ext cx="4572000"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Roboto"/>
                <a:ea typeface="Roboto"/>
                <a:cs typeface="Roboto"/>
                <a:sym typeface="Roboto"/>
              </a:rPr>
              <a:t>Woe, then, to those who disbelieve, because of that day of theirs which they have been promised (51:56-61)</a:t>
            </a:r>
            <a:endParaRPr sz="1500">
              <a:solidFill>
                <a:schemeClr val="dk1"/>
              </a:solidFill>
              <a:latin typeface="Calibri"/>
              <a:ea typeface="Calibri"/>
              <a:cs typeface="Calibri"/>
              <a:sym typeface="Calibri"/>
            </a:endParaRPr>
          </a:p>
        </p:txBody>
      </p:sp>
      <p:grpSp>
        <p:nvGrpSpPr>
          <p:cNvPr id="108" name="Google Shape;108;p6"/>
          <p:cNvGrpSpPr/>
          <p:nvPr/>
        </p:nvGrpSpPr>
        <p:grpSpPr>
          <a:xfrm>
            <a:off x="5553807" y="1306192"/>
            <a:ext cx="3260472" cy="4658354"/>
            <a:chOff x="5349525" y="1144377"/>
            <a:chExt cx="3260472" cy="4658354"/>
          </a:xfrm>
        </p:grpSpPr>
        <p:pic>
          <p:nvPicPr>
            <p:cNvPr id="109" name="Google Shape;109;p6"/>
            <p:cNvPicPr preferRelativeResize="0"/>
            <p:nvPr/>
          </p:nvPicPr>
          <p:blipFill rotWithShape="1">
            <a:blip r:embed="rId4">
              <a:alphaModFix/>
            </a:blip>
            <a:srcRect b="0" l="0" r="0" t="0"/>
            <a:stretch/>
          </p:blipFill>
          <p:spPr>
            <a:xfrm>
              <a:off x="5398859" y="4885625"/>
              <a:ext cx="3072900" cy="917106"/>
            </a:xfrm>
            <a:prstGeom prst="rect">
              <a:avLst/>
            </a:prstGeom>
            <a:noFill/>
            <a:ln>
              <a:noFill/>
            </a:ln>
          </p:spPr>
        </p:pic>
        <p:pic>
          <p:nvPicPr>
            <p:cNvPr id="110" name="Google Shape;110;p6"/>
            <p:cNvPicPr preferRelativeResize="0"/>
            <p:nvPr/>
          </p:nvPicPr>
          <p:blipFill rotWithShape="1">
            <a:blip r:embed="rId5">
              <a:alphaModFix/>
            </a:blip>
            <a:srcRect b="0" l="0" r="0" t="0"/>
            <a:stretch/>
          </p:blipFill>
          <p:spPr>
            <a:xfrm>
              <a:off x="5456443" y="3890960"/>
              <a:ext cx="3036492" cy="1001981"/>
            </a:xfrm>
            <a:prstGeom prst="rect">
              <a:avLst/>
            </a:prstGeom>
            <a:noFill/>
            <a:ln>
              <a:noFill/>
            </a:ln>
          </p:spPr>
        </p:pic>
        <p:pic>
          <p:nvPicPr>
            <p:cNvPr id="111" name="Google Shape;111;p6"/>
            <p:cNvPicPr preferRelativeResize="0"/>
            <p:nvPr/>
          </p:nvPicPr>
          <p:blipFill rotWithShape="1">
            <a:blip r:embed="rId6">
              <a:alphaModFix/>
            </a:blip>
            <a:srcRect b="0" l="0" r="0" t="0"/>
            <a:stretch/>
          </p:blipFill>
          <p:spPr>
            <a:xfrm>
              <a:off x="5349525" y="3326600"/>
              <a:ext cx="3171569" cy="607184"/>
            </a:xfrm>
            <a:prstGeom prst="rect">
              <a:avLst/>
            </a:prstGeom>
            <a:noFill/>
            <a:ln>
              <a:noFill/>
            </a:ln>
          </p:spPr>
        </p:pic>
        <p:pic>
          <p:nvPicPr>
            <p:cNvPr id="112" name="Google Shape;112;p6"/>
            <p:cNvPicPr preferRelativeResize="0"/>
            <p:nvPr/>
          </p:nvPicPr>
          <p:blipFill rotWithShape="1">
            <a:blip r:embed="rId7">
              <a:alphaModFix/>
            </a:blip>
            <a:srcRect b="0" l="0" r="0" t="0"/>
            <a:stretch/>
          </p:blipFill>
          <p:spPr>
            <a:xfrm>
              <a:off x="5476353" y="2497041"/>
              <a:ext cx="3016582" cy="942682"/>
            </a:xfrm>
            <a:prstGeom prst="rect">
              <a:avLst/>
            </a:prstGeom>
            <a:noFill/>
            <a:ln>
              <a:noFill/>
            </a:ln>
          </p:spPr>
        </p:pic>
        <p:pic>
          <p:nvPicPr>
            <p:cNvPr id="113" name="Google Shape;113;p6"/>
            <p:cNvPicPr preferRelativeResize="0"/>
            <p:nvPr/>
          </p:nvPicPr>
          <p:blipFill rotWithShape="1">
            <a:blip r:embed="rId8">
              <a:alphaModFix/>
            </a:blip>
            <a:srcRect b="0" l="0" r="0" t="0"/>
            <a:stretch/>
          </p:blipFill>
          <p:spPr>
            <a:xfrm>
              <a:off x="5558820" y="1637810"/>
              <a:ext cx="2975786" cy="955639"/>
            </a:xfrm>
            <a:prstGeom prst="rect">
              <a:avLst/>
            </a:prstGeom>
            <a:noFill/>
            <a:ln>
              <a:noFill/>
            </a:ln>
          </p:spPr>
        </p:pic>
        <p:pic>
          <p:nvPicPr>
            <p:cNvPr id="114" name="Google Shape;114;p6"/>
            <p:cNvPicPr preferRelativeResize="0"/>
            <p:nvPr/>
          </p:nvPicPr>
          <p:blipFill rotWithShape="1">
            <a:blip r:embed="rId9">
              <a:alphaModFix/>
            </a:blip>
            <a:srcRect b="0" l="0" r="0" t="0"/>
            <a:stretch/>
          </p:blipFill>
          <p:spPr>
            <a:xfrm>
              <a:off x="5483429" y="1144377"/>
              <a:ext cx="3126568" cy="599362"/>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7"/>
          <p:cNvSpPr txBox="1"/>
          <p:nvPr>
            <p:ph type="title"/>
          </p:nvPr>
        </p:nvSpPr>
        <p:spPr>
          <a:xfrm>
            <a:off x="3362810" y="435375"/>
            <a:ext cx="5317435" cy="41992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2800"/>
              <a:buFont typeface="Calibri"/>
              <a:buNone/>
            </a:pPr>
            <a:r>
              <a:rPr b="1" lang="en-US" sz="2800">
                <a:solidFill>
                  <a:schemeClr val="lt1"/>
                </a:solidFill>
              </a:rPr>
              <a:t>Understanding the Verse</a:t>
            </a:r>
            <a:endParaRPr/>
          </a:p>
        </p:txBody>
      </p:sp>
      <p:sp>
        <p:nvSpPr>
          <p:cNvPr id="120" name="Google Shape;120;p7"/>
          <p:cNvSpPr txBox="1"/>
          <p:nvPr>
            <p:ph idx="1" type="body"/>
          </p:nvPr>
        </p:nvSpPr>
        <p:spPr>
          <a:xfrm>
            <a:off x="748529" y="2612532"/>
            <a:ext cx="7888800" cy="1047000"/>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According to the verse 51:57 the purpose of our creation is worship of God. What is the meaning of “Ibadah” and how can we achieve the purpose of our creation? Please discuss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8"/>
          <p:cNvSpPr txBox="1"/>
          <p:nvPr>
            <p:ph type="title"/>
          </p:nvPr>
        </p:nvSpPr>
        <p:spPr>
          <a:xfrm>
            <a:off x="3420171" y="371133"/>
            <a:ext cx="5205620" cy="592434"/>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800"/>
              <a:buFont typeface="Calibri"/>
              <a:buNone/>
            </a:pPr>
            <a:r>
              <a:rPr b="1" lang="en-US" sz="2800">
                <a:solidFill>
                  <a:schemeClr val="lt1"/>
                </a:solidFill>
              </a:rPr>
              <a:t>Commentary</a:t>
            </a:r>
            <a:endParaRPr/>
          </a:p>
        </p:txBody>
      </p:sp>
      <p:sp>
        <p:nvSpPr>
          <p:cNvPr id="126" name="Google Shape;126;p8"/>
          <p:cNvSpPr txBox="1"/>
          <p:nvPr>
            <p:ph idx="1" type="body"/>
          </p:nvPr>
        </p:nvSpPr>
        <p:spPr>
          <a:xfrm>
            <a:off x="383722" y="2655267"/>
            <a:ext cx="8066314" cy="1918775"/>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The primary significance of the word “Ibadah” is to subject oneself to a rigorous spiritual discipline, working with all one’s inherent powers and capacities to their fullest scope, in perfect harmony with and in obedience to Divine commandments, so as to receive God’s impress and thus to be able to assimilate and manifest in oneself His attributes. This is, as stated in the verse, the great and noble aim and object of man’s creation and this is exactly what worship of God means.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pic>
        <p:nvPicPr>
          <p:cNvPr id="131" name="Google Shape;131;p9"/>
          <p:cNvPicPr preferRelativeResize="0"/>
          <p:nvPr/>
        </p:nvPicPr>
        <p:blipFill rotWithShape="1">
          <a:blip r:embed="rId4">
            <a:alphaModFix/>
          </a:blip>
          <a:srcRect b="0" l="0" r="0" t="0"/>
          <a:stretch/>
        </p:blipFill>
        <p:spPr>
          <a:xfrm>
            <a:off x="5153761" y="1847558"/>
            <a:ext cx="3265529" cy="2119155"/>
          </a:xfrm>
          <a:prstGeom prst="rect">
            <a:avLst/>
          </a:prstGeom>
          <a:noFill/>
          <a:ln>
            <a:noFill/>
          </a:ln>
        </p:spPr>
      </p:pic>
      <p:sp>
        <p:nvSpPr>
          <p:cNvPr id="132" name="Google Shape;132;p9"/>
          <p:cNvSpPr txBox="1"/>
          <p:nvPr/>
        </p:nvSpPr>
        <p:spPr>
          <a:xfrm>
            <a:off x="3379248" y="427623"/>
            <a:ext cx="4415045"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Khalifa’s guidance (aba)</a:t>
            </a:r>
            <a:endParaRPr b="1" sz="2800">
              <a:solidFill>
                <a:srgbClr val="FFFFFF"/>
              </a:solidFill>
              <a:latin typeface="Calibri"/>
              <a:ea typeface="Calibri"/>
              <a:cs typeface="Calibri"/>
              <a:sym typeface="Calibri"/>
            </a:endParaRPr>
          </a:p>
        </p:txBody>
      </p:sp>
      <p:sp>
        <p:nvSpPr>
          <p:cNvPr id="133" name="Google Shape;133;p9"/>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34" name="Google Shape;134;p9"/>
          <p:cNvSpPr/>
          <p:nvPr/>
        </p:nvSpPr>
        <p:spPr>
          <a:xfrm>
            <a:off x="283600" y="1847547"/>
            <a:ext cx="4545300" cy="232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15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500">
                <a:solidFill>
                  <a:schemeClr val="dk1"/>
                </a:solidFill>
                <a:latin typeface="Calibri"/>
                <a:ea typeface="Calibri"/>
                <a:cs typeface="Calibri"/>
                <a:sym typeface="Calibri"/>
              </a:rPr>
              <a:t>It contains the following items:</a:t>
            </a:r>
            <a:endParaRPr sz="135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Scenario, question and discussion (2 slides)</a:t>
            </a:r>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Guidance from the Khalifa (1 slide)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2021-11-05T22:04:05Z</dcterms:created>
  <dc:creator>Mansoor Qureshi</dc:creator>
</cp:coreProperties>
</file>