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9" r:id="rId2"/>
  </p:sldMasterIdLst>
  <p:sldIdLst>
    <p:sldId id="259" r:id="rId3"/>
    <p:sldId id="301" r:id="rId4"/>
    <p:sldId id="353" r:id="rId5"/>
    <p:sldId id="364" r:id="rId6"/>
    <p:sldId id="282" r:id="rId7"/>
    <p:sldId id="365" r:id="rId8"/>
    <p:sldId id="263" r:id="rId9"/>
    <p:sldId id="355" r:id="rId10"/>
    <p:sldId id="283" r:id="rId11"/>
    <p:sldId id="273" r:id="rId12"/>
    <p:sldId id="268" r:id="rId13"/>
    <p:sldId id="257" r:id="rId14"/>
    <p:sldId id="361" r:id="rId15"/>
    <p:sldId id="338" r:id="rId16"/>
    <p:sldId id="295" r:id="rId17"/>
    <p:sldId id="284" r:id="rId18"/>
    <p:sldId id="286" r:id="rId19"/>
    <p:sldId id="271" r:id="rId20"/>
    <p:sldId id="299" r:id="rId21"/>
    <p:sldId id="256" r:id="rId22"/>
    <p:sldId id="356" r:id="rId23"/>
    <p:sldId id="357" r:id="rId24"/>
    <p:sldId id="260" r:id="rId25"/>
    <p:sldId id="261" r:id="rId26"/>
    <p:sldId id="262" r:id="rId27"/>
    <p:sldId id="358" r:id="rId28"/>
    <p:sldId id="264" r:id="rId29"/>
    <p:sldId id="265" r:id="rId30"/>
    <p:sldId id="266" r:id="rId31"/>
    <p:sldId id="359" r:id="rId32"/>
    <p:sldId id="360" r:id="rId33"/>
    <p:sldId id="362" r:id="rId34"/>
    <p:sldId id="363"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327"/>
  </p:normalViewPr>
  <p:slideViewPr>
    <p:cSldViewPr snapToGrid="0" snapToObjects="1">
      <p:cViewPr varScale="1">
        <p:scale>
          <a:sx n="112" d="100"/>
          <a:sy n="112" d="100"/>
        </p:scale>
        <p:origin x="3252" y="10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7"/>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77356362"/>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Image"/>
          <p:cNvSpPr>
            <a:spLocks noGrp="1"/>
          </p:cNvSpPr>
          <p:nvPr>
            <p:ph type="pic" idx="21"/>
          </p:nvPr>
        </p:nvSpPr>
        <p:spPr>
          <a:xfrm>
            <a:off x="1489339" y="329120"/>
            <a:ext cx="6178717" cy="4119145"/>
          </a:xfrm>
          <a:prstGeom prst="rect">
            <a:avLst/>
          </a:prstGeom>
          <a:ln w="9525">
            <a:round/>
          </a:ln>
        </p:spPr>
        <p:txBody>
          <a:bodyPr lIns="91439" tIns="45719" rIns="91439" bIns="45719" anchor="t">
            <a:noAutofit/>
          </a:bodyPr>
          <a:lstStyle/>
          <a:p>
            <a:endParaRPr/>
          </a:p>
        </p:txBody>
      </p:sp>
      <p:sp>
        <p:nvSpPr>
          <p:cNvPr id="21" name="Title Text"/>
          <p:cNvSpPr txBox="1">
            <a:spLocks noGrp="1"/>
          </p:cNvSpPr>
          <p:nvPr>
            <p:ph type="title"/>
          </p:nvPr>
        </p:nvSpPr>
        <p:spPr>
          <a:xfrm>
            <a:off x="776883" y="4393406"/>
            <a:ext cx="7590234" cy="982266"/>
          </a:xfrm>
          <a:prstGeom prst="rect">
            <a:avLst/>
          </a:prstGeom>
        </p:spPr>
        <p:txBody>
          <a:bodyPr/>
          <a:lstStyle/>
          <a:p>
            <a:r>
              <a:t>Title Text</a:t>
            </a:r>
          </a:p>
        </p:txBody>
      </p:sp>
      <p:sp>
        <p:nvSpPr>
          <p:cNvPr id="22" name="Body Level One…"/>
          <p:cNvSpPr txBox="1">
            <a:spLocks noGrp="1"/>
          </p:cNvSpPr>
          <p:nvPr>
            <p:ph type="body" sz="quarter" idx="1"/>
          </p:nvPr>
        </p:nvSpPr>
        <p:spPr>
          <a:xfrm>
            <a:off x="776883" y="5366742"/>
            <a:ext cx="7590234" cy="982266"/>
          </a:xfrm>
          <a:prstGeom prst="rect">
            <a:avLst/>
          </a:prstGeom>
        </p:spPr>
        <p:txBody>
          <a:bodyPr anchor="t"/>
          <a:lstStyle>
            <a:lvl1pPr marL="0" indent="0" algn="ctr">
              <a:spcBef>
                <a:spcPts val="0"/>
              </a:spcBef>
              <a:buClrTx/>
              <a:buSzTx/>
              <a:buNone/>
              <a:defRPr sz="1828">
                <a:latin typeface="Zapfino"/>
                <a:ea typeface="Zapfino"/>
                <a:cs typeface="Zapfino"/>
                <a:sym typeface="Zapfino"/>
              </a:defRPr>
            </a:lvl1pPr>
            <a:lvl2pPr marL="0" indent="0" algn="ctr">
              <a:spcBef>
                <a:spcPts val="0"/>
              </a:spcBef>
              <a:buClrTx/>
              <a:buSzTx/>
              <a:buNone/>
              <a:defRPr sz="1828">
                <a:latin typeface="Zapfino"/>
                <a:ea typeface="Zapfino"/>
                <a:cs typeface="Zapfino"/>
                <a:sym typeface="Zapfino"/>
              </a:defRPr>
            </a:lvl2pPr>
            <a:lvl3pPr marL="0" indent="0" algn="ctr">
              <a:spcBef>
                <a:spcPts val="0"/>
              </a:spcBef>
              <a:buClrTx/>
              <a:buSzTx/>
              <a:buNone/>
              <a:defRPr sz="1828">
                <a:latin typeface="Zapfino"/>
                <a:ea typeface="Zapfino"/>
                <a:cs typeface="Zapfino"/>
                <a:sym typeface="Zapfino"/>
              </a:defRPr>
            </a:lvl3pPr>
            <a:lvl4pPr marL="0" indent="0" algn="ctr">
              <a:spcBef>
                <a:spcPts val="0"/>
              </a:spcBef>
              <a:buClrTx/>
              <a:buSzTx/>
              <a:buNone/>
              <a:defRPr sz="1828">
                <a:latin typeface="Zapfino"/>
                <a:ea typeface="Zapfino"/>
                <a:cs typeface="Zapfino"/>
                <a:sym typeface="Zapfino"/>
              </a:defRPr>
            </a:lvl4pPr>
            <a:lvl5pPr marL="0" indent="0" algn="ctr">
              <a:spcBef>
                <a:spcPts val="0"/>
              </a:spcBef>
              <a:buClrTx/>
              <a:buSzTx/>
              <a:buNone/>
              <a:defRPr sz="1828">
                <a:latin typeface="Zapfino"/>
                <a:ea typeface="Zapfino"/>
                <a:cs typeface="Zapfino"/>
                <a:sym typeface="Zapfino"/>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0185112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776883" y="2178844"/>
            <a:ext cx="7590234" cy="2500313"/>
          </a:xfrm>
          <a:prstGeom prst="rect">
            <a:avLst/>
          </a:prstGeom>
        </p:spPr>
        <p:txBody>
          <a:bodyPr/>
          <a:lstStyle>
            <a:lvl1pPr>
              <a:defRPr sz="4219" i="0">
                <a:solidFill>
                  <a:srgbClr val="000000"/>
                </a:solidFill>
                <a:latin typeface="+mn-lt"/>
                <a:ea typeface="+mn-ea"/>
                <a:cs typeface="+mn-cs"/>
                <a:sym typeface="Didot"/>
              </a:defRPr>
            </a:lvl1p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7531743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2874896" y="954418"/>
            <a:ext cx="7524823" cy="5016545"/>
          </a:xfrm>
          <a:prstGeom prst="rect">
            <a:avLst/>
          </a:prstGeom>
          <a:ln w="9525">
            <a:round/>
          </a:ln>
        </p:spPr>
        <p:txBody>
          <a:bodyPr lIns="91439" tIns="45719" rIns="91439" bIns="45719" anchor="t">
            <a:noAutofit/>
          </a:bodyPr>
          <a:lstStyle/>
          <a:p>
            <a:endParaRPr/>
          </a:p>
        </p:txBody>
      </p:sp>
      <p:sp>
        <p:nvSpPr>
          <p:cNvPr id="39" name="Title Text"/>
          <p:cNvSpPr txBox="1">
            <a:spLocks noGrp="1"/>
          </p:cNvSpPr>
          <p:nvPr>
            <p:ph type="title"/>
          </p:nvPr>
        </p:nvSpPr>
        <p:spPr>
          <a:xfrm>
            <a:off x="446485" y="1035844"/>
            <a:ext cx="4018359" cy="2330648"/>
          </a:xfrm>
          <a:prstGeom prst="rect">
            <a:avLst/>
          </a:prstGeom>
        </p:spPr>
        <p:txBody>
          <a:bodyPr anchor="b"/>
          <a:lstStyle>
            <a:lvl1pPr>
              <a:defRPr sz="4219" i="0">
                <a:solidFill>
                  <a:srgbClr val="000000"/>
                </a:solidFill>
                <a:latin typeface="+mn-lt"/>
                <a:ea typeface="+mn-ea"/>
                <a:cs typeface="+mn-cs"/>
                <a:sym typeface="Didot"/>
              </a:defRPr>
            </a:lvl1pPr>
          </a:lstStyle>
          <a:p>
            <a:r>
              <a:t>Title Text</a:t>
            </a:r>
          </a:p>
        </p:txBody>
      </p:sp>
      <p:sp>
        <p:nvSpPr>
          <p:cNvPr id="40" name="Body Level One…"/>
          <p:cNvSpPr txBox="1">
            <a:spLocks noGrp="1"/>
          </p:cNvSpPr>
          <p:nvPr>
            <p:ph type="body" sz="quarter" idx="1"/>
          </p:nvPr>
        </p:nvSpPr>
        <p:spPr>
          <a:xfrm>
            <a:off x="446485" y="3473649"/>
            <a:ext cx="4018359" cy="2536031"/>
          </a:xfrm>
          <a:prstGeom prst="rect">
            <a:avLst/>
          </a:prstGeom>
        </p:spPr>
        <p:txBody>
          <a:bodyPr anchor="t"/>
          <a:lstStyle>
            <a:lvl1pPr marL="0" indent="0" algn="ctr">
              <a:spcBef>
                <a:spcPts val="0"/>
              </a:spcBef>
              <a:buClrTx/>
              <a:buSzTx/>
              <a:buNone/>
              <a:defRPr sz="1828">
                <a:latin typeface="Zapfino"/>
                <a:ea typeface="Zapfino"/>
                <a:cs typeface="Zapfino"/>
                <a:sym typeface="Zapfino"/>
              </a:defRPr>
            </a:lvl1pPr>
            <a:lvl2pPr marL="0" indent="0" algn="ctr">
              <a:spcBef>
                <a:spcPts val="0"/>
              </a:spcBef>
              <a:buClrTx/>
              <a:buSzTx/>
              <a:buNone/>
              <a:defRPr sz="1828">
                <a:latin typeface="Zapfino"/>
                <a:ea typeface="Zapfino"/>
                <a:cs typeface="Zapfino"/>
                <a:sym typeface="Zapfino"/>
              </a:defRPr>
            </a:lvl2pPr>
            <a:lvl3pPr marL="0" indent="0" algn="ctr">
              <a:spcBef>
                <a:spcPts val="0"/>
              </a:spcBef>
              <a:buClrTx/>
              <a:buSzTx/>
              <a:buNone/>
              <a:defRPr sz="1828">
                <a:latin typeface="Zapfino"/>
                <a:ea typeface="Zapfino"/>
                <a:cs typeface="Zapfino"/>
                <a:sym typeface="Zapfino"/>
              </a:defRPr>
            </a:lvl3pPr>
            <a:lvl4pPr marL="0" indent="0" algn="ctr">
              <a:spcBef>
                <a:spcPts val="0"/>
              </a:spcBef>
              <a:buClrTx/>
              <a:buSzTx/>
              <a:buNone/>
              <a:defRPr sz="1828">
                <a:latin typeface="Zapfino"/>
                <a:ea typeface="Zapfino"/>
                <a:cs typeface="Zapfino"/>
                <a:sym typeface="Zapfino"/>
              </a:defRPr>
            </a:lvl4pPr>
            <a:lvl5pPr marL="0" indent="0" algn="ctr">
              <a:spcBef>
                <a:spcPts val="0"/>
              </a:spcBef>
              <a:buClrTx/>
              <a:buSzTx/>
              <a:buNone/>
              <a:defRPr sz="1828">
                <a:latin typeface="Zapfino"/>
                <a:ea typeface="Zapfino"/>
                <a:cs typeface="Zapfino"/>
                <a:sym typeface="Zapfino"/>
              </a:defRPr>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9417505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5828802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xfrm>
            <a:off x="776883" y="2125266"/>
            <a:ext cx="7590234" cy="4018359"/>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9465419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21"/>
          </p:nvPr>
        </p:nvSpPr>
        <p:spPr>
          <a:xfrm>
            <a:off x="5331024" y="1848445"/>
            <a:ext cx="3035656" cy="4563070"/>
          </a:xfrm>
          <a:prstGeom prst="rect">
            <a:avLst/>
          </a:prstGeom>
          <a:ln w="9525">
            <a:round/>
          </a:ln>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776883" y="2125266"/>
            <a:ext cx="3795117" cy="4018359"/>
          </a:xfrm>
          <a:prstGeom prst="rect">
            <a:avLst/>
          </a:prstGeom>
        </p:spPr>
        <p:txBody>
          <a:bodyPr/>
          <a:lstStyle>
            <a:lvl1pPr>
              <a:spcBef>
                <a:spcPts val="1969"/>
              </a:spcBef>
              <a:buBlip>
                <a:blip r:embed="rId2"/>
              </a:buBlip>
            </a:lvl1pPr>
            <a:lvl2pPr>
              <a:spcBef>
                <a:spcPts val="1969"/>
              </a:spcBef>
              <a:buBlip>
                <a:blip r:embed="rId2"/>
              </a:buBlip>
            </a:lvl2pPr>
            <a:lvl3pPr>
              <a:spcBef>
                <a:spcPts val="1969"/>
              </a:spcBef>
              <a:buBlip>
                <a:blip r:embed="rId2"/>
              </a:buBlip>
            </a:lvl3pPr>
            <a:lvl4pPr>
              <a:spcBef>
                <a:spcPts val="1969"/>
              </a:spcBef>
              <a:buBlip>
                <a:blip r:embed="rId2"/>
              </a:buBlip>
            </a:lvl4pPr>
            <a:lvl5pPr>
              <a:spcBef>
                <a:spcPts val="1969"/>
              </a:spcBef>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658224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083616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half" idx="21"/>
          </p:nvPr>
        </p:nvSpPr>
        <p:spPr>
          <a:xfrm>
            <a:off x="5456039" y="2918817"/>
            <a:ext cx="3598664" cy="3918547"/>
          </a:xfrm>
          <a:prstGeom prst="rect">
            <a:avLst/>
          </a:prstGeom>
          <a:ln w="9525">
            <a:round/>
          </a:ln>
        </p:spPr>
        <p:txBody>
          <a:bodyPr lIns="91439" tIns="45719" rIns="91439" bIns="45719" anchor="t">
            <a:noAutofit/>
          </a:bodyPr>
          <a:lstStyle/>
          <a:p>
            <a:endParaRPr/>
          </a:p>
        </p:txBody>
      </p:sp>
      <p:sp>
        <p:nvSpPr>
          <p:cNvPr id="84" name="Image"/>
          <p:cNvSpPr>
            <a:spLocks noGrp="1"/>
          </p:cNvSpPr>
          <p:nvPr>
            <p:ph type="pic" sz="half" idx="22"/>
          </p:nvPr>
        </p:nvSpPr>
        <p:spPr>
          <a:xfrm>
            <a:off x="4902398" y="437555"/>
            <a:ext cx="4380012" cy="2920008"/>
          </a:xfrm>
          <a:prstGeom prst="rect">
            <a:avLst/>
          </a:prstGeom>
          <a:ln w="9525">
            <a:round/>
          </a:ln>
        </p:spPr>
        <p:txBody>
          <a:bodyPr lIns="91439" tIns="45719" rIns="91439" bIns="45719" anchor="t">
            <a:noAutofit/>
          </a:bodyPr>
          <a:lstStyle/>
          <a:p>
            <a:endParaRPr/>
          </a:p>
        </p:txBody>
      </p:sp>
      <p:sp>
        <p:nvSpPr>
          <p:cNvPr id="85" name="Image"/>
          <p:cNvSpPr>
            <a:spLocks noGrp="1"/>
          </p:cNvSpPr>
          <p:nvPr>
            <p:ph type="pic" idx="23"/>
          </p:nvPr>
        </p:nvSpPr>
        <p:spPr>
          <a:xfrm>
            <a:off x="428626" y="-285750"/>
            <a:ext cx="4948535" cy="7438430"/>
          </a:xfrm>
          <a:prstGeom prst="rect">
            <a:avLst/>
          </a:prstGeom>
          <a:ln w="9525">
            <a:round/>
          </a:ln>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709592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892969" y="4473774"/>
            <a:ext cx="7358063" cy="427168"/>
          </a:xfrm>
          <a:prstGeom prst="rect">
            <a:avLst/>
          </a:prstGeom>
        </p:spPr>
        <p:txBody>
          <a:bodyPr anchor="t">
            <a:spAutoFit/>
          </a:bodyPr>
          <a:lstStyle>
            <a:lvl1pPr marL="0" indent="0" algn="ctr">
              <a:spcBef>
                <a:spcPts val="0"/>
              </a:spcBef>
              <a:buClrTx/>
              <a:buSzTx/>
              <a:buNone/>
              <a:defRPr sz="2109">
                <a:solidFill>
                  <a:srgbClr val="625B48"/>
                </a:solidFill>
                <a:latin typeface="+mn-lt"/>
                <a:ea typeface="+mn-ea"/>
                <a:cs typeface="+mn-cs"/>
                <a:sym typeface="Didot"/>
              </a:defRPr>
            </a:lvl1pPr>
          </a:lstStyle>
          <a:p>
            <a:r>
              <a:t>–Johnny Appleseed</a:t>
            </a:r>
          </a:p>
        </p:txBody>
      </p:sp>
      <p:sp>
        <p:nvSpPr>
          <p:cNvPr id="94" name="“Type a quote here.”"/>
          <p:cNvSpPr txBox="1">
            <a:spLocks noGrp="1"/>
          </p:cNvSpPr>
          <p:nvPr>
            <p:ph type="body" sz="quarter" idx="22"/>
          </p:nvPr>
        </p:nvSpPr>
        <p:spPr>
          <a:xfrm>
            <a:off x="892969" y="2962971"/>
            <a:ext cx="7358063" cy="557012"/>
          </a:xfrm>
          <a:prstGeom prst="rect">
            <a:avLst/>
          </a:prstGeom>
        </p:spPr>
        <p:txBody>
          <a:bodyPr>
            <a:spAutoFit/>
          </a:bodyPr>
          <a:lstStyle>
            <a:lvl1pPr marL="0" indent="0" algn="ctr">
              <a:spcBef>
                <a:spcPts val="1687"/>
              </a:spcBef>
              <a:buClrTx/>
              <a:buSzTx/>
              <a:buNone/>
              <a:defRPr sz="2953">
                <a:solidFill>
                  <a:srgbClr val="625B48"/>
                </a:solidFill>
                <a:latin typeface="+mn-lt"/>
                <a:ea typeface="+mn-ea"/>
                <a:cs typeface="+mn-cs"/>
                <a:sym typeface="Didot"/>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584996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55563" y="-88880"/>
            <a:ext cx="10929939" cy="7286626"/>
          </a:xfrm>
          <a:prstGeom prst="rect">
            <a:avLst/>
          </a:prstGeom>
          <a:ln w="25400"/>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7537224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53973946"/>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4465577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3" y="4406902"/>
            <a:ext cx="7772401" cy="1362075"/>
          </a:xfrm>
          <a:prstGeom prst="rect">
            <a:avLst/>
          </a:prstGeom>
        </p:spPr>
        <p:txBody>
          <a:bodyPr anchor="t"/>
          <a:lstStyle>
            <a:lvl1pPr algn="l">
              <a:defRPr sz="3000" b="1" cap="all">
                <a:latin typeface="+mj-lt"/>
                <a:ea typeface="+mj-ea"/>
                <a:cs typeface="+mj-cs"/>
                <a:sym typeface="Helvetica"/>
              </a:defRPr>
            </a:lvl1pPr>
          </a:lstStyle>
          <a:p>
            <a:r>
              <a:t>Title Text</a:t>
            </a:r>
          </a:p>
        </p:txBody>
      </p:sp>
      <p:sp>
        <p:nvSpPr>
          <p:cNvPr id="30" name="Body Level One…"/>
          <p:cNvSpPr txBox="1">
            <a:spLocks noGrp="1"/>
          </p:cNvSpPr>
          <p:nvPr>
            <p:ph type="body" sz="quarter" idx="1"/>
          </p:nvPr>
        </p:nvSpPr>
        <p:spPr>
          <a:xfrm>
            <a:off x="722313" y="2906715"/>
            <a:ext cx="7772401" cy="1500189"/>
          </a:xfrm>
          <a:prstGeom prst="rect">
            <a:avLst/>
          </a:prstGeom>
        </p:spPr>
        <p:txBody>
          <a:bodyPr anchor="b"/>
          <a:lstStyle>
            <a:lvl1pPr marL="0" indent="0">
              <a:spcBef>
                <a:spcPts val="300"/>
              </a:spcBef>
              <a:buSzTx/>
              <a:buFontTx/>
              <a:buNone/>
              <a:defRPr sz="1500">
                <a:solidFill>
                  <a:srgbClr val="888888"/>
                </a:solidFill>
              </a:defRPr>
            </a:lvl1pPr>
            <a:lvl2pPr marL="0" indent="0">
              <a:spcBef>
                <a:spcPts val="300"/>
              </a:spcBef>
              <a:buSzTx/>
              <a:buFontTx/>
              <a:buNone/>
              <a:defRPr sz="1500">
                <a:solidFill>
                  <a:srgbClr val="888888"/>
                </a:solidFill>
              </a:defRPr>
            </a:lvl2pPr>
            <a:lvl3pPr marL="0" indent="0">
              <a:spcBef>
                <a:spcPts val="300"/>
              </a:spcBef>
              <a:buSzTx/>
              <a:buFontTx/>
              <a:buNone/>
              <a:defRPr sz="1500">
                <a:solidFill>
                  <a:srgbClr val="888888"/>
                </a:solidFill>
              </a:defRPr>
            </a:lvl3pPr>
            <a:lvl4pPr marL="0" indent="0">
              <a:spcBef>
                <a:spcPts val="300"/>
              </a:spcBef>
              <a:buSzTx/>
              <a:buFontTx/>
              <a:buNone/>
              <a:defRPr sz="1500">
                <a:solidFill>
                  <a:srgbClr val="888888"/>
                </a:solidFill>
              </a:defRPr>
            </a:lvl4pPr>
            <a:lvl5pPr marL="0" indent="0">
              <a:spcBef>
                <a:spcPts val="300"/>
              </a:spcBef>
              <a:buSzTx/>
              <a:buFontTx/>
              <a:buNone/>
              <a:defRPr sz="15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3193767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600202"/>
            <a:ext cx="4038600" cy="4525963"/>
          </a:xfrm>
          <a:prstGeom prst="rect">
            <a:avLst/>
          </a:prstGeom>
        </p:spPr>
        <p:txBody>
          <a:bodyPr/>
          <a:lstStyle>
            <a:lvl1pPr>
              <a:spcBef>
                <a:spcPts val="450"/>
              </a:spcBef>
              <a:defRPr sz="2100"/>
            </a:lvl1pPr>
            <a:lvl2pPr marL="592931" indent="-250031">
              <a:spcBef>
                <a:spcPts val="450"/>
              </a:spcBef>
              <a:defRPr sz="2100"/>
            </a:lvl2pPr>
            <a:lvl3pPr marL="925829" indent="-240029">
              <a:spcBef>
                <a:spcPts val="450"/>
              </a:spcBef>
              <a:defRPr sz="2100"/>
            </a:lvl3pPr>
            <a:lvl4pPr marL="1295400" indent="-266700">
              <a:spcBef>
                <a:spcPts val="450"/>
              </a:spcBef>
              <a:defRPr sz="2100"/>
            </a:lvl4pPr>
            <a:lvl5pPr marL="1638300" indent="-266700">
              <a:spcBef>
                <a:spcPts val="450"/>
              </a:spcBef>
              <a:defRPr sz="21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1784477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375"/>
              </a:spcBef>
              <a:buSzTx/>
              <a:buFontTx/>
              <a:buNone/>
              <a:defRPr sz="1800" b="1">
                <a:latin typeface="+mj-lt"/>
                <a:ea typeface="+mj-ea"/>
                <a:cs typeface="+mj-cs"/>
                <a:sym typeface="Helvetica"/>
              </a:defRPr>
            </a:lvl1pPr>
            <a:lvl2pPr marL="0" indent="0">
              <a:spcBef>
                <a:spcPts val="375"/>
              </a:spcBef>
              <a:buSzTx/>
              <a:buFontTx/>
              <a:buNone/>
              <a:defRPr sz="1800" b="1">
                <a:latin typeface="+mj-lt"/>
                <a:ea typeface="+mj-ea"/>
                <a:cs typeface="+mj-cs"/>
                <a:sym typeface="Helvetica"/>
              </a:defRPr>
            </a:lvl2pPr>
            <a:lvl3pPr marL="0" indent="0">
              <a:spcBef>
                <a:spcPts val="375"/>
              </a:spcBef>
              <a:buSzTx/>
              <a:buFontTx/>
              <a:buNone/>
              <a:defRPr sz="1800" b="1">
                <a:latin typeface="+mj-lt"/>
                <a:ea typeface="+mj-ea"/>
                <a:cs typeface="+mj-cs"/>
                <a:sym typeface="Helvetica"/>
              </a:defRPr>
            </a:lvl3pPr>
            <a:lvl4pPr marL="0" indent="0">
              <a:spcBef>
                <a:spcPts val="375"/>
              </a:spcBef>
              <a:buSzTx/>
              <a:buFontTx/>
              <a:buNone/>
              <a:defRPr sz="1800" b="1">
                <a:latin typeface="+mj-lt"/>
                <a:ea typeface="+mj-ea"/>
                <a:cs typeface="+mj-cs"/>
                <a:sym typeface="Helvetica"/>
              </a:defRPr>
            </a:lvl4pPr>
            <a:lvl5pPr marL="0" indent="0">
              <a:spcBef>
                <a:spcPts val="375"/>
              </a:spcBef>
              <a:buSzTx/>
              <a:buFontTx/>
              <a:buNone/>
              <a:defRPr sz="1800" b="1">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6" y="1535112"/>
            <a:ext cx="4041775" cy="63976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8100754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6355020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1" y="273050"/>
            <a:ext cx="3008315" cy="1162050"/>
          </a:xfrm>
          <a:prstGeom prst="rect">
            <a:avLst/>
          </a:prstGeom>
        </p:spPr>
        <p:txBody>
          <a:bodyPr anchor="b"/>
          <a:lstStyle>
            <a:lvl1pPr algn="l">
              <a:defRPr sz="1500" b="1">
                <a:latin typeface="+mj-lt"/>
                <a:ea typeface="+mj-ea"/>
                <a:cs typeface="+mj-cs"/>
                <a:sym typeface="Helvetica"/>
              </a:defRPr>
            </a:lvl1pPr>
          </a:lstStyle>
          <a:p>
            <a:r>
              <a:t>Title Text</a:t>
            </a:r>
          </a:p>
        </p:txBody>
      </p:sp>
      <p:sp>
        <p:nvSpPr>
          <p:cNvPr id="73" name="Body Level One…"/>
          <p:cNvSpPr txBox="1">
            <a:spLocks noGrp="1"/>
          </p:cNvSpPr>
          <p:nvPr>
            <p:ph type="body" idx="1"/>
          </p:nvPr>
        </p:nvSpPr>
        <p:spPr>
          <a:xfrm>
            <a:off x="3575050" y="273052"/>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2"/>
            <a:ext cx="3008317" cy="4691063"/>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834032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2" cy="566738"/>
          </a:xfrm>
          <a:prstGeom prst="rect">
            <a:avLst/>
          </a:prstGeom>
        </p:spPr>
        <p:txBody>
          <a:bodyPr anchor="b"/>
          <a:lstStyle>
            <a:lvl1pPr algn="l">
              <a:defRPr sz="1500" b="1">
                <a:latin typeface="+mj-lt"/>
                <a:ea typeface="+mj-ea"/>
                <a:cs typeface="+mj-cs"/>
                <a:sym typeface="Helvetica"/>
              </a:defRPr>
            </a:lvl1pPr>
          </a:lstStyle>
          <a:p>
            <a:r>
              <a:t>Title Text</a:t>
            </a:r>
          </a:p>
        </p:txBody>
      </p:sp>
      <p:sp>
        <p:nvSpPr>
          <p:cNvPr id="83" name="Picture Placeholder 2"/>
          <p:cNvSpPr>
            <a:spLocks noGrp="1"/>
          </p:cNvSpPr>
          <p:nvPr>
            <p:ph type="pic" sz="half" idx="21"/>
          </p:nvPr>
        </p:nvSpPr>
        <p:spPr>
          <a:xfrm>
            <a:off x="1792288" y="612775"/>
            <a:ext cx="5486402" cy="4114800"/>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1792288" y="5367337"/>
            <a:ext cx="5486402" cy="804864"/>
          </a:xfrm>
          <a:prstGeom prst="rect">
            <a:avLst/>
          </a:prstGeom>
        </p:spPr>
        <p:txBody>
          <a:bodyPr/>
          <a:lstStyle>
            <a:lvl1pPr marL="0" indent="0">
              <a:spcBef>
                <a:spcPts val="225"/>
              </a:spcBef>
              <a:buSzTx/>
              <a:buFontTx/>
              <a:buNone/>
              <a:defRPr sz="1050"/>
            </a:lvl1pPr>
            <a:lvl2pPr marL="0" indent="0">
              <a:spcBef>
                <a:spcPts val="225"/>
              </a:spcBef>
              <a:buSzTx/>
              <a:buFontTx/>
              <a:buNone/>
              <a:defRPr sz="1050"/>
            </a:lvl2pPr>
            <a:lvl3pPr marL="0" indent="0">
              <a:spcBef>
                <a:spcPts val="225"/>
              </a:spcBef>
              <a:buSzTx/>
              <a:buFontTx/>
              <a:buNone/>
              <a:defRPr sz="1050"/>
            </a:lvl3pPr>
            <a:lvl4pPr marL="0" indent="0">
              <a:spcBef>
                <a:spcPts val="225"/>
              </a:spcBef>
              <a:buSzTx/>
              <a:buFontTx/>
              <a:buNone/>
              <a:defRPr sz="1050"/>
            </a:lvl4pPr>
            <a:lvl5pPr marL="0" indent="0">
              <a:spcBef>
                <a:spcPts val="225"/>
              </a:spcBef>
              <a:buSzTx/>
              <a:buFontTx/>
              <a:buNone/>
              <a:defRPr sz="105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965184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776883" y="1035844"/>
            <a:ext cx="7590234" cy="2500313"/>
          </a:xfrm>
          <a:prstGeom prst="rect">
            <a:avLst/>
          </a:prstGeom>
        </p:spPr>
        <p:txBody>
          <a:bodyPr anchor="b"/>
          <a:lstStyle/>
          <a:p>
            <a:r>
              <a:t>Title Text</a:t>
            </a:r>
          </a:p>
        </p:txBody>
      </p:sp>
      <p:sp>
        <p:nvSpPr>
          <p:cNvPr id="12" name="Body Level One…"/>
          <p:cNvSpPr txBox="1">
            <a:spLocks noGrp="1"/>
          </p:cNvSpPr>
          <p:nvPr>
            <p:ph type="body" sz="quarter" idx="1"/>
          </p:nvPr>
        </p:nvSpPr>
        <p:spPr>
          <a:xfrm>
            <a:off x="776883" y="3527227"/>
            <a:ext cx="7590234" cy="1571625"/>
          </a:xfrm>
          <a:prstGeom prst="rect">
            <a:avLst/>
          </a:prstGeom>
        </p:spPr>
        <p:txBody>
          <a:bodyPr anchor="t"/>
          <a:lstStyle>
            <a:lvl1pPr marL="0" indent="0" algn="ctr">
              <a:spcBef>
                <a:spcPts val="0"/>
              </a:spcBef>
              <a:buClrTx/>
              <a:buSzTx/>
              <a:buNone/>
              <a:defRPr sz="1828">
                <a:latin typeface="Zapfino"/>
                <a:ea typeface="Zapfino"/>
                <a:cs typeface="Zapfino"/>
                <a:sym typeface="Zapfino"/>
              </a:defRPr>
            </a:lvl1pPr>
            <a:lvl2pPr marL="0" indent="0" algn="ctr">
              <a:spcBef>
                <a:spcPts val="0"/>
              </a:spcBef>
              <a:buClrTx/>
              <a:buSzTx/>
              <a:buNone/>
              <a:defRPr sz="1828">
                <a:latin typeface="Zapfino"/>
                <a:ea typeface="Zapfino"/>
                <a:cs typeface="Zapfino"/>
                <a:sym typeface="Zapfino"/>
              </a:defRPr>
            </a:lvl2pPr>
            <a:lvl3pPr marL="0" indent="0" algn="ctr">
              <a:spcBef>
                <a:spcPts val="0"/>
              </a:spcBef>
              <a:buClrTx/>
              <a:buSzTx/>
              <a:buNone/>
              <a:defRPr sz="1828">
                <a:latin typeface="Zapfino"/>
                <a:ea typeface="Zapfino"/>
                <a:cs typeface="Zapfino"/>
                <a:sym typeface="Zapfino"/>
              </a:defRPr>
            </a:lvl3pPr>
            <a:lvl4pPr marL="0" indent="0" algn="ctr">
              <a:spcBef>
                <a:spcPts val="0"/>
              </a:spcBef>
              <a:buClrTx/>
              <a:buSzTx/>
              <a:buNone/>
              <a:defRPr sz="1828">
                <a:latin typeface="Zapfino"/>
                <a:ea typeface="Zapfino"/>
                <a:cs typeface="Zapfino"/>
                <a:sym typeface="Zapfino"/>
              </a:defRPr>
            </a:lvl4pPr>
            <a:lvl5pPr marL="0" indent="0" algn="ctr">
              <a:spcBef>
                <a:spcPts val="0"/>
              </a:spcBef>
              <a:buClrTx/>
              <a:buSzTx/>
              <a:buNone/>
              <a:defRPr sz="1828">
                <a:latin typeface="Zapfino"/>
                <a:ea typeface="Zapfino"/>
                <a:cs typeface="Zapfino"/>
                <a:sym typeface="Zapfino"/>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5797759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image" Target="../media/image4.png"/><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40"/>
            <a:ext cx="82296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457200" y="1600202"/>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59821" y="6423500"/>
            <a:ext cx="226981" cy="230828"/>
          </a:xfrm>
          <a:prstGeom prst="rect">
            <a:avLst/>
          </a:prstGeom>
          <a:ln w="12700">
            <a:miter lim="400000"/>
          </a:ln>
        </p:spPr>
        <p:txBody>
          <a:bodyPr wrap="none" lIns="45718" tIns="45718" rIns="45718" bIns="45718" anchor="ctr">
            <a:spAutoFit/>
          </a:bodyPr>
          <a:lstStyle>
            <a:lvl1pPr algn="r">
              <a:defRPr sz="9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8364343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ransition spd="med"/>
  <p:txStyles>
    <p:titleStyle>
      <a:lvl1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1pPr>
      <a:lvl2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2pPr>
      <a:lvl3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3pPr>
      <a:lvl4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4pPr>
      <a:lvl5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5pPr>
      <a:lvl6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6pPr>
      <a:lvl7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7pPr>
      <a:lvl8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8pPr>
      <a:lvl9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9pPr>
    </p:titleStyle>
    <p:bodyStyle>
      <a:lvl1pPr marL="257175" marR="0" indent="-257175"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1pPr>
      <a:lvl2pPr marL="587828" marR="0" indent="-244928"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2pPr>
      <a:lvl3pPr marL="914400" marR="0" indent="-228600"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3pPr>
      <a:lvl4pPr marL="1303020" marR="0" indent="-274320"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4pPr>
      <a:lvl5pPr marL="1645920" marR="0" indent="-274320"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5pPr>
      <a:lvl6pPr marL="1988820" marR="0" indent="-274320"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6pPr>
      <a:lvl7pPr marL="2331720" marR="0" indent="-274320"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7pPr>
      <a:lvl8pPr marL="2674619" marR="0" indent="-274319"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8pPr>
      <a:lvl9pPr marL="3017519" marR="0" indent="-274319" algn="l" defTabSz="342900" rtl="0" latinLnBrk="0">
        <a:lnSpc>
          <a:spcPct val="100000"/>
        </a:lnSpc>
        <a:spcBef>
          <a:spcPts val="525"/>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9pPr>
    </p:bodyStyle>
    <p:otherStyle>
      <a:lvl1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1pPr>
      <a:lvl2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2pPr>
      <a:lvl3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3pPr>
      <a:lvl4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4pPr>
      <a:lvl5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5pPr>
      <a:lvl6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6pPr>
      <a:lvl7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7pPr>
      <a:lvl8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8pPr>
      <a:lvl9pPr marL="0" marR="0" indent="0" algn="r" defTabSz="3429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776883" y="660797"/>
            <a:ext cx="7590234" cy="55364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776883" y="401836"/>
            <a:ext cx="7590234" cy="1660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4437983" y="6560612"/>
            <a:ext cx="275717" cy="297389"/>
          </a:xfrm>
          <a:prstGeom prst="rect">
            <a:avLst/>
          </a:prstGeom>
          <a:ln w="12700">
            <a:miter lim="400000"/>
          </a:ln>
        </p:spPr>
        <p:txBody>
          <a:bodyPr wrap="none" lIns="50800" tIns="50800" rIns="50800" bIns="50800" anchor="b">
            <a:spAutoFit/>
          </a:bodyPr>
          <a:lstStyle>
            <a:lvl1pPr>
              <a:defRPr sz="1266" b="1">
                <a:solidFill>
                  <a:srgbClr val="51573F"/>
                </a:solidFill>
              </a:defRPr>
            </a:lvl1pPr>
          </a:lstStyle>
          <a:p>
            <a:fld id="{86CB4B4D-7CA3-9044-876B-883B54F8677D}" type="slidenum">
              <a:t>‹#›</a:t>
            </a:fld>
            <a:endParaRPr/>
          </a:p>
        </p:txBody>
      </p:sp>
    </p:spTree>
    <p:extLst>
      <p:ext uri="{BB962C8B-B14F-4D97-AF65-F5344CB8AC3E}">
        <p14:creationId xmlns:p14="http://schemas.microsoft.com/office/powerpoint/2010/main" val="306680237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ransition spd="med"/>
  <p:txStyles>
    <p:titleStyle>
      <a:lvl1pPr marL="0" marR="0" indent="0" algn="ctr" defTabSz="410751" rtl="0" latinLnBrk="0">
        <a:lnSpc>
          <a:spcPct val="100000"/>
        </a:lnSpc>
        <a:spcBef>
          <a:spcPts val="0"/>
        </a:spcBef>
        <a:spcAft>
          <a:spcPts val="0"/>
        </a:spcAft>
        <a:buClr>
          <a:srgbClr val="9A7865"/>
        </a:buClr>
        <a:buSzTx/>
        <a:buFontTx/>
        <a:buNone/>
        <a:tabLst/>
        <a:defRPr sz="3094" b="1" i="1" u="none" strike="noStrike" cap="none" spc="0" baseline="0">
          <a:solidFill>
            <a:schemeClr val="accent5">
              <a:hueOff val="-69957"/>
              <a:satOff val="-6629"/>
              <a:lumOff val="-9411"/>
            </a:schemeClr>
          </a:solidFill>
          <a:uFillTx/>
          <a:latin typeface="+mj-lt"/>
          <a:ea typeface="+mj-ea"/>
          <a:cs typeface="+mj-cs"/>
          <a:sym typeface="Times New Roman"/>
        </a:defRPr>
      </a:lvl1pPr>
      <a:lvl2pPr marL="0" marR="0" indent="0" algn="ctr" defTabSz="410751" rtl="0" latinLnBrk="0">
        <a:lnSpc>
          <a:spcPct val="100000"/>
        </a:lnSpc>
        <a:spcBef>
          <a:spcPts val="0"/>
        </a:spcBef>
        <a:spcAft>
          <a:spcPts val="0"/>
        </a:spcAft>
        <a:buClr>
          <a:srgbClr val="9A7865"/>
        </a:buClr>
        <a:buSzTx/>
        <a:buFontTx/>
        <a:buNone/>
        <a:tabLst/>
        <a:defRPr sz="3094" b="1" i="1" u="none" strike="noStrike" cap="none" spc="0" baseline="0">
          <a:solidFill>
            <a:schemeClr val="accent5">
              <a:hueOff val="-69957"/>
              <a:satOff val="-6629"/>
              <a:lumOff val="-9411"/>
            </a:schemeClr>
          </a:solidFill>
          <a:uFillTx/>
          <a:latin typeface="+mj-lt"/>
          <a:ea typeface="+mj-ea"/>
          <a:cs typeface="+mj-cs"/>
          <a:sym typeface="Times New Roman"/>
        </a:defRPr>
      </a:lvl2pPr>
      <a:lvl3pPr marL="0" marR="0" indent="0" algn="ctr" defTabSz="410751" rtl="0" latinLnBrk="0">
        <a:lnSpc>
          <a:spcPct val="100000"/>
        </a:lnSpc>
        <a:spcBef>
          <a:spcPts val="0"/>
        </a:spcBef>
        <a:spcAft>
          <a:spcPts val="0"/>
        </a:spcAft>
        <a:buClr>
          <a:srgbClr val="9A7865"/>
        </a:buClr>
        <a:buSzTx/>
        <a:buFontTx/>
        <a:buNone/>
        <a:tabLst/>
        <a:defRPr sz="3094" b="1" i="1" u="none" strike="noStrike" cap="none" spc="0" baseline="0">
          <a:solidFill>
            <a:schemeClr val="accent5">
              <a:hueOff val="-69957"/>
              <a:satOff val="-6629"/>
              <a:lumOff val="-9411"/>
            </a:schemeClr>
          </a:solidFill>
          <a:uFillTx/>
          <a:latin typeface="+mj-lt"/>
          <a:ea typeface="+mj-ea"/>
          <a:cs typeface="+mj-cs"/>
          <a:sym typeface="Times New Roman"/>
        </a:defRPr>
      </a:lvl3pPr>
      <a:lvl4pPr marL="0" marR="0" indent="0" algn="ctr" defTabSz="410751" rtl="0" latinLnBrk="0">
        <a:lnSpc>
          <a:spcPct val="100000"/>
        </a:lnSpc>
        <a:spcBef>
          <a:spcPts val="0"/>
        </a:spcBef>
        <a:spcAft>
          <a:spcPts val="0"/>
        </a:spcAft>
        <a:buClr>
          <a:srgbClr val="9A7865"/>
        </a:buClr>
        <a:buSzTx/>
        <a:buFontTx/>
        <a:buNone/>
        <a:tabLst/>
        <a:defRPr sz="3094" b="1" i="1" u="none" strike="noStrike" cap="none" spc="0" baseline="0">
          <a:solidFill>
            <a:schemeClr val="accent5">
              <a:hueOff val="-69957"/>
              <a:satOff val="-6629"/>
              <a:lumOff val="-9411"/>
            </a:schemeClr>
          </a:solidFill>
          <a:uFillTx/>
          <a:latin typeface="+mj-lt"/>
          <a:ea typeface="+mj-ea"/>
          <a:cs typeface="+mj-cs"/>
          <a:sym typeface="Times New Roman"/>
        </a:defRPr>
      </a:lvl4pPr>
      <a:lvl5pPr marL="0" marR="0" indent="0" algn="ctr" defTabSz="410751" rtl="0" latinLnBrk="0">
        <a:lnSpc>
          <a:spcPct val="100000"/>
        </a:lnSpc>
        <a:spcBef>
          <a:spcPts val="0"/>
        </a:spcBef>
        <a:spcAft>
          <a:spcPts val="0"/>
        </a:spcAft>
        <a:buClr>
          <a:srgbClr val="9A7865"/>
        </a:buClr>
        <a:buSzTx/>
        <a:buFontTx/>
        <a:buNone/>
        <a:tabLst/>
        <a:defRPr sz="3094" b="1" i="1" u="none" strike="noStrike" cap="none" spc="0" baseline="0">
          <a:solidFill>
            <a:schemeClr val="accent5">
              <a:hueOff val="-69957"/>
              <a:satOff val="-6629"/>
              <a:lumOff val="-9411"/>
            </a:schemeClr>
          </a:solidFill>
          <a:uFillTx/>
          <a:latin typeface="+mj-lt"/>
          <a:ea typeface="+mj-ea"/>
          <a:cs typeface="+mj-cs"/>
          <a:sym typeface="Times New Roman"/>
        </a:defRPr>
      </a:lvl5pPr>
      <a:lvl6pPr marL="0" marR="0" indent="0" algn="ctr" defTabSz="410751" rtl="0" latinLnBrk="0">
        <a:lnSpc>
          <a:spcPct val="100000"/>
        </a:lnSpc>
        <a:spcBef>
          <a:spcPts val="0"/>
        </a:spcBef>
        <a:spcAft>
          <a:spcPts val="0"/>
        </a:spcAft>
        <a:buClr>
          <a:srgbClr val="9A7865"/>
        </a:buClr>
        <a:buSzTx/>
        <a:buFontTx/>
        <a:buNone/>
        <a:tabLst/>
        <a:defRPr sz="3094" b="1" i="1" u="none" strike="noStrike" cap="none" spc="0" baseline="0">
          <a:solidFill>
            <a:schemeClr val="accent5">
              <a:hueOff val="-69957"/>
              <a:satOff val="-6629"/>
              <a:lumOff val="-9411"/>
            </a:schemeClr>
          </a:solidFill>
          <a:uFillTx/>
          <a:latin typeface="+mj-lt"/>
          <a:ea typeface="+mj-ea"/>
          <a:cs typeface="+mj-cs"/>
          <a:sym typeface="Times New Roman"/>
        </a:defRPr>
      </a:lvl6pPr>
      <a:lvl7pPr marL="0" marR="0" indent="0" algn="ctr" defTabSz="410751" rtl="0" latinLnBrk="0">
        <a:lnSpc>
          <a:spcPct val="100000"/>
        </a:lnSpc>
        <a:spcBef>
          <a:spcPts val="0"/>
        </a:spcBef>
        <a:spcAft>
          <a:spcPts val="0"/>
        </a:spcAft>
        <a:buClr>
          <a:srgbClr val="9A7865"/>
        </a:buClr>
        <a:buSzTx/>
        <a:buFontTx/>
        <a:buNone/>
        <a:tabLst/>
        <a:defRPr sz="3094" b="1" i="1" u="none" strike="noStrike" cap="none" spc="0" baseline="0">
          <a:solidFill>
            <a:schemeClr val="accent5">
              <a:hueOff val="-69957"/>
              <a:satOff val="-6629"/>
              <a:lumOff val="-9411"/>
            </a:schemeClr>
          </a:solidFill>
          <a:uFillTx/>
          <a:latin typeface="+mj-lt"/>
          <a:ea typeface="+mj-ea"/>
          <a:cs typeface="+mj-cs"/>
          <a:sym typeface="Times New Roman"/>
        </a:defRPr>
      </a:lvl7pPr>
      <a:lvl8pPr marL="0" marR="0" indent="0" algn="ctr" defTabSz="410751" rtl="0" latinLnBrk="0">
        <a:lnSpc>
          <a:spcPct val="100000"/>
        </a:lnSpc>
        <a:spcBef>
          <a:spcPts val="0"/>
        </a:spcBef>
        <a:spcAft>
          <a:spcPts val="0"/>
        </a:spcAft>
        <a:buClr>
          <a:srgbClr val="9A7865"/>
        </a:buClr>
        <a:buSzTx/>
        <a:buFontTx/>
        <a:buNone/>
        <a:tabLst/>
        <a:defRPr sz="3094" b="1" i="1" u="none" strike="noStrike" cap="none" spc="0" baseline="0">
          <a:solidFill>
            <a:schemeClr val="accent5">
              <a:hueOff val="-69957"/>
              <a:satOff val="-6629"/>
              <a:lumOff val="-9411"/>
            </a:schemeClr>
          </a:solidFill>
          <a:uFillTx/>
          <a:latin typeface="+mj-lt"/>
          <a:ea typeface="+mj-ea"/>
          <a:cs typeface="+mj-cs"/>
          <a:sym typeface="Times New Roman"/>
        </a:defRPr>
      </a:lvl8pPr>
      <a:lvl9pPr marL="0" marR="0" indent="0" algn="ctr" defTabSz="410751" rtl="0" latinLnBrk="0">
        <a:lnSpc>
          <a:spcPct val="100000"/>
        </a:lnSpc>
        <a:spcBef>
          <a:spcPts val="0"/>
        </a:spcBef>
        <a:spcAft>
          <a:spcPts val="0"/>
        </a:spcAft>
        <a:buClr>
          <a:srgbClr val="9A7865"/>
        </a:buClr>
        <a:buSzTx/>
        <a:buFontTx/>
        <a:buNone/>
        <a:tabLst/>
        <a:defRPr sz="3094" b="1" i="1" u="none" strike="noStrike" cap="none" spc="0" baseline="0">
          <a:solidFill>
            <a:schemeClr val="accent5">
              <a:hueOff val="-69957"/>
              <a:satOff val="-6629"/>
              <a:lumOff val="-9411"/>
            </a:schemeClr>
          </a:solidFill>
          <a:uFillTx/>
          <a:latin typeface="+mj-lt"/>
          <a:ea typeface="+mj-ea"/>
          <a:cs typeface="+mj-cs"/>
          <a:sym typeface="Times New Roman"/>
        </a:defRPr>
      </a:lvl9pPr>
    </p:titleStyle>
    <p:bodyStyle>
      <a:lvl1pPr marL="230675" marR="0" indent="-230675" algn="l" defTabSz="410751" rtl="0" latinLnBrk="0">
        <a:lnSpc>
          <a:spcPct val="100000"/>
        </a:lnSpc>
        <a:spcBef>
          <a:spcPts val="2250"/>
        </a:spcBef>
        <a:spcAft>
          <a:spcPts val="0"/>
        </a:spcAft>
        <a:buClr>
          <a:srgbClr val="9A7865"/>
        </a:buClr>
        <a:buSzPct val="40000"/>
        <a:buFontTx/>
        <a:buBlip>
          <a:blip r:embed="rId15"/>
        </a:buBlip>
        <a:tabLst/>
        <a:defRPr sz="2180" b="0" i="0" u="none" strike="noStrike" cap="none" spc="0" baseline="0">
          <a:solidFill>
            <a:srgbClr val="000000"/>
          </a:solidFill>
          <a:uFillTx/>
          <a:latin typeface="+mj-lt"/>
          <a:ea typeface="+mj-ea"/>
          <a:cs typeface="+mj-cs"/>
          <a:sym typeface="Times New Roman"/>
        </a:defRPr>
      </a:lvl1pPr>
      <a:lvl2pPr marL="498556" marR="0" indent="-230675" algn="l" defTabSz="410751" rtl="0" latinLnBrk="0">
        <a:lnSpc>
          <a:spcPct val="100000"/>
        </a:lnSpc>
        <a:spcBef>
          <a:spcPts val="2250"/>
        </a:spcBef>
        <a:spcAft>
          <a:spcPts val="0"/>
        </a:spcAft>
        <a:buClr>
          <a:srgbClr val="9A7865"/>
        </a:buClr>
        <a:buSzPct val="40000"/>
        <a:buFontTx/>
        <a:buBlip>
          <a:blip r:embed="rId15"/>
        </a:buBlip>
        <a:tabLst/>
        <a:defRPr sz="2180" b="0" i="0" u="none" strike="noStrike" cap="none" spc="0" baseline="0">
          <a:solidFill>
            <a:srgbClr val="000000"/>
          </a:solidFill>
          <a:uFillTx/>
          <a:latin typeface="+mj-lt"/>
          <a:ea typeface="+mj-ea"/>
          <a:cs typeface="+mj-cs"/>
          <a:sym typeface="Times New Roman"/>
        </a:defRPr>
      </a:lvl2pPr>
      <a:lvl3pPr marL="766437" marR="0" indent="-230675" algn="l" defTabSz="410751" rtl="0" latinLnBrk="0">
        <a:lnSpc>
          <a:spcPct val="100000"/>
        </a:lnSpc>
        <a:spcBef>
          <a:spcPts val="2250"/>
        </a:spcBef>
        <a:spcAft>
          <a:spcPts val="0"/>
        </a:spcAft>
        <a:buClr>
          <a:srgbClr val="9A7865"/>
        </a:buClr>
        <a:buSzPct val="40000"/>
        <a:buFontTx/>
        <a:buBlip>
          <a:blip r:embed="rId15"/>
        </a:buBlip>
        <a:tabLst/>
        <a:defRPr sz="2180" b="0" i="0" u="none" strike="noStrike" cap="none" spc="0" baseline="0">
          <a:solidFill>
            <a:srgbClr val="000000"/>
          </a:solidFill>
          <a:uFillTx/>
          <a:latin typeface="+mj-lt"/>
          <a:ea typeface="+mj-ea"/>
          <a:cs typeface="+mj-cs"/>
          <a:sym typeface="Times New Roman"/>
        </a:defRPr>
      </a:lvl3pPr>
      <a:lvl4pPr marL="1034318" marR="0" indent="-230675" algn="l" defTabSz="410751" rtl="0" latinLnBrk="0">
        <a:lnSpc>
          <a:spcPct val="100000"/>
        </a:lnSpc>
        <a:spcBef>
          <a:spcPts val="2250"/>
        </a:spcBef>
        <a:spcAft>
          <a:spcPts val="0"/>
        </a:spcAft>
        <a:buClr>
          <a:srgbClr val="9A7865"/>
        </a:buClr>
        <a:buSzPct val="40000"/>
        <a:buFontTx/>
        <a:buBlip>
          <a:blip r:embed="rId15"/>
        </a:buBlip>
        <a:tabLst/>
        <a:defRPr sz="2180" b="0" i="0" u="none" strike="noStrike" cap="none" spc="0" baseline="0">
          <a:solidFill>
            <a:srgbClr val="000000"/>
          </a:solidFill>
          <a:uFillTx/>
          <a:latin typeface="+mj-lt"/>
          <a:ea typeface="+mj-ea"/>
          <a:cs typeface="+mj-cs"/>
          <a:sym typeface="Times New Roman"/>
        </a:defRPr>
      </a:lvl4pPr>
      <a:lvl5pPr marL="1302200" marR="0" indent="-230675" algn="l" defTabSz="410751" rtl="0" latinLnBrk="0">
        <a:lnSpc>
          <a:spcPct val="100000"/>
        </a:lnSpc>
        <a:spcBef>
          <a:spcPts val="2250"/>
        </a:spcBef>
        <a:spcAft>
          <a:spcPts val="0"/>
        </a:spcAft>
        <a:buClr>
          <a:srgbClr val="9A7865"/>
        </a:buClr>
        <a:buSzPct val="40000"/>
        <a:buFontTx/>
        <a:buBlip>
          <a:blip r:embed="rId15"/>
        </a:buBlip>
        <a:tabLst/>
        <a:defRPr sz="2180" b="0" i="0" u="none" strike="noStrike" cap="none" spc="0" baseline="0">
          <a:solidFill>
            <a:srgbClr val="000000"/>
          </a:solidFill>
          <a:uFillTx/>
          <a:latin typeface="+mj-lt"/>
          <a:ea typeface="+mj-ea"/>
          <a:cs typeface="+mj-cs"/>
          <a:sym typeface="Times New Roman"/>
        </a:defRPr>
      </a:lvl5pPr>
      <a:lvl6pPr marL="1570081" marR="0" indent="-230675" algn="l" defTabSz="410751" rtl="0" latinLnBrk="0">
        <a:lnSpc>
          <a:spcPct val="100000"/>
        </a:lnSpc>
        <a:spcBef>
          <a:spcPts val="2250"/>
        </a:spcBef>
        <a:spcAft>
          <a:spcPts val="0"/>
        </a:spcAft>
        <a:buClr>
          <a:srgbClr val="9A7865"/>
        </a:buClr>
        <a:buSzPct val="40000"/>
        <a:buFontTx/>
        <a:buBlip>
          <a:blip r:embed="rId15"/>
        </a:buBlip>
        <a:tabLst/>
        <a:defRPr sz="2180" b="0" i="0" u="none" strike="noStrike" cap="none" spc="0" baseline="0">
          <a:solidFill>
            <a:srgbClr val="000000"/>
          </a:solidFill>
          <a:uFillTx/>
          <a:latin typeface="+mj-lt"/>
          <a:ea typeface="+mj-ea"/>
          <a:cs typeface="+mj-cs"/>
          <a:sym typeface="Times New Roman"/>
        </a:defRPr>
      </a:lvl6pPr>
      <a:lvl7pPr marL="1837962" marR="0" indent="-230675" algn="l" defTabSz="410751" rtl="0" latinLnBrk="0">
        <a:lnSpc>
          <a:spcPct val="100000"/>
        </a:lnSpc>
        <a:spcBef>
          <a:spcPts val="2250"/>
        </a:spcBef>
        <a:spcAft>
          <a:spcPts val="0"/>
        </a:spcAft>
        <a:buClr>
          <a:srgbClr val="9A7865"/>
        </a:buClr>
        <a:buSzPct val="40000"/>
        <a:buFontTx/>
        <a:buBlip>
          <a:blip r:embed="rId15"/>
        </a:buBlip>
        <a:tabLst/>
        <a:defRPr sz="2180" b="0" i="0" u="none" strike="noStrike" cap="none" spc="0" baseline="0">
          <a:solidFill>
            <a:srgbClr val="000000"/>
          </a:solidFill>
          <a:uFillTx/>
          <a:latin typeface="+mj-lt"/>
          <a:ea typeface="+mj-ea"/>
          <a:cs typeface="+mj-cs"/>
          <a:sym typeface="Times New Roman"/>
        </a:defRPr>
      </a:lvl7pPr>
      <a:lvl8pPr marL="2105843" marR="0" indent="-230675" algn="l" defTabSz="410751" rtl="0" latinLnBrk="0">
        <a:lnSpc>
          <a:spcPct val="100000"/>
        </a:lnSpc>
        <a:spcBef>
          <a:spcPts val="2250"/>
        </a:spcBef>
        <a:spcAft>
          <a:spcPts val="0"/>
        </a:spcAft>
        <a:buClr>
          <a:srgbClr val="9A7865"/>
        </a:buClr>
        <a:buSzPct val="40000"/>
        <a:buFontTx/>
        <a:buBlip>
          <a:blip r:embed="rId15"/>
        </a:buBlip>
        <a:tabLst/>
        <a:defRPr sz="2180" b="0" i="0" u="none" strike="noStrike" cap="none" spc="0" baseline="0">
          <a:solidFill>
            <a:srgbClr val="000000"/>
          </a:solidFill>
          <a:uFillTx/>
          <a:latin typeface="+mj-lt"/>
          <a:ea typeface="+mj-ea"/>
          <a:cs typeface="+mj-cs"/>
          <a:sym typeface="Times New Roman"/>
        </a:defRPr>
      </a:lvl8pPr>
      <a:lvl9pPr marL="2373724" marR="0" indent="-230675" algn="l" defTabSz="410751" rtl="0" latinLnBrk="0">
        <a:lnSpc>
          <a:spcPct val="100000"/>
        </a:lnSpc>
        <a:spcBef>
          <a:spcPts val="2250"/>
        </a:spcBef>
        <a:spcAft>
          <a:spcPts val="0"/>
        </a:spcAft>
        <a:buClr>
          <a:srgbClr val="9A7865"/>
        </a:buClr>
        <a:buSzPct val="40000"/>
        <a:buFontTx/>
        <a:buBlip>
          <a:blip r:embed="rId15"/>
        </a:buBlip>
        <a:tabLst/>
        <a:defRPr sz="2180" b="0" i="0" u="none" strike="noStrike" cap="none" spc="0" baseline="0">
          <a:solidFill>
            <a:srgbClr val="000000"/>
          </a:solidFill>
          <a:uFillTx/>
          <a:latin typeface="+mj-lt"/>
          <a:ea typeface="+mj-ea"/>
          <a:cs typeface="+mj-cs"/>
          <a:sym typeface="Times New Roman"/>
        </a:defRPr>
      </a:lvl9pPr>
    </p:bodyStyle>
    <p:otherStyle>
      <a:lvl1pPr marL="0" marR="0" indent="0" algn="ctr" defTabSz="410751" latinLnBrk="0">
        <a:lnSpc>
          <a:spcPct val="100000"/>
        </a:lnSpc>
        <a:spcBef>
          <a:spcPts val="0"/>
        </a:spcBef>
        <a:spcAft>
          <a:spcPts val="0"/>
        </a:spcAft>
        <a:buClr>
          <a:srgbClr val="9A7865"/>
        </a:buClr>
        <a:buSzTx/>
        <a:buFontTx/>
        <a:buNone/>
        <a:tabLst/>
        <a:defRPr sz="1266" b="1" i="0" u="none" strike="noStrike" cap="none" spc="0" baseline="0">
          <a:solidFill>
            <a:schemeClr val="tx1"/>
          </a:solidFill>
          <a:uFillTx/>
          <a:latin typeface="+mn-lt"/>
          <a:ea typeface="+mn-ea"/>
          <a:cs typeface="+mn-cs"/>
          <a:sym typeface="Didot"/>
        </a:defRPr>
      </a:lvl1pPr>
      <a:lvl2pPr marL="0" marR="0" indent="160729" algn="ctr" defTabSz="410751" latinLnBrk="0">
        <a:lnSpc>
          <a:spcPct val="100000"/>
        </a:lnSpc>
        <a:spcBef>
          <a:spcPts val="0"/>
        </a:spcBef>
        <a:spcAft>
          <a:spcPts val="0"/>
        </a:spcAft>
        <a:buClr>
          <a:srgbClr val="9A7865"/>
        </a:buClr>
        <a:buSzTx/>
        <a:buFontTx/>
        <a:buNone/>
        <a:tabLst/>
        <a:defRPr sz="1266" b="1" i="0" u="none" strike="noStrike" cap="none" spc="0" baseline="0">
          <a:solidFill>
            <a:schemeClr val="tx1"/>
          </a:solidFill>
          <a:uFillTx/>
          <a:latin typeface="+mn-lt"/>
          <a:ea typeface="+mn-ea"/>
          <a:cs typeface="+mn-cs"/>
          <a:sym typeface="Didot"/>
        </a:defRPr>
      </a:lvl2pPr>
      <a:lvl3pPr marL="0" marR="0" indent="321457" algn="ctr" defTabSz="410751" latinLnBrk="0">
        <a:lnSpc>
          <a:spcPct val="100000"/>
        </a:lnSpc>
        <a:spcBef>
          <a:spcPts val="0"/>
        </a:spcBef>
        <a:spcAft>
          <a:spcPts val="0"/>
        </a:spcAft>
        <a:buClr>
          <a:srgbClr val="9A7865"/>
        </a:buClr>
        <a:buSzTx/>
        <a:buFontTx/>
        <a:buNone/>
        <a:tabLst/>
        <a:defRPr sz="1266" b="1" i="0" u="none" strike="noStrike" cap="none" spc="0" baseline="0">
          <a:solidFill>
            <a:schemeClr val="tx1"/>
          </a:solidFill>
          <a:uFillTx/>
          <a:latin typeface="+mn-lt"/>
          <a:ea typeface="+mn-ea"/>
          <a:cs typeface="+mn-cs"/>
          <a:sym typeface="Didot"/>
        </a:defRPr>
      </a:lvl3pPr>
      <a:lvl4pPr marL="0" marR="0" indent="482186" algn="ctr" defTabSz="410751" latinLnBrk="0">
        <a:lnSpc>
          <a:spcPct val="100000"/>
        </a:lnSpc>
        <a:spcBef>
          <a:spcPts val="0"/>
        </a:spcBef>
        <a:spcAft>
          <a:spcPts val="0"/>
        </a:spcAft>
        <a:buClr>
          <a:srgbClr val="9A7865"/>
        </a:buClr>
        <a:buSzTx/>
        <a:buFontTx/>
        <a:buNone/>
        <a:tabLst/>
        <a:defRPr sz="1266" b="1" i="0" u="none" strike="noStrike" cap="none" spc="0" baseline="0">
          <a:solidFill>
            <a:schemeClr val="tx1"/>
          </a:solidFill>
          <a:uFillTx/>
          <a:latin typeface="+mn-lt"/>
          <a:ea typeface="+mn-ea"/>
          <a:cs typeface="+mn-cs"/>
          <a:sym typeface="Didot"/>
        </a:defRPr>
      </a:lvl4pPr>
      <a:lvl5pPr marL="0" marR="0" indent="642915" algn="ctr" defTabSz="410751" latinLnBrk="0">
        <a:lnSpc>
          <a:spcPct val="100000"/>
        </a:lnSpc>
        <a:spcBef>
          <a:spcPts val="0"/>
        </a:spcBef>
        <a:spcAft>
          <a:spcPts val="0"/>
        </a:spcAft>
        <a:buClr>
          <a:srgbClr val="9A7865"/>
        </a:buClr>
        <a:buSzTx/>
        <a:buFontTx/>
        <a:buNone/>
        <a:tabLst/>
        <a:defRPr sz="1266" b="1" i="0" u="none" strike="noStrike" cap="none" spc="0" baseline="0">
          <a:solidFill>
            <a:schemeClr val="tx1"/>
          </a:solidFill>
          <a:uFillTx/>
          <a:latin typeface="+mn-lt"/>
          <a:ea typeface="+mn-ea"/>
          <a:cs typeface="+mn-cs"/>
          <a:sym typeface="Didot"/>
        </a:defRPr>
      </a:lvl5pPr>
      <a:lvl6pPr marL="0" marR="0" indent="803643" algn="ctr" defTabSz="410751" latinLnBrk="0">
        <a:lnSpc>
          <a:spcPct val="100000"/>
        </a:lnSpc>
        <a:spcBef>
          <a:spcPts val="0"/>
        </a:spcBef>
        <a:spcAft>
          <a:spcPts val="0"/>
        </a:spcAft>
        <a:buClr>
          <a:srgbClr val="9A7865"/>
        </a:buClr>
        <a:buSzTx/>
        <a:buFontTx/>
        <a:buNone/>
        <a:tabLst/>
        <a:defRPr sz="1266" b="1" i="0" u="none" strike="noStrike" cap="none" spc="0" baseline="0">
          <a:solidFill>
            <a:schemeClr val="tx1"/>
          </a:solidFill>
          <a:uFillTx/>
          <a:latin typeface="+mn-lt"/>
          <a:ea typeface="+mn-ea"/>
          <a:cs typeface="+mn-cs"/>
          <a:sym typeface="Didot"/>
        </a:defRPr>
      </a:lvl6pPr>
      <a:lvl7pPr marL="0" marR="0" indent="964372" algn="ctr" defTabSz="410751" latinLnBrk="0">
        <a:lnSpc>
          <a:spcPct val="100000"/>
        </a:lnSpc>
        <a:spcBef>
          <a:spcPts val="0"/>
        </a:spcBef>
        <a:spcAft>
          <a:spcPts val="0"/>
        </a:spcAft>
        <a:buClr>
          <a:srgbClr val="9A7865"/>
        </a:buClr>
        <a:buSzTx/>
        <a:buFontTx/>
        <a:buNone/>
        <a:tabLst/>
        <a:defRPr sz="1266" b="1" i="0" u="none" strike="noStrike" cap="none" spc="0" baseline="0">
          <a:solidFill>
            <a:schemeClr val="tx1"/>
          </a:solidFill>
          <a:uFillTx/>
          <a:latin typeface="+mn-lt"/>
          <a:ea typeface="+mn-ea"/>
          <a:cs typeface="+mn-cs"/>
          <a:sym typeface="Didot"/>
        </a:defRPr>
      </a:lvl7pPr>
      <a:lvl8pPr marL="0" marR="0" indent="1125101" algn="ctr" defTabSz="410751" latinLnBrk="0">
        <a:lnSpc>
          <a:spcPct val="100000"/>
        </a:lnSpc>
        <a:spcBef>
          <a:spcPts val="0"/>
        </a:spcBef>
        <a:spcAft>
          <a:spcPts val="0"/>
        </a:spcAft>
        <a:buClr>
          <a:srgbClr val="9A7865"/>
        </a:buClr>
        <a:buSzTx/>
        <a:buFontTx/>
        <a:buNone/>
        <a:tabLst/>
        <a:defRPr sz="1266" b="1" i="0" u="none" strike="noStrike" cap="none" spc="0" baseline="0">
          <a:solidFill>
            <a:schemeClr val="tx1"/>
          </a:solidFill>
          <a:uFillTx/>
          <a:latin typeface="+mn-lt"/>
          <a:ea typeface="+mn-ea"/>
          <a:cs typeface="+mn-cs"/>
          <a:sym typeface="Didot"/>
        </a:defRPr>
      </a:lvl8pPr>
      <a:lvl9pPr marL="0" marR="0" indent="1285829" algn="ctr" defTabSz="410751" latinLnBrk="0">
        <a:lnSpc>
          <a:spcPct val="100000"/>
        </a:lnSpc>
        <a:spcBef>
          <a:spcPts val="0"/>
        </a:spcBef>
        <a:spcAft>
          <a:spcPts val="0"/>
        </a:spcAft>
        <a:buClr>
          <a:srgbClr val="9A7865"/>
        </a:buClr>
        <a:buSzTx/>
        <a:buFontTx/>
        <a:buNone/>
        <a:tabLst/>
        <a:defRPr sz="1266" b="1" i="0" u="none" strike="noStrike" cap="none" spc="0" baseline="0">
          <a:solidFill>
            <a:schemeClr val="tx1"/>
          </a:solidFill>
          <a:uFillTx/>
          <a:latin typeface="+mn-lt"/>
          <a:ea typeface="+mn-ea"/>
          <a:cs typeface="+mn-cs"/>
          <a:sym typeface="Dido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hyperlink" Target="mailto:qaid.health@ansarusa.org" TargetMode="External"/><Relationship Id="rId2" Type="http://schemas.openxmlformats.org/officeDocument/2006/relationships/image" Target="../media/image4.png"/><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4" name="Title 1"/>
          <p:cNvSpPr txBox="1"/>
          <p:nvPr/>
        </p:nvSpPr>
        <p:spPr>
          <a:xfrm>
            <a:off x="1691639" y="1878748"/>
            <a:ext cx="5760723" cy="1790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chor="ctr">
            <a:normAutofit/>
          </a:bodyPr>
          <a:lstStyle/>
          <a:p>
            <a:pPr algn="ctr" defTabSz="342900" hangingPunct="0">
              <a:defRPr sz="4400" b="1">
                <a:latin typeface="+mj-lt"/>
                <a:ea typeface="+mj-ea"/>
                <a:cs typeface="+mj-cs"/>
                <a:sym typeface="Helvetica"/>
              </a:defRPr>
            </a:pPr>
            <a:r>
              <a:rPr sz="3300" b="1" kern="0" dirty="0">
                <a:solidFill>
                  <a:srgbClr val="000000"/>
                </a:solidFill>
                <a:latin typeface="Helvetica"/>
                <a:sym typeface="Helvetica"/>
              </a:rPr>
              <a:t>Majlis </a:t>
            </a:r>
            <a:r>
              <a:rPr sz="3300" b="1" kern="0" dirty="0" err="1">
                <a:solidFill>
                  <a:srgbClr val="000000"/>
                </a:solidFill>
                <a:latin typeface="Helvetica"/>
                <a:sym typeface="Helvetica"/>
              </a:rPr>
              <a:t>Ansārullāh</a:t>
            </a:r>
            <a:br>
              <a:rPr sz="3300" b="1" kern="0" dirty="0">
                <a:solidFill>
                  <a:srgbClr val="000000"/>
                </a:solidFill>
                <a:latin typeface="Helvetica"/>
                <a:sym typeface="Helvetica"/>
              </a:rPr>
            </a:br>
            <a:r>
              <a:rPr sz="3300" b="1" kern="0" dirty="0">
                <a:solidFill>
                  <a:srgbClr val="000000"/>
                </a:solidFill>
                <a:latin typeface="Helvetica"/>
                <a:sym typeface="Helvetica"/>
              </a:rPr>
              <a:t>Monthly Meeting</a:t>
            </a:r>
          </a:p>
        </p:txBody>
      </p:sp>
      <p:sp>
        <p:nvSpPr>
          <p:cNvPr id="95" name="Subtitle 2"/>
          <p:cNvSpPr txBox="1"/>
          <p:nvPr/>
        </p:nvSpPr>
        <p:spPr>
          <a:xfrm>
            <a:off x="2034539" y="3558779"/>
            <a:ext cx="5074923" cy="12418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chor="ctr">
            <a:normAutofit/>
          </a:bodyPr>
          <a:lstStyle>
            <a:lvl1pPr algn="ctr">
              <a:spcBef>
                <a:spcPts val="700"/>
              </a:spcBef>
              <a:defRPr sz="3200" b="1">
                <a:latin typeface="+mj-lt"/>
                <a:ea typeface="+mj-ea"/>
                <a:cs typeface="+mj-cs"/>
                <a:sym typeface="Helvetica"/>
              </a:defRPr>
            </a:lvl1pPr>
          </a:lstStyle>
          <a:p>
            <a:pPr defTabSz="342900" hangingPunct="0"/>
            <a:r>
              <a:rPr lang="en-US" sz="2400" kern="0" dirty="0">
                <a:solidFill>
                  <a:srgbClr val="000000"/>
                </a:solidFill>
                <a:latin typeface="Helvetica"/>
              </a:rPr>
              <a:t>August</a:t>
            </a:r>
            <a:r>
              <a:rPr sz="2400" kern="0" dirty="0">
                <a:solidFill>
                  <a:srgbClr val="000000"/>
                </a:solidFill>
                <a:latin typeface="Helvetica"/>
              </a:rPr>
              <a:t> 202</a:t>
            </a:r>
            <a:r>
              <a:rPr lang="en-US" sz="2400" kern="0" dirty="0">
                <a:solidFill>
                  <a:srgbClr val="000000"/>
                </a:solidFill>
                <a:latin typeface="Helvetica"/>
              </a:rPr>
              <a:t>3</a:t>
            </a:r>
            <a:endParaRPr sz="2400" kern="0" dirty="0">
              <a:solidFill>
                <a:srgbClr val="000000"/>
              </a:solidFill>
              <a:latin typeface="Helvetica"/>
            </a:endParaRPr>
          </a:p>
        </p:txBody>
      </p:sp>
      <p:sp>
        <p:nvSpPr>
          <p:cNvPr id="96" name="TextBox 6"/>
          <p:cNvSpPr txBox="1"/>
          <p:nvPr/>
        </p:nvSpPr>
        <p:spPr>
          <a:xfrm>
            <a:off x="2234119" y="4816183"/>
            <a:ext cx="4675763" cy="392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p>
            <a:pPr algn="r" defTabSz="342900" hangingPunct="0">
              <a:defRPr sz="1200"/>
            </a:pPr>
            <a:r>
              <a:rPr sz="1050" kern="0" dirty="0">
                <a:solidFill>
                  <a:srgbClr val="000000"/>
                </a:solidFill>
                <a:latin typeface="Calibri"/>
                <a:cs typeface="Calibri"/>
                <a:sym typeface="Calibri"/>
              </a:rPr>
              <a:t>This slide deck contains images licensed for the purpose of this presentation only.  </a:t>
            </a:r>
          </a:p>
          <a:p>
            <a:pPr algn="r" defTabSz="342900" hangingPunct="0">
              <a:defRPr sz="1200"/>
            </a:pPr>
            <a:r>
              <a:rPr sz="1050" kern="0" dirty="0">
                <a:solidFill>
                  <a:srgbClr val="000000"/>
                </a:solidFill>
                <a:latin typeface="Calibri"/>
                <a:cs typeface="Calibri"/>
                <a:sym typeface="Calibri"/>
              </a:rPr>
              <a:t>No one is permitted to use the images for any other use, without prior permission.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0" name="TextBox 6"/>
          <p:cNvSpPr txBox="1"/>
          <p:nvPr/>
        </p:nvSpPr>
        <p:spPr>
          <a:xfrm>
            <a:off x="3750009" y="1155221"/>
            <a:ext cx="2911507" cy="421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717" tIns="25717" rIns="25717" bIns="25717">
            <a:spAutoFit/>
          </a:bodyPr>
          <a:lstStyle>
            <a:lvl1pPr defTabSz="914400">
              <a:defRPr sz="3200">
                <a:solidFill>
                  <a:srgbClr val="FFFFFF"/>
                </a:solidFill>
              </a:defRPr>
            </a:lvl1pPr>
          </a:lstStyle>
          <a:p>
            <a:r>
              <a:rPr sz="2400" b="1" dirty="0"/>
              <a:t>Discussion Scenario </a:t>
            </a:r>
          </a:p>
        </p:txBody>
      </p:sp>
      <p:sp>
        <p:nvSpPr>
          <p:cNvPr id="141" name="Content Placeholder 2"/>
          <p:cNvSpPr txBox="1"/>
          <p:nvPr/>
        </p:nvSpPr>
        <p:spPr>
          <a:xfrm>
            <a:off x="79513" y="2069857"/>
            <a:ext cx="4292030" cy="25449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717" tIns="25717" rIns="25717" bIns="25717">
            <a:spAutoFit/>
          </a:bodyPr>
          <a:lstStyle/>
          <a:p>
            <a:pPr algn="just" defTabSz="1371566">
              <a:lnSpc>
                <a:spcPct val="90000"/>
              </a:lnSpc>
              <a:spcBef>
                <a:spcPts val="2531"/>
              </a:spcBef>
              <a:defRPr sz="2200">
                <a:latin typeface="Helvetica Neue"/>
                <a:ea typeface="Helvetica Neue"/>
                <a:cs typeface="Helvetica Neue"/>
                <a:sym typeface="Helvetica Neue"/>
              </a:defRPr>
            </a:pPr>
            <a:r>
              <a:rPr lang="en-US" sz="2000" dirty="0">
                <a:latin typeface="Times New Roman" panose="02020603050405020304" pitchFamily="18" charset="0"/>
                <a:cs typeface="Times New Roman" panose="02020603050405020304" pitchFamily="18" charset="0"/>
              </a:rPr>
              <a:t>One Nasir was leading Salat at home. Afterwards,  he asked his children if they had any questions. His son wanted to know why was it necessary to offer Salat. One can recite prayers without offering Salat. One can be a good person, pay charity, say the truth, and take care of the needy. Why are the gestures so important? </a:t>
            </a:r>
          </a:p>
        </p:txBody>
      </p:sp>
      <p:pic>
        <p:nvPicPr>
          <p:cNvPr id="142" name="January meeting Scenario.pdf" descr="January meeting Scenario.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75368" y="-1141383"/>
            <a:ext cx="2980894" cy="3857627"/>
          </a:xfrm>
          <a:prstGeom prst="rect">
            <a:avLst/>
          </a:prstGeom>
          <a:ln w="12700">
            <a:miter lim="400000"/>
          </a:ln>
        </p:spPr>
      </p:pic>
      <p:pic>
        <p:nvPicPr>
          <p:cNvPr id="7" name="Picture 6">
            <a:extLst>
              <a:ext uri="{FF2B5EF4-FFF2-40B4-BE49-F238E27FC236}">
                <a16:creationId xmlns:a16="http://schemas.microsoft.com/office/drawing/2014/main" id="{5148DC27-CA32-354D-ADD8-1C39EF9267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2082" y="2069857"/>
            <a:ext cx="4292030" cy="2718285"/>
          </a:xfrm>
          <a:prstGeom prst="rect">
            <a:avLst/>
          </a:prstGeom>
        </p:spPr>
      </p:pic>
      <p:sp>
        <p:nvSpPr>
          <p:cNvPr id="2" name="TextBox 6">
            <a:extLst>
              <a:ext uri="{FF2B5EF4-FFF2-40B4-BE49-F238E27FC236}">
                <a16:creationId xmlns:a16="http://schemas.microsoft.com/office/drawing/2014/main" id="{3E4E9C21-19C7-477E-CD3E-D8F0BBAF70D6}"/>
              </a:ext>
            </a:extLst>
          </p:cNvPr>
          <p:cNvSpPr txBox="1"/>
          <p:nvPr/>
        </p:nvSpPr>
        <p:spPr>
          <a:xfrm>
            <a:off x="3476010" y="397294"/>
            <a:ext cx="3882009" cy="500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lvl1pPr defTabSz="914400">
              <a:defRPr sz="3200">
                <a:solidFill>
                  <a:srgbClr val="FFFFFF"/>
                </a:solidFill>
              </a:defRPr>
            </a:lvl1pPr>
          </a:lstStyle>
          <a:p>
            <a:r>
              <a:rPr sz="2800" b="1" dirty="0">
                <a:latin typeface="Times New Roman" panose="02020603050405020304" pitchFamily="18" charset="0"/>
                <a:cs typeface="Times New Roman" panose="02020603050405020304" pitchFamily="18" charset="0"/>
              </a:rPr>
              <a:t>Discussion Scenario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4" name="TextBox 6"/>
          <p:cNvSpPr txBox="1"/>
          <p:nvPr/>
        </p:nvSpPr>
        <p:spPr>
          <a:xfrm>
            <a:off x="3461919" y="386895"/>
            <a:ext cx="2220162" cy="5616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lvl1pPr defTabSz="914400">
              <a:defRPr sz="3200">
                <a:solidFill>
                  <a:srgbClr val="FFFFFF"/>
                </a:solidFill>
              </a:defRPr>
            </a:lvl1pPr>
          </a:lstStyle>
          <a:p>
            <a:r>
              <a:rPr b="1" dirty="0"/>
              <a:t>Discussion</a:t>
            </a:r>
          </a:p>
        </p:txBody>
      </p:sp>
      <p:sp>
        <p:nvSpPr>
          <p:cNvPr id="145" name="Content Placeholder 2"/>
          <p:cNvSpPr txBox="1"/>
          <p:nvPr/>
        </p:nvSpPr>
        <p:spPr>
          <a:xfrm>
            <a:off x="636104" y="2574235"/>
            <a:ext cx="7682948" cy="2932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ormAutofit/>
          </a:bodyPr>
          <a:lstStyle/>
          <a:p>
            <a:pPr marL="269747" indent="-269747" defTabSz="1078964">
              <a:lnSpc>
                <a:spcPct val="90000"/>
              </a:lnSpc>
              <a:spcBef>
                <a:spcPts val="1950"/>
              </a:spcBef>
              <a:buSzPct val="123000"/>
              <a:buChar char="•"/>
              <a:defRPr sz="2832">
                <a:latin typeface="Helvetica Neue"/>
                <a:ea typeface="Helvetica Neue"/>
                <a:cs typeface="Helvetica Neue"/>
                <a:sym typeface="Helvetica Neue"/>
              </a:defRPr>
            </a:pPr>
            <a:r>
              <a:rPr lang="en-US" sz="2000" dirty="0">
                <a:latin typeface="Times New Roman" panose="02020603050405020304" pitchFamily="18" charset="0"/>
                <a:cs typeface="Times New Roman" panose="02020603050405020304" pitchFamily="18" charset="0"/>
              </a:rPr>
              <a:t>In your opinion what is the most important responsibility of Ansarullah?</a:t>
            </a:r>
          </a:p>
          <a:p>
            <a:pPr marL="269747" indent="-269747" defTabSz="1078964">
              <a:lnSpc>
                <a:spcPct val="90000"/>
              </a:lnSpc>
              <a:spcBef>
                <a:spcPts val="1950"/>
              </a:spcBef>
              <a:buSzPct val="123000"/>
              <a:buChar char="•"/>
              <a:defRPr sz="2832">
                <a:latin typeface="Helvetica Neue"/>
                <a:ea typeface="Helvetica Neue"/>
                <a:cs typeface="Helvetica Neue"/>
                <a:sym typeface="Helvetica Neue"/>
              </a:defRPr>
            </a:pPr>
            <a:r>
              <a:rPr lang="en-US" sz="2000" dirty="0">
                <a:latin typeface="Times New Roman" panose="02020603050405020304" pitchFamily="18" charset="0"/>
                <a:cs typeface="Times New Roman" panose="02020603050405020304" pitchFamily="18" charset="0"/>
              </a:rPr>
              <a:t>How would you have responded to the question posed by Nasir’s son?</a:t>
            </a:r>
          </a:p>
          <a:p>
            <a:pPr marL="269747" indent="-269747" defTabSz="1078964">
              <a:lnSpc>
                <a:spcPct val="90000"/>
              </a:lnSpc>
              <a:spcBef>
                <a:spcPts val="1950"/>
              </a:spcBef>
              <a:buSzPct val="123000"/>
              <a:buChar char="•"/>
              <a:defRPr sz="2832">
                <a:latin typeface="Helvetica Neue"/>
                <a:ea typeface="Helvetica Neue"/>
                <a:cs typeface="Helvetica Neue"/>
                <a:sym typeface="Helvetica Neue"/>
              </a:defRPr>
            </a:pPr>
            <a:r>
              <a:rPr lang="en-US" sz="2000" dirty="0">
                <a:latin typeface="Times New Roman" panose="02020603050405020304" pitchFamily="18" charset="0"/>
                <a:cs typeface="Times New Roman" panose="02020603050405020304" pitchFamily="18" charset="0"/>
              </a:rPr>
              <a:t>How can one improve their level of Salat?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D3E63-1266-544F-8F6C-BA824EA3D847}"/>
              </a:ext>
            </a:extLst>
          </p:cNvPr>
          <p:cNvSpPr>
            <a:spLocks noGrp="1"/>
          </p:cNvSpPr>
          <p:nvPr>
            <p:ph type="title"/>
          </p:nvPr>
        </p:nvSpPr>
        <p:spPr>
          <a:xfrm>
            <a:off x="3443908" y="248786"/>
            <a:ext cx="5700092" cy="831845"/>
          </a:xfrm>
        </p:spPr>
        <p:txBody>
          <a:bodyPr>
            <a:normAutofit/>
          </a:bodyPr>
          <a:lstStyle/>
          <a:p>
            <a:pPr algn="l"/>
            <a:r>
              <a:rPr lang="en-US" sz="2700" dirty="0">
                <a:solidFill>
                  <a:schemeClr val="bg1"/>
                </a:solidFill>
              </a:rPr>
              <a:t>Huzur’s words </a:t>
            </a:r>
            <a:r>
              <a:rPr lang="en-US" sz="1600" dirty="0">
                <a:solidFill>
                  <a:schemeClr val="bg1"/>
                </a:solidFill>
              </a:rPr>
              <a:t>(unofficial translation) Page 1 of 2</a:t>
            </a:r>
          </a:p>
        </p:txBody>
      </p:sp>
      <p:sp>
        <p:nvSpPr>
          <p:cNvPr id="3" name="Content Placeholder 2">
            <a:extLst>
              <a:ext uri="{FF2B5EF4-FFF2-40B4-BE49-F238E27FC236}">
                <a16:creationId xmlns:a16="http://schemas.microsoft.com/office/drawing/2014/main" id="{E1833AA5-FB49-D247-ACB3-B621249A0275}"/>
              </a:ext>
            </a:extLst>
          </p:cNvPr>
          <p:cNvSpPr>
            <a:spLocks noGrp="1"/>
          </p:cNvSpPr>
          <p:nvPr>
            <p:ph idx="1"/>
          </p:nvPr>
        </p:nvSpPr>
        <p:spPr>
          <a:xfrm>
            <a:off x="178904" y="1514350"/>
            <a:ext cx="8786191" cy="3829300"/>
          </a:xfrm>
        </p:spPr>
        <p:txBody>
          <a:bodyPr>
            <a:noAutofit/>
          </a:bodyPr>
          <a:lstStyle/>
          <a:p>
            <a:pPr marL="0" indent="0">
              <a:spcBef>
                <a:spcPts val="2400"/>
              </a:spcBef>
              <a:spcAft>
                <a:spcPts val="1875"/>
              </a:spcAft>
              <a:buNone/>
            </a:pPr>
            <a:r>
              <a:rPr lang="en-US" sz="20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I want to turn your attention to the responsibilities of Ansarullah. The most important responsibility of Ansarullah is the establishment of five daily prayers. The Holy Quran has mentioned the first characteristic of the believers as </a:t>
            </a:r>
            <a:r>
              <a:rPr lang="ur-PK" sz="20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یقیمون الصلوة</a:t>
            </a:r>
            <a:r>
              <a:rPr lang="en-US" sz="20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 that is they establish prayers. They don’t ignore them. The Holy Prophet </a:t>
            </a:r>
            <a:r>
              <a:rPr lang="en-US" sz="16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(peace and blessings of Allah be upon him)</a:t>
            </a:r>
            <a:r>
              <a:rPr lang="en-US" sz="20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 has laid tremendous emphasis on offering Salat. He has said that Salat distinguishes between a believer and a disbeliever. In a Hadith, it has been mentioned that a new group approached the Holy Prophet </a:t>
            </a:r>
            <a:r>
              <a:rPr lang="en-US" sz="16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(peace and blessings of Allah be upon him)</a:t>
            </a:r>
            <a:r>
              <a:rPr lang="en-US" sz="20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 and requested that they be excused from Salat. He responded that the religion which is devoid of action is no religion at all. The Promised Messiah </a:t>
            </a:r>
            <a:r>
              <a:rPr lang="en-US" sz="16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600" dirty="0">
                <a:solidFill>
                  <a:srgbClr val="232323"/>
                </a:solidFill>
                <a:latin typeface="Times New Roman" panose="02020603050405020304" pitchFamily="18" charset="0"/>
                <a:ea typeface="Times New Roman" panose="02020603050405020304" pitchFamily="18" charset="0"/>
                <a:cs typeface="Times New Roman" panose="02020603050405020304" pitchFamily="18" charset="0"/>
              </a:rPr>
              <a:t>peace be on him</a:t>
            </a:r>
            <a:r>
              <a:rPr lang="en-US" sz="16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has also repeatedly advised his Jama’at for establishment of Salat. (contd.)</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954668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D3E63-1266-544F-8F6C-BA824EA3D847}"/>
              </a:ext>
            </a:extLst>
          </p:cNvPr>
          <p:cNvSpPr>
            <a:spLocks noGrp="1"/>
          </p:cNvSpPr>
          <p:nvPr>
            <p:ph type="title"/>
          </p:nvPr>
        </p:nvSpPr>
        <p:spPr>
          <a:xfrm>
            <a:off x="3443908" y="248786"/>
            <a:ext cx="5700092" cy="831845"/>
          </a:xfrm>
        </p:spPr>
        <p:txBody>
          <a:bodyPr>
            <a:normAutofit/>
          </a:bodyPr>
          <a:lstStyle/>
          <a:p>
            <a:pPr algn="l"/>
            <a:r>
              <a:rPr lang="en-US" sz="2700" dirty="0">
                <a:solidFill>
                  <a:schemeClr val="bg1"/>
                </a:solidFill>
              </a:rPr>
              <a:t>Huzur’s words </a:t>
            </a:r>
            <a:r>
              <a:rPr lang="en-US" sz="1600" dirty="0">
                <a:solidFill>
                  <a:schemeClr val="bg1"/>
                </a:solidFill>
              </a:rPr>
              <a:t>(unofficial translation) Page 2 of 2</a:t>
            </a:r>
          </a:p>
        </p:txBody>
      </p:sp>
      <p:sp>
        <p:nvSpPr>
          <p:cNvPr id="3" name="Content Placeholder 2">
            <a:extLst>
              <a:ext uri="{FF2B5EF4-FFF2-40B4-BE49-F238E27FC236}">
                <a16:creationId xmlns:a16="http://schemas.microsoft.com/office/drawing/2014/main" id="{E1833AA5-FB49-D247-ACB3-B621249A0275}"/>
              </a:ext>
            </a:extLst>
          </p:cNvPr>
          <p:cNvSpPr>
            <a:spLocks noGrp="1"/>
          </p:cNvSpPr>
          <p:nvPr>
            <p:ph idx="1"/>
          </p:nvPr>
        </p:nvSpPr>
        <p:spPr>
          <a:xfrm>
            <a:off x="178904" y="1716735"/>
            <a:ext cx="8786191" cy="3829300"/>
          </a:xfrm>
        </p:spPr>
        <p:txBody>
          <a:bodyPr>
            <a:noAutofit/>
          </a:bodyPr>
          <a:lstStyle/>
          <a:p>
            <a:pPr marL="0" indent="0">
              <a:spcBef>
                <a:spcPts val="2400"/>
              </a:spcBef>
              <a:spcAft>
                <a:spcPts val="1875"/>
              </a:spcAft>
              <a:buNone/>
            </a:pPr>
            <a:r>
              <a:rPr lang="en-US" sz="20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He has unambiguously stated that Salat is not a useless tax, but it is the key to all virtue and man cannot attain nearness to Allah the Almighty unless they perform </a:t>
            </a:r>
            <a:r>
              <a:rPr lang="ur-PK" sz="20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اقام الصلوة </a:t>
            </a:r>
            <a:r>
              <a:rPr lang="en-US" sz="2000" dirty="0">
                <a:solidFill>
                  <a:srgbClr val="232323"/>
                </a:solidFill>
                <a:effectLst/>
                <a:latin typeface="Times New Roman" panose="02020603050405020304" pitchFamily="18" charset="0"/>
                <a:ea typeface="Times New Roman" panose="02020603050405020304" pitchFamily="18" charset="0"/>
                <a:cs typeface="Times New Roman" panose="02020603050405020304" pitchFamily="18" charset="0"/>
              </a:rPr>
              <a:t>… Ansarullah has to fulfill their responsibilities for establishment of Salat. They should stay firm on five daily prayers and make their spouses and children accustomed to it. Offer all five prayers on appointed times and never miss them. Offer Salat repeatedly with this belief that you are standing in front of such an authority who can accept prayers instantly. It is an assurance of the spiritual purification of your generations, a way to shield from the filth and waste of the world.</a:t>
            </a:r>
            <a:r>
              <a:rPr lang="en-US" sz="1800" dirty="0">
                <a:solidFill>
                  <a:srgbClr val="232323"/>
                </a:solidFill>
                <a:effectLst/>
                <a:latin typeface="Jameel Noori Nastaleeq"/>
                <a:ea typeface="Times New Roman" panose="02020603050405020304" pitchFamily="18" charset="0"/>
                <a:cs typeface="Times New Roman" panose="02020603050405020304" pitchFamily="18" charset="0"/>
              </a:rPr>
              <a:t> </a:t>
            </a:r>
            <a:r>
              <a:rPr lang="en-US" sz="1600" dirty="0">
                <a:solidFill>
                  <a:srgbClr val="232323"/>
                </a:solidFill>
                <a:effectLst/>
                <a:latin typeface="Jameel Noori Nastaleeq"/>
                <a:ea typeface="Times New Roman" panose="02020603050405020304" pitchFamily="18" charset="0"/>
                <a:cs typeface="Times New Roman" panose="02020603050405020304" pitchFamily="18" charset="0"/>
              </a:rPr>
              <a:t>(Majlis Ansarullah Germany annual </a:t>
            </a:r>
            <a:r>
              <a:rPr lang="en-US" sz="1600" dirty="0" err="1">
                <a:solidFill>
                  <a:srgbClr val="232323"/>
                </a:solidFill>
                <a:effectLst/>
                <a:latin typeface="Jameel Noori Nastaleeq"/>
                <a:ea typeface="Times New Roman" panose="02020603050405020304" pitchFamily="18" charset="0"/>
                <a:cs typeface="Times New Roman" panose="02020603050405020304" pitchFamily="18" charset="0"/>
              </a:rPr>
              <a:t>Ijtema</a:t>
            </a:r>
            <a:r>
              <a:rPr lang="en-US" sz="1600" dirty="0">
                <a:solidFill>
                  <a:srgbClr val="232323"/>
                </a:solidFill>
                <a:effectLst/>
                <a:latin typeface="Jameel Noori Nastaleeq"/>
                <a:ea typeface="Times New Roman" panose="02020603050405020304" pitchFamily="18" charset="0"/>
                <a:cs typeface="Times New Roman" panose="02020603050405020304" pitchFamily="18" charset="0"/>
              </a:rPr>
              <a:t> 2007)</a:t>
            </a:r>
            <a:r>
              <a:rPr lang="en-US" sz="1600" dirty="0">
                <a:effectLst/>
              </a:rPr>
              <a:t> </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9617517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4B0D04-EA35-AC46-9D52-C7E0997EE366}"/>
              </a:ext>
            </a:extLst>
          </p:cNvPr>
          <p:cNvSpPr>
            <a:spLocks noGrp="1"/>
          </p:cNvSpPr>
          <p:nvPr>
            <p:ph type="body" idx="1"/>
          </p:nvPr>
        </p:nvSpPr>
        <p:spPr>
          <a:xfrm>
            <a:off x="496957" y="1686993"/>
            <a:ext cx="8189843" cy="2261048"/>
          </a:xfrm>
        </p:spPr>
        <p:txBody>
          <a:bodyPr>
            <a:noAutofit/>
          </a:bodyPr>
          <a:lstStyle/>
          <a:p>
            <a:pPr marL="0" indent="0">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“And I pray that God may bless it and that He may make this very piece of land the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Bahishti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Maqbarah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and make it the resting place of such members of the Jama‘at as are pure of heart and who have in reality given precedence to Faith over the world and who have renounced the love of the world and have submitted themselves to God and have brought about in themselves a holy change and, like the companions of the Holy Prophet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(peace and blessings of Allah be upon him),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have set the example of Faithfulness and Truthfulness, Amin, O Lord of the world. </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(The Promised Messiah, peace be on him)</a:t>
            </a:r>
          </a:p>
        </p:txBody>
      </p:sp>
      <p:sp>
        <p:nvSpPr>
          <p:cNvPr id="4" name="Title 1">
            <a:extLst>
              <a:ext uri="{FF2B5EF4-FFF2-40B4-BE49-F238E27FC236}">
                <a16:creationId xmlns:a16="http://schemas.microsoft.com/office/drawing/2014/main" id="{4E5291D9-8C8A-584C-B381-3E2B799EED6B}"/>
              </a:ext>
            </a:extLst>
          </p:cNvPr>
          <p:cNvSpPr>
            <a:spLocks noGrp="1"/>
          </p:cNvSpPr>
          <p:nvPr>
            <p:ph type="title"/>
          </p:nvPr>
        </p:nvSpPr>
        <p:spPr>
          <a:xfrm>
            <a:off x="3473726" y="372566"/>
            <a:ext cx="5213074" cy="539455"/>
          </a:xfrm>
        </p:spPr>
        <p:txBody>
          <a:bodyPr>
            <a:normAutofit/>
          </a:bodyPr>
          <a:lstStyle/>
          <a:p>
            <a:pPr algn="l"/>
            <a:r>
              <a:rPr lang="en-US" sz="2700" dirty="0">
                <a:solidFill>
                  <a:schemeClr val="bg1"/>
                </a:solidFill>
              </a:rPr>
              <a:t>Al-</a:t>
            </a:r>
            <a:r>
              <a:rPr lang="en-US" sz="2700" dirty="0" err="1">
                <a:solidFill>
                  <a:schemeClr val="bg1"/>
                </a:solidFill>
              </a:rPr>
              <a:t>Wasiyyat</a:t>
            </a:r>
            <a:r>
              <a:rPr lang="en-US" sz="2700" dirty="0">
                <a:solidFill>
                  <a:schemeClr val="bg1"/>
                </a:solidFill>
              </a:rPr>
              <a:t> (The Will)</a:t>
            </a:r>
          </a:p>
        </p:txBody>
      </p:sp>
      <p:sp>
        <p:nvSpPr>
          <p:cNvPr id="2" name="TextBox 1">
            <a:extLst>
              <a:ext uri="{FF2B5EF4-FFF2-40B4-BE49-F238E27FC236}">
                <a16:creationId xmlns:a16="http://schemas.microsoft.com/office/drawing/2014/main" id="{7F08146E-978F-FC80-D9F2-7D4093ED183D}"/>
              </a:ext>
            </a:extLst>
          </p:cNvPr>
          <p:cNvSpPr txBox="1"/>
          <p:nvPr/>
        </p:nvSpPr>
        <p:spPr>
          <a:xfrm>
            <a:off x="161820" y="4563988"/>
            <a:ext cx="8820359"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1" u="none" strike="noStrike" cap="none" spc="0" normalizeH="0" baseline="0" dirty="0">
                <a:ln>
                  <a:noFill/>
                </a:ln>
                <a:solidFill>
                  <a:srgbClr val="000000"/>
                </a:solidFill>
                <a:effectLst/>
                <a:uFillTx/>
                <a:latin typeface="+mn-lt"/>
                <a:ea typeface="+mn-ea"/>
                <a:cs typeface="+mn-cs"/>
                <a:sym typeface="Calibri"/>
              </a:rPr>
              <a:t>Questions for self reflection only (no answer needed in the meeting)</a:t>
            </a:r>
          </a:p>
          <a:p>
            <a:pPr marL="342900" marR="0" indent="-342900" algn="l" defTabSz="457200" rtl="0" fontAlgn="auto" latinLnBrk="0" hangingPunct="0">
              <a:lnSpc>
                <a:spcPct val="100000"/>
              </a:lnSpc>
              <a:spcBef>
                <a:spcPts val="0"/>
              </a:spcBef>
              <a:spcAft>
                <a:spcPts val="0"/>
              </a:spcAft>
              <a:buClrTx/>
              <a:buSzTx/>
              <a:buFontTx/>
              <a:buAutoNum type="arabicPeriod"/>
              <a:tabLst/>
            </a:pPr>
            <a:r>
              <a:rPr lang="en-US" i="1" dirty="0">
                <a:solidFill>
                  <a:srgbClr val="000000"/>
                </a:solidFill>
                <a:sym typeface="Calibri"/>
              </a:rPr>
              <a:t>Have you joined the system of </a:t>
            </a:r>
            <a:r>
              <a:rPr lang="en-US" i="1" dirty="0" err="1">
                <a:solidFill>
                  <a:srgbClr val="000000"/>
                </a:solidFill>
                <a:sym typeface="Calibri"/>
              </a:rPr>
              <a:t>Wasiyyat</a:t>
            </a:r>
            <a:r>
              <a:rPr lang="en-US" i="1" dirty="0">
                <a:solidFill>
                  <a:srgbClr val="000000"/>
                </a:solidFill>
                <a:sym typeface="Calibri"/>
              </a:rPr>
              <a:t>? If not, are you comfortable with your reasoning?</a:t>
            </a:r>
          </a:p>
          <a:p>
            <a:pPr marL="342900" marR="0" indent="-342900" algn="l" defTabSz="457200" rtl="0" fontAlgn="auto" latinLnBrk="0" hangingPunct="0">
              <a:lnSpc>
                <a:spcPct val="100000"/>
              </a:lnSpc>
              <a:spcBef>
                <a:spcPts val="0"/>
              </a:spcBef>
              <a:spcAft>
                <a:spcPts val="0"/>
              </a:spcAft>
              <a:buClrTx/>
              <a:buSzTx/>
              <a:buFontTx/>
              <a:buAutoNum type="arabicPeriod"/>
              <a:tabLst/>
            </a:pPr>
            <a:r>
              <a:rPr lang="en-US" i="1" dirty="0">
                <a:solidFill>
                  <a:srgbClr val="000000"/>
                </a:solidFill>
                <a:sym typeface="Calibri"/>
              </a:rPr>
              <a:t>If you are a </a:t>
            </a:r>
            <a:r>
              <a:rPr lang="en-US" i="1" dirty="0" err="1">
                <a:solidFill>
                  <a:srgbClr val="000000"/>
                </a:solidFill>
                <a:sym typeface="Calibri"/>
              </a:rPr>
              <a:t>Moosi</a:t>
            </a:r>
            <a:r>
              <a:rPr lang="en-US" i="1" dirty="0">
                <a:solidFill>
                  <a:srgbClr val="000000"/>
                </a:solidFill>
                <a:sym typeface="Calibri"/>
              </a:rPr>
              <a:t>, are you satisfied with the spiritual purification expected of you?</a:t>
            </a:r>
          </a:p>
        </p:txBody>
      </p:sp>
    </p:spTree>
    <p:extLst>
      <p:ext uri="{BB962C8B-B14F-4D97-AF65-F5344CB8AC3E}">
        <p14:creationId xmlns:p14="http://schemas.microsoft.com/office/powerpoint/2010/main" val="40310355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8" name="Title 2"/>
          <p:cNvSpPr txBox="1">
            <a:spLocks noGrp="1"/>
          </p:cNvSpPr>
          <p:nvPr>
            <p:ph type="title"/>
          </p:nvPr>
        </p:nvSpPr>
        <p:spPr>
          <a:xfrm>
            <a:off x="3755571" y="1191987"/>
            <a:ext cx="4171952" cy="383721"/>
          </a:xfrm>
          <a:prstGeom prst="rect">
            <a:avLst/>
          </a:prstGeom>
        </p:spPr>
        <p:txBody>
          <a:bodyPr>
            <a:normAutofit fontScale="90000"/>
          </a:bodyPr>
          <a:lstStyle/>
          <a:p>
            <a:pPr defTabSz="54863">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024669" y="1191988"/>
            <a:ext cx="69312"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a:defRPr sz="3200">
                <a:solidFill>
                  <a:srgbClr val="FFFFFF"/>
                </a:solidFill>
              </a:defRPr>
            </a:lvl1pPr>
          </a:lstStyle>
          <a:p>
            <a:pPr defTabSz="342900" hangingPunct="0">
              <a:defRPr/>
            </a:pPr>
            <a:endParaRPr sz="2400" b="1" kern="0" dirty="0">
              <a:latin typeface="Calibri"/>
              <a:cs typeface="Calibri"/>
              <a:sym typeface="Calibri"/>
            </a:endParaRPr>
          </a:p>
        </p:txBody>
      </p:sp>
      <p:sp>
        <p:nvSpPr>
          <p:cNvPr id="2" name="TextBox 1">
            <a:extLst>
              <a:ext uri="{FF2B5EF4-FFF2-40B4-BE49-F238E27FC236}">
                <a16:creationId xmlns:a16="http://schemas.microsoft.com/office/drawing/2014/main" id="{91524D09-4F3C-C047-8609-2FCA1C2A08FA}"/>
              </a:ext>
            </a:extLst>
          </p:cNvPr>
          <p:cNvSpPr txBox="1"/>
          <p:nvPr/>
        </p:nvSpPr>
        <p:spPr>
          <a:xfrm>
            <a:off x="3482339" y="398083"/>
            <a:ext cx="2179321" cy="5616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342900" hangingPunct="0">
              <a:defRPr/>
            </a:pPr>
            <a:r>
              <a:rPr lang="en-US" sz="3200" b="1" kern="0" dirty="0">
                <a:solidFill>
                  <a:srgbClr val="FFFFFF"/>
                </a:solidFill>
                <a:latin typeface="Calibri"/>
                <a:cs typeface="Calibri"/>
                <a:sym typeface="Calibri"/>
              </a:rPr>
              <a:t>Salat Page</a:t>
            </a:r>
          </a:p>
        </p:txBody>
      </p:sp>
      <p:pic>
        <p:nvPicPr>
          <p:cNvPr id="6" name="Picture 5">
            <a:extLst>
              <a:ext uri="{FF2B5EF4-FFF2-40B4-BE49-F238E27FC236}">
                <a16:creationId xmlns:a16="http://schemas.microsoft.com/office/drawing/2014/main" id="{3AAA2AFE-5143-7D46-8036-82FFAE4246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2017" y="1413734"/>
            <a:ext cx="6640780" cy="1938992"/>
          </a:xfrm>
          <a:prstGeom prst="rect">
            <a:avLst/>
          </a:prstGeom>
        </p:spPr>
      </p:pic>
      <p:sp>
        <p:nvSpPr>
          <p:cNvPr id="5" name="TextBox 4">
            <a:extLst>
              <a:ext uri="{FF2B5EF4-FFF2-40B4-BE49-F238E27FC236}">
                <a16:creationId xmlns:a16="http://schemas.microsoft.com/office/drawing/2014/main" id="{A29D0C2D-3E32-CFCC-5498-5D93B7F76E91}"/>
              </a:ext>
            </a:extLst>
          </p:cNvPr>
          <p:cNvSpPr txBox="1"/>
          <p:nvPr/>
        </p:nvSpPr>
        <p:spPr>
          <a:xfrm>
            <a:off x="772029" y="3806687"/>
            <a:ext cx="8040756" cy="1631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ts val="2400"/>
              </a:spcBef>
              <a:spcAft>
                <a:spcPts val="1875"/>
              </a:spcAft>
            </a:pPr>
            <a:r>
              <a:rPr lang="en-US" sz="2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Promised Messiah </a:t>
            </a:r>
            <a:r>
              <a:rPr lang="en-US" sz="16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600" dirty="0">
                <a:solidFill>
                  <a:srgbClr val="212529"/>
                </a:solidFill>
                <a:latin typeface="Times New Roman" panose="02020603050405020304" pitchFamily="18" charset="0"/>
                <a:ea typeface="Times New Roman" panose="02020603050405020304" pitchFamily="18" charset="0"/>
                <a:cs typeface="Times New Roman" panose="02020603050405020304" pitchFamily="18" charset="0"/>
              </a:rPr>
              <a:t>peace be on him</a:t>
            </a:r>
            <a:r>
              <a:rPr lang="en-US" sz="16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says: 'Remember that prayer is something that adorns and improves one's worldly life as well as faith.  .. Also, a person must pray and supplicate constantly and committedly and only then can he or she develop a state of humility and pray with intense devotion and weep in their prayers.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r>
              <a:rPr lang="en-US" sz="1600" dirty="0">
                <a:solidFill>
                  <a:srgbClr val="212529"/>
                </a:solidFill>
                <a:effectLst/>
                <a:latin typeface="Arial" panose="020B0604020202020204" pitchFamily="34" charset="0"/>
                <a:ea typeface="Times New Roman" panose="02020603050405020304" pitchFamily="18" charset="0"/>
              </a:rPr>
              <a:t>Friday Sermon 9/29/2017)</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1364021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CEFBC5-E480-CB40-AA89-C16D137E56F4}"/>
              </a:ext>
            </a:extLst>
          </p:cNvPr>
          <p:cNvSpPr/>
          <p:nvPr/>
        </p:nvSpPr>
        <p:spPr>
          <a:xfrm>
            <a:off x="4377358" y="3581447"/>
            <a:ext cx="3416936" cy="276997"/>
          </a:xfrm>
          <a:prstGeom prst="rect">
            <a:avLst/>
          </a:prstGeom>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defTabSz="342900" hangingPunct="0"/>
            <a:endParaRPr lang="en-US" sz="1350" kern="0">
              <a:solidFill>
                <a:srgbClr val="000000"/>
              </a:solidFill>
              <a:latin typeface="Calibri"/>
              <a:cs typeface="Calibri"/>
              <a:sym typeface="Calibri"/>
            </a:endParaRPr>
          </a:p>
        </p:txBody>
      </p:sp>
      <p:sp>
        <p:nvSpPr>
          <p:cNvPr id="108" name="Title 2"/>
          <p:cNvSpPr txBox="1">
            <a:spLocks noGrp="1"/>
          </p:cNvSpPr>
          <p:nvPr>
            <p:ph type="title"/>
          </p:nvPr>
        </p:nvSpPr>
        <p:spPr>
          <a:xfrm>
            <a:off x="3755571" y="1191987"/>
            <a:ext cx="4171952" cy="383721"/>
          </a:xfrm>
          <a:prstGeom prst="rect">
            <a:avLst/>
          </a:prstGeom>
        </p:spPr>
        <p:txBody>
          <a:bodyPr>
            <a:normAutofit fontScale="90000"/>
          </a:bodyPr>
          <a:lstStyle/>
          <a:p>
            <a:pPr defTabSz="54863">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362798" y="435541"/>
            <a:ext cx="5314273"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lvl1pPr>
              <a:defRPr sz="3200">
                <a:solidFill>
                  <a:srgbClr val="FFFFFF"/>
                </a:solidFill>
              </a:defRPr>
            </a:lvl1pPr>
          </a:lstStyle>
          <a:p>
            <a:pPr defTabSz="342900" hangingPunct="0"/>
            <a:r>
              <a:rPr lang="en-US" sz="2400" b="1" kern="0" dirty="0">
                <a:latin typeface="Calibri"/>
                <a:cs typeface="Calibri"/>
                <a:sym typeface="Calibri"/>
              </a:rPr>
              <a:t>Mental and Physical health Segment</a:t>
            </a:r>
            <a:endParaRPr sz="2400" b="1" kern="0" dirty="0">
              <a:latin typeface="Calibri"/>
              <a:cs typeface="Calibri"/>
              <a:sym typeface="Calibri"/>
            </a:endParaRPr>
          </a:p>
        </p:txBody>
      </p:sp>
      <p:sp>
        <p:nvSpPr>
          <p:cNvPr id="112" name="Rectangle 8"/>
          <p:cNvSpPr txBox="1"/>
          <p:nvPr/>
        </p:nvSpPr>
        <p:spPr>
          <a:xfrm>
            <a:off x="1239683" y="2907136"/>
            <a:ext cx="6554611" cy="530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defTabSz="342900" hangingPunct="0">
              <a:defRPr sz="2000" i="1">
                <a:solidFill>
                  <a:srgbClr val="FF0000"/>
                </a:solidFill>
                <a:latin typeface="+mj-lt"/>
                <a:ea typeface="+mj-ea"/>
                <a:cs typeface="+mj-cs"/>
                <a:sym typeface="Helvetica"/>
              </a:defRPr>
            </a:pPr>
            <a:endParaRPr lang="en-US" sz="1500" i="1" kern="0" dirty="0">
              <a:solidFill>
                <a:srgbClr val="FF0000"/>
              </a:solidFill>
              <a:latin typeface="Helvetica"/>
              <a:sym typeface="Helvetica"/>
            </a:endParaRPr>
          </a:p>
          <a:p>
            <a:pPr defTabSz="342900" hangingPunct="0">
              <a:defRPr sz="2000"/>
            </a:pPr>
            <a:endParaRPr sz="1500" kern="0" dirty="0">
              <a:solidFill>
                <a:srgbClr val="000000"/>
              </a:solidFill>
              <a:latin typeface="Calibri"/>
              <a:cs typeface="Calibri"/>
              <a:sym typeface="Calibri"/>
            </a:endParaRPr>
          </a:p>
        </p:txBody>
      </p:sp>
      <p:sp>
        <p:nvSpPr>
          <p:cNvPr id="2" name="Rectangle 1">
            <a:extLst>
              <a:ext uri="{FF2B5EF4-FFF2-40B4-BE49-F238E27FC236}">
                <a16:creationId xmlns:a16="http://schemas.microsoft.com/office/drawing/2014/main" id="{92BF0955-2314-1E48-9C12-6FEDF10B010B}"/>
              </a:ext>
            </a:extLst>
          </p:cNvPr>
          <p:cNvSpPr/>
          <p:nvPr/>
        </p:nvSpPr>
        <p:spPr>
          <a:xfrm>
            <a:off x="566843" y="2150286"/>
            <a:ext cx="2956870" cy="2862322"/>
          </a:xfrm>
          <a:prstGeom prst="rect">
            <a:avLst/>
          </a:prstGeom>
        </p:spPr>
        <p:txBody>
          <a:bodyPr wrap="square">
            <a:spAutoFit/>
          </a:bodyPr>
          <a:lstStyle/>
          <a:p>
            <a:pPr defTabSz="342900" hangingPunct="0"/>
            <a:r>
              <a:rPr lang="en-US" b="1" kern="0" dirty="0">
                <a:solidFill>
                  <a:srgbClr val="000000"/>
                </a:solidFill>
                <a:latin typeface="Calibri"/>
                <a:cs typeface="Calibri"/>
                <a:sym typeface="Calibri"/>
              </a:rPr>
              <a:t>Suggested Time = 15 mins</a:t>
            </a:r>
          </a:p>
          <a:p>
            <a:pPr defTabSz="342900" hangingPunct="0"/>
            <a:endParaRPr lang="en-US" b="1" kern="0" dirty="0">
              <a:solidFill>
                <a:srgbClr val="000000"/>
              </a:solidFill>
              <a:latin typeface="Calibri"/>
              <a:cs typeface="Calibri"/>
              <a:sym typeface="Calibri"/>
            </a:endParaRPr>
          </a:p>
          <a:p>
            <a:pPr defTabSz="342900" hangingPunct="0"/>
            <a:r>
              <a:rPr lang="en-US" b="1" kern="0" dirty="0">
                <a:solidFill>
                  <a:srgbClr val="000000"/>
                </a:solidFill>
                <a:latin typeface="Calibri"/>
                <a:cs typeface="Calibri"/>
                <a:sym typeface="Calibri"/>
              </a:rPr>
              <a:t>It contains questions of </a:t>
            </a:r>
          </a:p>
          <a:p>
            <a:pPr defTabSz="342900" hangingPunct="0"/>
            <a:r>
              <a:rPr lang="en-US" b="1" kern="0" dirty="0">
                <a:solidFill>
                  <a:srgbClr val="000000"/>
                </a:solidFill>
                <a:latin typeface="Calibri"/>
                <a:cs typeface="Calibri"/>
                <a:sym typeface="Calibri"/>
              </a:rPr>
              <a:t>general knowledge and/or </a:t>
            </a:r>
          </a:p>
          <a:p>
            <a:pPr defTabSz="342900" hangingPunct="0"/>
            <a:r>
              <a:rPr lang="en-US" b="1" kern="0" dirty="0">
                <a:solidFill>
                  <a:srgbClr val="000000"/>
                </a:solidFill>
                <a:latin typeface="Calibri"/>
                <a:cs typeface="Calibri"/>
                <a:sym typeface="Calibri"/>
              </a:rPr>
              <a:t>religious knowledge </a:t>
            </a:r>
          </a:p>
          <a:p>
            <a:pPr defTabSz="342900" hangingPunct="0"/>
            <a:r>
              <a:rPr lang="en-US" b="1" kern="0" dirty="0">
                <a:solidFill>
                  <a:srgbClr val="000000"/>
                </a:solidFill>
                <a:latin typeface="Calibri"/>
                <a:cs typeface="Calibri"/>
                <a:sym typeface="Calibri"/>
              </a:rPr>
              <a:t>followed by their answers.</a:t>
            </a:r>
          </a:p>
          <a:p>
            <a:pPr defTabSz="342900" hangingPunct="0"/>
            <a:r>
              <a:rPr lang="en-US" b="1" kern="0" dirty="0">
                <a:solidFill>
                  <a:srgbClr val="000000"/>
                </a:solidFill>
                <a:latin typeface="Calibri"/>
                <a:cs typeface="Calibri"/>
                <a:sym typeface="Calibri"/>
              </a:rPr>
              <a:t>A thought-provoking video and a physical health segment</a:t>
            </a:r>
          </a:p>
          <a:p>
            <a:pPr defTabSz="342900" hangingPunct="0"/>
            <a:endParaRPr lang="en-US" b="1" kern="0" dirty="0">
              <a:solidFill>
                <a:srgbClr val="000000"/>
              </a:solidFill>
              <a:latin typeface="Calibri"/>
              <a:cs typeface="Calibri"/>
              <a:sym typeface="Calibri"/>
            </a:endParaRPr>
          </a:p>
        </p:txBody>
      </p:sp>
      <p:pic>
        <p:nvPicPr>
          <p:cNvPr id="4" name="Picture 3">
            <a:extLst>
              <a:ext uri="{FF2B5EF4-FFF2-40B4-BE49-F238E27FC236}">
                <a16:creationId xmlns:a16="http://schemas.microsoft.com/office/drawing/2014/main" id="{E4760E65-5B0B-A44C-A35B-8D31DC965E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7358" y="2684834"/>
            <a:ext cx="3099116" cy="2324337"/>
          </a:xfrm>
          <a:prstGeom prst="rect">
            <a:avLst/>
          </a:prstGeom>
        </p:spPr>
      </p:pic>
    </p:spTree>
    <p:extLst>
      <p:ext uri="{BB962C8B-B14F-4D97-AF65-F5344CB8AC3E}">
        <p14:creationId xmlns:p14="http://schemas.microsoft.com/office/powerpoint/2010/main" val="367049142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8" name="Title 2"/>
          <p:cNvSpPr txBox="1">
            <a:spLocks noGrp="1"/>
          </p:cNvSpPr>
          <p:nvPr>
            <p:ph type="title"/>
          </p:nvPr>
        </p:nvSpPr>
        <p:spPr>
          <a:xfrm>
            <a:off x="3755571" y="1191987"/>
            <a:ext cx="4171952" cy="383721"/>
          </a:xfrm>
          <a:prstGeom prst="rect">
            <a:avLst/>
          </a:prstGeom>
        </p:spPr>
        <p:txBody>
          <a:bodyPr>
            <a:normAutofit fontScale="90000"/>
          </a:bodyPr>
          <a:lstStyle/>
          <a:p>
            <a:pPr defTabSz="54863">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024669" y="1191988"/>
            <a:ext cx="69312"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a:defRPr sz="3200">
                <a:solidFill>
                  <a:srgbClr val="FFFFFF"/>
                </a:solidFill>
              </a:defRPr>
            </a:lvl1pPr>
          </a:lstStyle>
          <a:p>
            <a:pPr defTabSz="342900" hangingPunct="0"/>
            <a:endParaRPr sz="2400" b="1" kern="0" dirty="0">
              <a:latin typeface="Calibri"/>
              <a:cs typeface="Calibri"/>
              <a:sym typeface="Calibri"/>
            </a:endParaRPr>
          </a:p>
        </p:txBody>
      </p:sp>
      <p:sp>
        <p:nvSpPr>
          <p:cNvPr id="5" name="TextBox 3">
            <a:extLst>
              <a:ext uri="{FF2B5EF4-FFF2-40B4-BE49-F238E27FC236}">
                <a16:creationId xmlns:a16="http://schemas.microsoft.com/office/drawing/2014/main" id="{47AC1758-1878-6D4E-8A92-BDE29318BCAF}"/>
              </a:ext>
            </a:extLst>
          </p:cNvPr>
          <p:cNvSpPr txBox="1"/>
          <p:nvPr/>
        </p:nvSpPr>
        <p:spPr>
          <a:xfrm>
            <a:off x="3424830" y="466851"/>
            <a:ext cx="1981631"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a:defRPr sz="3200">
                <a:solidFill>
                  <a:srgbClr val="FFFFFF"/>
                </a:solidFill>
              </a:defRPr>
            </a:lvl1pPr>
          </a:lstStyle>
          <a:p>
            <a:pPr defTabSz="342900" hangingPunct="0"/>
            <a:r>
              <a:rPr lang="en-US" sz="2400" b="1" kern="0" dirty="0">
                <a:latin typeface="Calibri"/>
                <a:cs typeface="Calibri"/>
                <a:sym typeface="Calibri"/>
              </a:rPr>
              <a:t>Mental Health </a:t>
            </a:r>
            <a:endParaRPr sz="2400" b="1" kern="0" dirty="0">
              <a:latin typeface="Calibri"/>
              <a:cs typeface="Calibri"/>
              <a:sym typeface="Calibri"/>
            </a:endParaRPr>
          </a:p>
        </p:txBody>
      </p:sp>
      <p:pic>
        <p:nvPicPr>
          <p:cNvPr id="2" name="Picture 1">
            <a:extLst>
              <a:ext uri="{FF2B5EF4-FFF2-40B4-BE49-F238E27FC236}">
                <a16:creationId xmlns:a16="http://schemas.microsoft.com/office/drawing/2014/main" id="{21D3929B-3CD8-6E45-9230-8B7912DEA595}"/>
              </a:ext>
            </a:extLst>
          </p:cNvPr>
          <p:cNvPicPr>
            <a:picLocks noChangeAspect="1"/>
          </p:cNvPicPr>
          <p:nvPr/>
        </p:nvPicPr>
        <p:blipFill>
          <a:blip r:embed="rId3"/>
          <a:stretch>
            <a:fillRect/>
          </a:stretch>
        </p:blipFill>
        <p:spPr>
          <a:xfrm>
            <a:off x="2292031" y="1917124"/>
            <a:ext cx="4567271" cy="3210791"/>
          </a:xfrm>
          <a:prstGeom prst="rect">
            <a:avLst/>
          </a:prstGeom>
        </p:spPr>
      </p:pic>
    </p:spTree>
    <p:extLst>
      <p:ext uri="{BB962C8B-B14F-4D97-AF65-F5344CB8AC3E}">
        <p14:creationId xmlns:p14="http://schemas.microsoft.com/office/powerpoint/2010/main" val="38296935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5" name="TextBox 6"/>
          <p:cNvSpPr txBox="1"/>
          <p:nvPr/>
        </p:nvSpPr>
        <p:spPr>
          <a:xfrm>
            <a:off x="3382954" y="471162"/>
            <a:ext cx="2346899"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defTabSz="914400">
              <a:defRPr sz="3200">
                <a:solidFill>
                  <a:srgbClr val="FFFFFF"/>
                </a:solidFill>
              </a:defRPr>
            </a:lvl1pPr>
          </a:lstStyle>
          <a:p>
            <a:pPr hangingPunct="0"/>
            <a:r>
              <a:rPr lang="en-US" sz="2400" b="1" kern="0" dirty="0">
                <a:latin typeface="Calibri"/>
                <a:cs typeface="Calibri"/>
                <a:sym typeface="Calibri"/>
              </a:rPr>
              <a:t>Quiz</a:t>
            </a:r>
            <a:endParaRPr sz="2400" b="1" kern="0" dirty="0">
              <a:latin typeface="Calibri"/>
              <a:cs typeface="Calibri"/>
              <a:sym typeface="Calibri"/>
            </a:endParaRPr>
          </a:p>
        </p:txBody>
      </p:sp>
      <p:pic>
        <p:nvPicPr>
          <p:cNvPr id="2" name="Picture 1">
            <a:extLst>
              <a:ext uri="{FF2B5EF4-FFF2-40B4-BE49-F238E27FC236}">
                <a16:creationId xmlns:a16="http://schemas.microsoft.com/office/drawing/2014/main" id="{29262CBF-FCFC-FE4E-A737-CB75506733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26965" y="1044659"/>
            <a:ext cx="2047460" cy="1351324"/>
          </a:xfrm>
          <a:prstGeom prst="rect">
            <a:avLst/>
          </a:prstGeom>
        </p:spPr>
      </p:pic>
      <p:sp>
        <p:nvSpPr>
          <p:cNvPr id="4" name="Text Placeholder 3">
            <a:extLst>
              <a:ext uri="{FF2B5EF4-FFF2-40B4-BE49-F238E27FC236}">
                <a16:creationId xmlns:a16="http://schemas.microsoft.com/office/drawing/2014/main" id="{58166FA8-7A0C-771F-CD38-06554B5E4EE8}"/>
              </a:ext>
            </a:extLst>
          </p:cNvPr>
          <p:cNvSpPr>
            <a:spLocks noGrp="1"/>
          </p:cNvSpPr>
          <p:nvPr>
            <p:ph type="body" idx="1"/>
          </p:nvPr>
        </p:nvSpPr>
        <p:spPr>
          <a:xfrm>
            <a:off x="278296" y="2042891"/>
            <a:ext cx="8338930" cy="3588024"/>
          </a:xfrm>
        </p:spPr>
        <p:txBody>
          <a:bodyPr/>
          <a:lstStyle/>
          <a:p>
            <a:pPr marL="342900" indent="-342900" defTabSz="342900" hangingPunct="0">
              <a:spcBef>
                <a:spcPts val="375"/>
              </a:spcBef>
              <a:buSzPct val="100000"/>
              <a:buFontTx/>
              <a:buAutoNum type="arabicPeriod"/>
              <a:defRPr sz="2400"/>
            </a:pPr>
            <a:r>
              <a:rPr lang="en-US" sz="2000" dirty="0">
                <a:latin typeface="Times New Roman" panose="02020603050405020304" pitchFamily="18" charset="0"/>
                <a:cs typeface="Times New Roman" panose="02020603050405020304" pitchFamily="18" charset="0"/>
              </a:rPr>
              <a:t>Who has the most followers on Twitter?</a:t>
            </a:r>
          </a:p>
          <a:p>
            <a:pPr marL="342900" indent="-342900" defTabSz="342900" hangingPunct="0">
              <a:spcBef>
                <a:spcPts val="375"/>
              </a:spcBef>
              <a:buSzPct val="100000"/>
              <a:buFontTx/>
              <a:buAutoNum type="arabicPeriod"/>
              <a:defRPr sz="2400"/>
            </a:pPr>
            <a:r>
              <a:rPr lang="en-US" sz="2000" dirty="0">
                <a:latin typeface="Times New Roman" panose="02020603050405020304" pitchFamily="18" charset="0"/>
                <a:cs typeface="Times New Roman" panose="02020603050405020304" pitchFamily="18" charset="0"/>
              </a:rPr>
              <a:t>How much dietary fiber should an adult human being intake in a day?</a:t>
            </a:r>
          </a:p>
          <a:p>
            <a:pPr marL="914400" lvl="1" indent="-457200" defTabSz="342900" hangingPunct="0">
              <a:spcBef>
                <a:spcPts val="375"/>
              </a:spcBef>
              <a:buSzPct val="100000"/>
              <a:buFont typeface="+mj-lt"/>
              <a:buAutoNum type="alphaLcPeriod"/>
              <a:defRPr sz="2400"/>
            </a:pPr>
            <a:r>
              <a:rPr lang="en-US" sz="1800" dirty="0">
                <a:latin typeface="Times New Roman" panose="02020603050405020304" pitchFamily="18" charset="0"/>
                <a:cs typeface="Times New Roman" panose="02020603050405020304" pitchFamily="18" charset="0"/>
              </a:rPr>
              <a:t>25-30 grams</a:t>
            </a:r>
          </a:p>
          <a:p>
            <a:pPr marL="914400" lvl="1" indent="-457200" defTabSz="342900" hangingPunct="0">
              <a:spcBef>
                <a:spcPts val="375"/>
              </a:spcBef>
              <a:buSzPct val="100000"/>
              <a:buFont typeface="+mj-lt"/>
              <a:buAutoNum type="alphaLcPeriod"/>
              <a:defRPr sz="2400"/>
            </a:pPr>
            <a:r>
              <a:rPr lang="en-US" sz="1800" dirty="0">
                <a:latin typeface="Times New Roman" panose="02020603050405020304" pitchFamily="18" charset="0"/>
                <a:cs typeface="Times New Roman" panose="02020603050405020304" pitchFamily="18" charset="0"/>
              </a:rPr>
              <a:t>10-15 grams</a:t>
            </a:r>
          </a:p>
          <a:p>
            <a:pPr marL="914400" lvl="1" indent="-457200" defTabSz="342900" hangingPunct="0">
              <a:spcBef>
                <a:spcPts val="375"/>
              </a:spcBef>
              <a:buSzPct val="100000"/>
              <a:buFont typeface="+mj-lt"/>
              <a:buAutoNum type="alphaLcPeriod"/>
              <a:defRPr sz="2400"/>
            </a:pPr>
            <a:r>
              <a:rPr lang="en-US" sz="1800" dirty="0">
                <a:latin typeface="Times New Roman" panose="02020603050405020304" pitchFamily="18" charset="0"/>
                <a:cs typeface="Times New Roman" panose="02020603050405020304" pitchFamily="18" charset="0"/>
              </a:rPr>
              <a:t>5-10 Kilograms</a:t>
            </a:r>
          </a:p>
          <a:p>
            <a:pPr marL="342900" indent="-342900" defTabSz="342900" hangingPunct="0">
              <a:spcBef>
                <a:spcPts val="375"/>
              </a:spcBef>
              <a:buSzPct val="100000"/>
              <a:buFontTx/>
              <a:buAutoNum type="arabicPeriod"/>
              <a:defRPr sz="2400"/>
            </a:pPr>
            <a:r>
              <a:rPr lang="en-US" sz="2000" dirty="0">
                <a:effectLst/>
                <a:latin typeface="TimesNewRomanPSMT"/>
                <a:ea typeface="Times New Roman" panose="02020603050405020304" pitchFamily="18" charset="0"/>
              </a:rPr>
              <a:t>If a Musi’s property accrues income (for example rent on a house). </a:t>
            </a:r>
            <a:r>
              <a:rPr lang="en-US" sz="2000" dirty="0">
                <a:latin typeface="TimesNewRomanPSMT"/>
                <a:ea typeface="Times New Roman" panose="02020603050405020304" pitchFamily="18" charset="0"/>
              </a:rPr>
              <a:t>How much Chanda will be payable on that</a:t>
            </a:r>
            <a:r>
              <a:rPr lang="en-US" sz="2000" dirty="0">
                <a:effectLst/>
                <a:latin typeface="TimesNewRomanPSMT"/>
                <a:ea typeface="Times New Roman" panose="02020603050405020304" pitchFamily="18" charset="0"/>
              </a:rPr>
              <a:t>?</a:t>
            </a:r>
          </a:p>
          <a:p>
            <a:pPr marL="914400" lvl="1" indent="-457200" defTabSz="342900" hangingPunct="0">
              <a:spcBef>
                <a:spcPts val="375"/>
              </a:spcBef>
              <a:buSzPct val="100000"/>
              <a:buFont typeface="+mj-lt"/>
              <a:buAutoNum type="alphaLcPeriod"/>
              <a:defRPr sz="2400"/>
            </a:pPr>
            <a:r>
              <a:rPr lang="en-US" sz="1800" kern="0" dirty="0">
                <a:solidFill>
                  <a:srgbClr val="000000"/>
                </a:solidFill>
                <a:latin typeface="Times New Roman" panose="02020603050405020304" pitchFamily="18" charset="0"/>
                <a:cs typeface="Times New Roman" panose="02020603050405020304" pitchFamily="18" charset="0"/>
                <a:sym typeface="Calibri"/>
              </a:rPr>
              <a:t>None</a:t>
            </a:r>
          </a:p>
          <a:p>
            <a:pPr marL="914400" lvl="1" indent="-457200" defTabSz="342900" hangingPunct="0">
              <a:spcBef>
                <a:spcPts val="375"/>
              </a:spcBef>
              <a:buSzPct val="100000"/>
              <a:buFont typeface="+mj-lt"/>
              <a:buAutoNum type="alphaLcPeriod"/>
              <a:defRPr sz="2400"/>
            </a:pPr>
            <a:r>
              <a:rPr lang="en-US" sz="1800" kern="0" dirty="0">
                <a:solidFill>
                  <a:srgbClr val="000000"/>
                </a:solidFill>
                <a:latin typeface="Times New Roman" panose="02020603050405020304" pitchFamily="18" charset="0"/>
                <a:cs typeface="Times New Roman" panose="02020603050405020304" pitchFamily="18" charset="0"/>
                <a:sym typeface="Calibri"/>
              </a:rPr>
              <a:t>1/10 (If </a:t>
            </a:r>
            <a:r>
              <a:rPr lang="en-US" sz="1800" dirty="0" err="1">
                <a:latin typeface="Times New Roman" panose="02020603050405020304" pitchFamily="18" charset="0"/>
                <a:cs typeface="Times New Roman" panose="02020603050405020304" pitchFamily="18" charset="0"/>
              </a:rPr>
              <a:t>W</a:t>
            </a:r>
            <a:r>
              <a:rPr lang="en-US" sz="1800" kern="0" dirty="0" err="1">
                <a:solidFill>
                  <a:srgbClr val="000000"/>
                </a:solidFill>
                <a:latin typeface="Times New Roman" panose="02020603050405020304" pitchFamily="18" charset="0"/>
                <a:cs typeface="Times New Roman" panose="02020603050405020304" pitchFamily="18" charset="0"/>
                <a:sym typeface="Calibri"/>
              </a:rPr>
              <a:t>asiyyat</a:t>
            </a:r>
            <a:r>
              <a:rPr lang="en-US" sz="1800" kern="0" dirty="0">
                <a:solidFill>
                  <a:srgbClr val="000000"/>
                </a:solidFill>
                <a:latin typeface="Times New Roman" panose="02020603050405020304" pitchFamily="18" charset="0"/>
                <a:cs typeface="Times New Roman" panose="02020603050405020304" pitchFamily="18" charset="0"/>
                <a:sym typeface="Calibri"/>
              </a:rPr>
              <a:t> is for 1/10)</a:t>
            </a:r>
          </a:p>
          <a:p>
            <a:pPr marL="914400" lvl="1" indent="-457200" defTabSz="342900" hangingPunct="0">
              <a:spcBef>
                <a:spcPts val="375"/>
              </a:spcBef>
              <a:buSzPct val="100000"/>
              <a:buFont typeface="+mj-lt"/>
              <a:buAutoNum type="alphaLcPeriod"/>
              <a:defRPr sz="2400"/>
            </a:pPr>
            <a:r>
              <a:rPr lang="en-US" sz="1800" kern="0" dirty="0">
                <a:solidFill>
                  <a:srgbClr val="000000"/>
                </a:solidFill>
                <a:latin typeface="Times New Roman" panose="02020603050405020304" pitchFamily="18" charset="0"/>
                <a:cs typeface="Times New Roman" panose="02020603050405020304" pitchFamily="18" charset="0"/>
                <a:sym typeface="Calibri"/>
              </a:rPr>
              <a:t>1/16</a:t>
            </a:r>
          </a:p>
          <a:p>
            <a:endParaRPr lang="en-US" dirty="0"/>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5" name="TextBox 6"/>
          <p:cNvSpPr txBox="1"/>
          <p:nvPr/>
        </p:nvSpPr>
        <p:spPr>
          <a:xfrm>
            <a:off x="3382955" y="422523"/>
            <a:ext cx="2346899" cy="4385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defTabSz="914400">
              <a:defRPr sz="3200">
                <a:solidFill>
                  <a:srgbClr val="FFFFFF"/>
                </a:solidFill>
              </a:defRPr>
            </a:lvl1pPr>
          </a:lstStyle>
          <a:p>
            <a:pPr hangingPunct="0"/>
            <a:r>
              <a:rPr lang="en-US" sz="2400" b="1" kern="0" dirty="0">
                <a:latin typeface="Calibri"/>
                <a:cs typeface="Calibri"/>
                <a:sym typeface="Calibri"/>
              </a:rPr>
              <a:t>Answers</a:t>
            </a:r>
            <a:endParaRPr sz="2400" b="1" kern="0" dirty="0">
              <a:latin typeface="Calibri"/>
              <a:cs typeface="Calibri"/>
              <a:sym typeface="Calibri"/>
            </a:endParaRPr>
          </a:p>
        </p:txBody>
      </p:sp>
      <p:pic>
        <p:nvPicPr>
          <p:cNvPr id="2" name="Picture 1">
            <a:extLst>
              <a:ext uri="{FF2B5EF4-FFF2-40B4-BE49-F238E27FC236}">
                <a16:creationId xmlns:a16="http://schemas.microsoft.com/office/drawing/2014/main" id="{29262CBF-FCFC-FE4E-A737-CB75506733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85383" y="936452"/>
            <a:ext cx="1788161" cy="1180186"/>
          </a:xfrm>
          <a:prstGeom prst="rect">
            <a:avLst/>
          </a:prstGeom>
        </p:spPr>
      </p:pic>
      <p:sp>
        <p:nvSpPr>
          <p:cNvPr id="4" name="Text Placeholder 3">
            <a:extLst>
              <a:ext uri="{FF2B5EF4-FFF2-40B4-BE49-F238E27FC236}">
                <a16:creationId xmlns:a16="http://schemas.microsoft.com/office/drawing/2014/main" id="{4AB65084-33F5-FDAA-1A29-A9525687386D}"/>
              </a:ext>
            </a:extLst>
          </p:cNvPr>
          <p:cNvSpPr>
            <a:spLocks noGrp="1"/>
          </p:cNvSpPr>
          <p:nvPr>
            <p:ph type="body" idx="1"/>
          </p:nvPr>
        </p:nvSpPr>
        <p:spPr>
          <a:xfrm>
            <a:off x="189284" y="2256184"/>
            <a:ext cx="8765431" cy="3985591"/>
          </a:xfrm>
        </p:spPr>
        <p:txBody>
          <a:bodyPr>
            <a:normAutofit/>
          </a:bodyPr>
          <a:lstStyle/>
          <a:p>
            <a:pPr marL="457200" marR="0" indent="-457200">
              <a:lnSpc>
                <a:spcPts val="1650"/>
              </a:lnSpc>
              <a:spcBef>
                <a:spcPts val="0"/>
              </a:spcBef>
              <a:spcAft>
                <a:spcPts val="0"/>
              </a:spcAft>
              <a:buFont typeface="+mj-lt"/>
              <a:buAutoNum type="arabicPeriod"/>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Former President Barak Obama at 133 million followed by Elon Musk 119 millions, Canadian singer Justin Bieber 113 million. We must use social media for the propagation of Islam Ahmadiyyat.</a:t>
            </a:r>
          </a:p>
          <a:p>
            <a:pPr marL="457200" marR="0" indent="-457200">
              <a:lnSpc>
                <a:spcPts val="1650"/>
              </a:lnSpc>
              <a:spcBef>
                <a:spcPts val="0"/>
              </a:spcBef>
              <a:spcAft>
                <a:spcPts val="0"/>
              </a:spcAft>
              <a:buFont typeface="+mj-lt"/>
              <a:buAutoNum type="arabicPeriod"/>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fontAlgn="t">
              <a:lnSpc>
                <a:spcPts val="1650"/>
              </a:lnSpc>
              <a:spcBef>
                <a:spcPts val="0"/>
              </a:spcBef>
              <a:spcAft>
                <a:spcPts val="0"/>
              </a:spcAft>
              <a:buFont typeface="+mj-lt"/>
              <a:buAutoNum type="arabicPeriod"/>
            </a:pPr>
            <a:r>
              <a:rPr lang="en-US" sz="2000"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2000" b="1"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0" i="0" dirty="0">
                <a:solidFill>
                  <a:srgbClr val="1E1E1E"/>
                </a:solidFill>
                <a:effectLst/>
                <a:latin typeface="Times New Roman" panose="02020603050405020304" pitchFamily="18" charset="0"/>
                <a:cs typeface="Times New Roman" panose="02020603050405020304" pitchFamily="18" charset="0"/>
              </a:rPr>
              <a:t>A new </a:t>
            </a:r>
            <a:r>
              <a:rPr lang="en-US" sz="2000" dirty="0">
                <a:solidFill>
                  <a:srgbClr val="1E1E1E"/>
                </a:solidFill>
                <a:latin typeface="Times New Roman" panose="02020603050405020304" pitchFamily="18" charset="0"/>
                <a:cs typeface="Times New Roman" panose="02020603050405020304" pitchFamily="18" charset="0"/>
              </a:rPr>
              <a:t>analysis</a:t>
            </a:r>
            <a:r>
              <a:rPr lang="en-US" sz="2000" b="0" i="0" dirty="0">
                <a:effectLst/>
                <a:latin typeface="Times New Roman" panose="02020603050405020304" pitchFamily="18" charset="0"/>
                <a:cs typeface="Times New Roman" panose="02020603050405020304" pitchFamily="18" charset="0"/>
              </a:rPr>
              <a:t> </a:t>
            </a:r>
            <a:r>
              <a:rPr lang="en-US" sz="2000" b="0" i="0" dirty="0">
                <a:solidFill>
                  <a:srgbClr val="1E1E1E"/>
                </a:solidFill>
                <a:effectLst/>
                <a:latin typeface="Times New Roman" panose="02020603050405020304" pitchFamily="18" charset="0"/>
                <a:cs typeface="Times New Roman" panose="02020603050405020304" pitchFamily="18" charset="0"/>
              </a:rPr>
              <a:t>confirmed on a large scale that eating lots of fiber from vegetables, fruits, and whole grains can decrease your risk of dying from heart disease and cancer. Those who ate the most fiber reduced their risk of dying from cardiac disease, stroke, type 2 diabetes, and/or colon cancer by 16% to 24%, compared to people who ate very little fiber. The study also concluded that more fiber is better. For every additional 8 grams of dietary fiber a person consumed, the risk for each of the diseases fell by another 5% to 27%. Risk reductions were greatest when daily intake of dietary fiber was between 25 and 29 grams</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457200" marR="0" indent="-457200" fontAlgn="t">
              <a:lnSpc>
                <a:spcPts val="1650"/>
              </a:lnSpc>
              <a:spcBef>
                <a:spcPts val="0"/>
              </a:spcBef>
              <a:spcAft>
                <a:spcPts val="0"/>
              </a:spcAft>
              <a:buFont typeface="+mj-lt"/>
              <a:buAutoNum type="arabicPeriod"/>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fontAlgn="t">
              <a:lnSpc>
                <a:spcPts val="1650"/>
              </a:lnSpc>
              <a:spcBef>
                <a:spcPts val="0"/>
              </a:spcBef>
              <a:spcAft>
                <a:spcPts val="0"/>
              </a:spcAft>
              <a:buFont typeface="+mj-lt"/>
              <a:buAutoNum type="arabicPeriod"/>
            </a:pPr>
            <a:r>
              <a:rPr lang="en-US" sz="2000" b="1" u="sng" dirty="0">
                <a:latin typeface="Times New Roman" panose="02020603050405020304" pitchFamily="18" charset="0"/>
                <a:ea typeface="Times New Roman" panose="02020603050405020304" pitchFamily="18" charset="0"/>
                <a:cs typeface="Times New Roman" panose="02020603050405020304" pitchFamily="18" charset="0"/>
              </a:rPr>
              <a:t>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If income accrues from the property of the Musi then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Hissa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Amad</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shall be payable on such income at the rate of Chanda Am i.e., 1/16</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56397418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8" name="Title 1"/>
          <p:cNvSpPr txBox="1">
            <a:spLocks noGrp="1"/>
          </p:cNvSpPr>
          <p:nvPr>
            <p:ph type="title"/>
          </p:nvPr>
        </p:nvSpPr>
        <p:spPr>
          <a:xfrm>
            <a:off x="3374679" y="432208"/>
            <a:ext cx="1956699" cy="454982"/>
          </a:xfrm>
          <a:prstGeom prst="rect">
            <a:avLst/>
          </a:prstGeom>
        </p:spPr>
        <p:txBody>
          <a:bodyPr>
            <a:noAutofit/>
          </a:bodyPr>
          <a:lstStyle>
            <a:lvl1pPr>
              <a:defRPr sz="3200" b="1">
                <a:solidFill>
                  <a:srgbClr val="FFFFFF"/>
                </a:solidFill>
                <a:latin typeface="+mj-lt"/>
                <a:ea typeface="+mj-ea"/>
                <a:cs typeface="+mj-cs"/>
                <a:sym typeface="Helvetica"/>
              </a:defRPr>
            </a:lvl1pPr>
          </a:lstStyle>
          <a:p>
            <a:r>
              <a:rPr dirty="0"/>
              <a:t>Agenda</a:t>
            </a:r>
          </a:p>
        </p:txBody>
      </p:sp>
      <p:sp>
        <p:nvSpPr>
          <p:cNvPr id="99" name="Content Placeholder 2"/>
          <p:cNvSpPr txBox="1"/>
          <p:nvPr/>
        </p:nvSpPr>
        <p:spPr>
          <a:xfrm>
            <a:off x="407504" y="1587581"/>
            <a:ext cx="7069741" cy="422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ormAutofit/>
          </a:bodyPr>
          <a:lstStyle/>
          <a:p>
            <a:pPr marL="249460" indent="-249460" defTabSz="332612" hangingPunct="0">
              <a:spcBef>
                <a:spcPts val="300"/>
              </a:spcBef>
              <a:buSzPct val="100000"/>
              <a:buFont typeface="Arial"/>
              <a:buChar char="•"/>
              <a:defRPr sz="1900"/>
            </a:pPr>
            <a:r>
              <a:rPr kern="0" dirty="0">
                <a:solidFill>
                  <a:srgbClr val="000000"/>
                </a:solidFill>
                <a:cs typeface="Calibri"/>
                <a:sym typeface="Calibri"/>
              </a:rPr>
              <a:t>Recitation of the Holy Quran </a:t>
            </a:r>
            <a:r>
              <a:rPr lang="en-US" sz="1600" kern="0" dirty="0">
                <a:solidFill>
                  <a:srgbClr val="000000"/>
                </a:solidFill>
                <a:cs typeface="Calibri"/>
                <a:sym typeface="Calibri"/>
              </a:rPr>
              <a:t>(5 mins)</a:t>
            </a:r>
            <a:r>
              <a:rPr kern="0" dirty="0">
                <a:solidFill>
                  <a:srgbClr val="000000"/>
                </a:solidFill>
                <a:cs typeface="Calibri"/>
                <a:sym typeface="Calibri"/>
              </a:rPr>
              <a:t>	</a:t>
            </a:r>
          </a:p>
          <a:p>
            <a:pPr marL="249460" indent="-249460" defTabSz="332612" hangingPunct="0">
              <a:spcBef>
                <a:spcPts val="300"/>
              </a:spcBef>
              <a:buSzPct val="100000"/>
              <a:buFont typeface="Arial"/>
              <a:buChar char="•"/>
              <a:defRPr sz="1900"/>
            </a:pPr>
            <a:r>
              <a:rPr kern="0" dirty="0">
                <a:solidFill>
                  <a:srgbClr val="000000"/>
                </a:solidFill>
                <a:cs typeface="Calibri"/>
                <a:sym typeface="Calibri"/>
              </a:rPr>
              <a:t>Pledge</a:t>
            </a:r>
            <a:endParaRPr lang="en-US" kern="0" dirty="0">
              <a:solidFill>
                <a:srgbClr val="000000"/>
              </a:solidFill>
              <a:cs typeface="Calibri"/>
              <a:sym typeface="Calibri"/>
            </a:endParaRPr>
          </a:p>
          <a:p>
            <a:pPr marL="249460" indent="-249460" defTabSz="332612" hangingPunct="0">
              <a:spcBef>
                <a:spcPts val="300"/>
              </a:spcBef>
              <a:buSzPct val="100000"/>
              <a:buFont typeface="Arial"/>
              <a:buChar char="•"/>
              <a:defRPr sz="1900"/>
            </a:pPr>
            <a:r>
              <a:rPr lang="en-US" kern="0" dirty="0">
                <a:solidFill>
                  <a:srgbClr val="000000"/>
                </a:solidFill>
                <a:cs typeface="Calibri"/>
                <a:sym typeface="Calibri"/>
              </a:rPr>
              <a:t>The Holy Quran segment </a:t>
            </a:r>
            <a:r>
              <a:rPr lang="en-US" sz="1600" kern="0" dirty="0">
                <a:solidFill>
                  <a:srgbClr val="000000"/>
                </a:solidFill>
                <a:cs typeface="Calibri"/>
                <a:sym typeface="Calibri"/>
              </a:rPr>
              <a:t>(10 min)</a:t>
            </a:r>
          </a:p>
          <a:p>
            <a:pPr marL="249460" indent="-249460" defTabSz="332612" hangingPunct="0">
              <a:spcBef>
                <a:spcPts val="300"/>
              </a:spcBef>
              <a:buSzPct val="100000"/>
              <a:buFont typeface="Arial"/>
              <a:buChar char="•"/>
              <a:defRPr sz="1900"/>
            </a:pPr>
            <a:r>
              <a:rPr lang="en-US" kern="0" dirty="0">
                <a:solidFill>
                  <a:srgbClr val="000000"/>
                </a:solidFill>
                <a:cs typeface="Calibri"/>
                <a:sym typeface="Calibri"/>
              </a:rPr>
              <a:t>Khalifa’s guidance segment: </a:t>
            </a:r>
            <a:r>
              <a:rPr lang="en-US" sz="1600" kern="0" dirty="0">
                <a:solidFill>
                  <a:srgbClr val="000000"/>
                </a:solidFill>
                <a:cs typeface="Calibri"/>
                <a:sym typeface="Calibri"/>
              </a:rPr>
              <a:t>(20 min)</a:t>
            </a:r>
          </a:p>
          <a:p>
            <a:pPr marL="249460" indent="-249460" defTabSz="332612" hangingPunct="0">
              <a:spcBef>
                <a:spcPts val="300"/>
              </a:spcBef>
              <a:buSzPct val="100000"/>
              <a:buFont typeface="Arial"/>
              <a:buChar char="•"/>
              <a:defRPr sz="1900"/>
            </a:pPr>
            <a:r>
              <a:rPr lang="en-US" kern="0" dirty="0">
                <a:solidFill>
                  <a:srgbClr val="000000"/>
                </a:solidFill>
                <a:sym typeface="Calibri"/>
              </a:rPr>
              <a:t>Al-</a:t>
            </a:r>
            <a:r>
              <a:rPr lang="en-US" kern="0" dirty="0" err="1">
                <a:solidFill>
                  <a:srgbClr val="000000"/>
                </a:solidFill>
                <a:sym typeface="Calibri"/>
              </a:rPr>
              <a:t>Wasiyyat</a:t>
            </a:r>
            <a:r>
              <a:rPr lang="en-US" kern="0" dirty="0">
                <a:solidFill>
                  <a:srgbClr val="000000"/>
                </a:solidFill>
                <a:sym typeface="Calibri"/>
              </a:rPr>
              <a:t> </a:t>
            </a:r>
            <a:r>
              <a:rPr lang="en-US" sz="1600" kern="0" dirty="0">
                <a:solidFill>
                  <a:srgbClr val="000000"/>
                </a:solidFill>
                <a:sym typeface="Calibri"/>
              </a:rPr>
              <a:t>(5</a:t>
            </a:r>
            <a:r>
              <a:rPr lang="en-US" sz="1600" kern="0" dirty="0">
                <a:sym typeface="Calibri"/>
              </a:rPr>
              <a:t> </a:t>
            </a:r>
            <a:r>
              <a:rPr lang="en-US" sz="1600" kern="0" dirty="0">
                <a:solidFill>
                  <a:srgbClr val="000000"/>
                </a:solidFill>
                <a:sym typeface="Calibri"/>
              </a:rPr>
              <a:t>mins)</a:t>
            </a:r>
          </a:p>
          <a:p>
            <a:pPr marL="249460" indent="-249460" defTabSz="332612" hangingPunct="0">
              <a:spcBef>
                <a:spcPts val="300"/>
              </a:spcBef>
              <a:buSzPct val="100000"/>
              <a:buFont typeface="Arial"/>
              <a:buChar char="•"/>
              <a:defRPr sz="1900"/>
            </a:pPr>
            <a:r>
              <a:rPr lang="en-US" kern="0" dirty="0">
                <a:solidFill>
                  <a:srgbClr val="000000"/>
                </a:solidFill>
                <a:sym typeface="Calibri"/>
              </a:rPr>
              <a:t>Salat (Daily Prayers) Segment </a:t>
            </a:r>
            <a:r>
              <a:rPr lang="en-US" sz="1600" kern="0" dirty="0">
                <a:solidFill>
                  <a:srgbClr val="000000"/>
                </a:solidFill>
                <a:sym typeface="Calibri"/>
              </a:rPr>
              <a:t>(5 mins)</a:t>
            </a:r>
            <a:endParaRPr lang="en-US" sz="1600" kern="0" dirty="0">
              <a:solidFill>
                <a:srgbClr val="000000"/>
              </a:solidFill>
              <a:cs typeface="Calibri"/>
              <a:sym typeface="Calibri"/>
            </a:endParaRPr>
          </a:p>
          <a:p>
            <a:pPr marL="249460" indent="-249460" defTabSz="332612" hangingPunct="0">
              <a:spcBef>
                <a:spcPts val="300"/>
              </a:spcBef>
              <a:buSzPct val="100000"/>
              <a:buFont typeface="Arial"/>
              <a:buChar char="•"/>
              <a:defRPr sz="1900"/>
            </a:pPr>
            <a:r>
              <a:rPr lang="en-US" kern="0" dirty="0">
                <a:solidFill>
                  <a:srgbClr val="000000"/>
                </a:solidFill>
                <a:cs typeface="Calibri"/>
                <a:sym typeface="Calibri"/>
              </a:rPr>
              <a:t>Health segment </a:t>
            </a:r>
            <a:r>
              <a:rPr lang="en-US" sz="1600" kern="0" dirty="0">
                <a:solidFill>
                  <a:srgbClr val="000000"/>
                </a:solidFill>
                <a:cs typeface="Calibri"/>
                <a:sym typeface="Calibri"/>
              </a:rPr>
              <a:t>(</a:t>
            </a:r>
            <a:r>
              <a:rPr lang="en-US" sz="1600" kern="0" dirty="0">
                <a:cs typeface="Calibri"/>
                <a:sym typeface="Calibri"/>
              </a:rPr>
              <a:t>10</a:t>
            </a:r>
            <a:r>
              <a:rPr lang="en-US" sz="1600" kern="0" dirty="0">
                <a:solidFill>
                  <a:srgbClr val="000000"/>
                </a:solidFill>
                <a:cs typeface="Calibri"/>
                <a:sym typeface="Calibri"/>
              </a:rPr>
              <a:t> min)</a:t>
            </a:r>
          </a:p>
          <a:p>
            <a:pPr marL="249460" indent="-249460" defTabSz="332612" hangingPunct="0">
              <a:spcBef>
                <a:spcPts val="300"/>
              </a:spcBef>
              <a:buSzPct val="100000"/>
              <a:buFont typeface="Arial"/>
              <a:buChar char="•"/>
              <a:defRPr sz="1900"/>
            </a:pPr>
            <a:r>
              <a:rPr lang="en-US" kern="0" dirty="0">
                <a:solidFill>
                  <a:srgbClr val="000000"/>
                </a:solidFill>
                <a:cs typeface="Calibri"/>
                <a:sym typeface="Calibri"/>
              </a:rPr>
              <a:t>Murabbi sahib’s comments and </a:t>
            </a:r>
            <a:r>
              <a:rPr kern="0" dirty="0">
                <a:solidFill>
                  <a:srgbClr val="000000"/>
                </a:solidFill>
                <a:cs typeface="Calibri"/>
                <a:sym typeface="Calibri"/>
              </a:rPr>
              <a:t>local topics</a:t>
            </a:r>
            <a:r>
              <a:rPr lang="en-US" kern="0" dirty="0">
                <a:solidFill>
                  <a:srgbClr val="000000"/>
                </a:solidFill>
                <a:cs typeface="Calibri"/>
                <a:sym typeface="Calibri"/>
              </a:rPr>
              <a:t> </a:t>
            </a:r>
            <a:r>
              <a:rPr lang="en-US" sz="1600" kern="0" dirty="0">
                <a:solidFill>
                  <a:srgbClr val="000000"/>
                </a:solidFill>
                <a:cs typeface="Calibri"/>
                <a:sym typeface="Calibri"/>
              </a:rPr>
              <a:t>(10-20 mins)</a:t>
            </a:r>
            <a:endParaRPr sz="1600" kern="0" dirty="0">
              <a:solidFill>
                <a:srgbClr val="000000"/>
              </a:solidFill>
              <a:cs typeface="Calibri"/>
              <a:sym typeface="Calibri"/>
            </a:endParaRPr>
          </a:p>
          <a:p>
            <a:pPr marL="249460" indent="-249460" defTabSz="332612" hangingPunct="0">
              <a:spcBef>
                <a:spcPts val="300"/>
              </a:spcBef>
              <a:buSzPct val="100000"/>
              <a:buFont typeface="Arial"/>
              <a:buChar char="•"/>
              <a:defRPr sz="1900"/>
            </a:pPr>
            <a:r>
              <a:rPr kern="0" dirty="0">
                <a:solidFill>
                  <a:srgbClr val="000000"/>
                </a:solidFill>
                <a:cs typeface="Calibri"/>
                <a:sym typeface="Calibri"/>
              </a:rPr>
              <a:t>Reminders/announcement</a:t>
            </a:r>
            <a:r>
              <a:rPr lang="en-US" kern="0" dirty="0">
                <a:solidFill>
                  <a:srgbClr val="000000"/>
                </a:solidFill>
                <a:cs typeface="Calibri"/>
                <a:sym typeface="Calibri"/>
              </a:rPr>
              <a:t>s </a:t>
            </a:r>
            <a:r>
              <a:rPr lang="en-US" sz="1600" kern="0" dirty="0">
                <a:solidFill>
                  <a:srgbClr val="000000"/>
                </a:solidFill>
                <a:cs typeface="Calibri"/>
                <a:sym typeface="Calibri"/>
              </a:rPr>
              <a:t>(5 mins)</a:t>
            </a:r>
            <a:r>
              <a:rPr kern="0" dirty="0">
                <a:solidFill>
                  <a:srgbClr val="000000"/>
                </a:solidFill>
                <a:cs typeface="Calibri"/>
                <a:sym typeface="Calibri"/>
              </a:rPr>
              <a:t>		</a:t>
            </a:r>
          </a:p>
          <a:p>
            <a:pPr marL="249460" indent="-249460" defTabSz="332612" hangingPunct="0">
              <a:spcBef>
                <a:spcPts val="300"/>
              </a:spcBef>
              <a:buSzPct val="100000"/>
              <a:buFont typeface="Arial"/>
              <a:buChar char="•"/>
              <a:defRPr sz="1900"/>
            </a:pPr>
            <a:r>
              <a:rPr kern="0" dirty="0" err="1">
                <a:solidFill>
                  <a:srgbClr val="000000"/>
                </a:solidFill>
                <a:cs typeface="Calibri"/>
                <a:sym typeface="Calibri"/>
              </a:rPr>
              <a:t>Du</a:t>
            </a:r>
            <a:r>
              <a:rPr lang="en-US" kern="0" dirty="0" err="1">
                <a:solidFill>
                  <a:srgbClr val="000000"/>
                </a:solidFill>
                <a:cs typeface="Calibri"/>
                <a:sym typeface="Calibri"/>
              </a:rPr>
              <a:t>'</a:t>
            </a:r>
            <a:r>
              <a:rPr kern="0" dirty="0" err="1">
                <a:solidFill>
                  <a:srgbClr val="000000"/>
                </a:solidFill>
                <a:cs typeface="Calibri"/>
                <a:sym typeface="Calibri"/>
              </a:rPr>
              <a:t>a</a:t>
            </a:r>
            <a:endParaRPr lang="en-US" kern="0" dirty="0">
              <a:solidFill>
                <a:srgbClr val="000000"/>
              </a:solidFill>
              <a:cs typeface="Calibri"/>
              <a:sym typeface="Calibri"/>
            </a:endParaRPr>
          </a:p>
          <a:p>
            <a:pPr marL="249460" indent="-249460" defTabSz="332612" hangingPunct="0">
              <a:lnSpc>
                <a:spcPct val="80000"/>
              </a:lnSpc>
              <a:spcBef>
                <a:spcPts val="300"/>
              </a:spcBef>
              <a:buSzPct val="100000"/>
              <a:buFont typeface="Arial"/>
              <a:buChar char="•"/>
              <a:defRPr sz="1900"/>
            </a:pPr>
            <a:endParaRPr lang="en-US" kern="0" dirty="0">
              <a:solidFill>
                <a:srgbClr val="000000"/>
              </a:solidFill>
              <a:latin typeface="Calibri"/>
              <a:cs typeface="Calibri"/>
              <a:sym typeface="Calibri"/>
            </a:endParaRPr>
          </a:p>
          <a:p>
            <a:pPr defTabSz="332612" hangingPunct="0">
              <a:lnSpc>
                <a:spcPct val="80000"/>
              </a:lnSpc>
              <a:spcBef>
                <a:spcPts val="300"/>
              </a:spcBef>
              <a:buSzPct val="100000"/>
              <a:defRPr sz="1900"/>
            </a:pPr>
            <a:r>
              <a:rPr lang="en-US" kern="0" dirty="0">
                <a:solidFill>
                  <a:srgbClr val="000000"/>
                </a:solidFill>
                <a:latin typeface="Calibri"/>
                <a:cs typeface="Calibri"/>
                <a:sym typeface="Calibri"/>
              </a:rPr>
              <a:t>Suggested Total Time </a:t>
            </a:r>
            <a:r>
              <a:rPr lang="en-US" sz="1600" kern="0" dirty="0">
                <a:solidFill>
                  <a:srgbClr val="000000"/>
                </a:solidFill>
                <a:latin typeface="Calibri"/>
                <a:cs typeface="Calibri"/>
                <a:sym typeface="Calibri"/>
              </a:rPr>
              <a:t>(75 – 90 mins)</a:t>
            </a:r>
            <a:r>
              <a:rPr kern="0" dirty="0">
                <a:solidFill>
                  <a:srgbClr val="000000"/>
                </a:solidFill>
                <a:latin typeface="Calibri"/>
                <a:cs typeface="Calibri"/>
                <a:sym typeface="Calibri"/>
              </a:rPr>
              <a:t>	</a:t>
            </a:r>
            <a:r>
              <a:rPr sz="1400" kern="0" dirty="0">
                <a:solidFill>
                  <a:srgbClr val="000000"/>
                </a:solidFill>
                <a:latin typeface="Calibri"/>
                <a:cs typeface="Calibri"/>
                <a:sym typeface="Calibri"/>
              </a:rPr>
              <a:t>					</a:t>
            </a:r>
          </a:p>
        </p:txBody>
      </p:sp>
      <p:pic>
        <p:nvPicPr>
          <p:cNvPr id="4" name="Picture 3">
            <a:extLst>
              <a:ext uri="{FF2B5EF4-FFF2-40B4-BE49-F238E27FC236}">
                <a16:creationId xmlns:a16="http://schemas.microsoft.com/office/drawing/2014/main" id="{9FC118E0-D469-624C-97F2-FBDF322886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2063" y="2275319"/>
            <a:ext cx="2470398" cy="2307362"/>
          </a:xfrm>
          <a:prstGeom prst="rect">
            <a:avLst/>
          </a:prstGeom>
        </p:spPr>
      </p:pic>
    </p:spTree>
    <p:extLst>
      <p:ext uri="{BB962C8B-B14F-4D97-AF65-F5344CB8AC3E}">
        <p14:creationId xmlns:p14="http://schemas.microsoft.com/office/powerpoint/2010/main" val="76440623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Heart Disease in South Asians…"/>
          <p:cNvSpPr txBox="1">
            <a:spLocks noGrp="1"/>
          </p:cNvSpPr>
          <p:nvPr>
            <p:ph type="title"/>
          </p:nvPr>
        </p:nvSpPr>
        <p:spPr>
          <a:xfrm>
            <a:off x="776883" y="4580930"/>
            <a:ext cx="7590234" cy="982266"/>
          </a:xfrm>
          <a:prstGeom prst="rect">
            <a:avLst/>
          </a:prstGeom>
        </p:spPr>
        <p:txBody>
          <a:bodyPr>
            <a:normAutofit fontScale="90000"/>
          </a:bodyPr>
          <a:lstStyle/>
          <a:p>
            <a:pPr defTabSz="279311">
              <a:defRPr sz="2992"/>
            </a:pPr>
            <a:r>
              <a:t>Heart Disease in South Asians</a:t>
            </a:r>
          </a:p>
          <a:p>
            <a:pPr defTabSz="279311">
              <a:defRPr sz="2992"/>
            </a:pPr>
            <a:r>
              <a:t>Tanvir Ahmed</a:t>
            </a:r>
            <a:br/>
            <a:r>
              <a:t>Qaid Health</a:t>
            </a:r>
          </a:p>
        </p:txBody>
      </p:sp>
      <p:pic>
        <p:nvPicPr>
          <p:cNvPr id="120" name="image.png" descr="image.png"/>
          <p:cNvPicPr>
            <a:picLocks/>
          </p:cNvPicPr>
          <p:nvPr/>
        </p:nvPicPr>
        <p:blipFill>
          <a:blip r:embed="rId2"/>
          <a:stretch>
            <a:fillRect/>
          </a:stretch>
        </p:blipFill>
        <p:spPr>
          <a:xfrm>
            <a:off x="1388926" y="9064"/>
            <a:ext cx="6139170" cy="4071803"/>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outh Asians…"/>
          <p:cNvSpPr txBox="1">
            <a:spLocks noGrp="1"/>
          </p:cNvSpPr>
          <p:nvPr>
            <p:ph type="title"/>
          </p:nvPr>
        </p:nvSpPr>
        <p:spPr>
          <a:xfrm>
            <a:off x="776883" y="433634"/>
            <a:ext cx="7590234" cy="1080493"/>
          </a:xfrm>
          <a:prstGeom prst="rect">
            <a:avLst/>
          </a:prstGeom>
        </p:spPr>
        <p:txBody>
          <a:bodyPr>
            <a:noAutofit/>
          </a:bodyPr>
          <a:lstStyle/>
          <a:p>
            <a:pPr defTabSz="234127">
              <a:defRPr sz="3420" i="0">
                <a:solidFill>
                  <a:srgbClr val="000000"/>
                </a:solidFill>
              </a:defRPr>
            </a:pPr>
            <a:r>
              <a:rPr sz="2800" dirty="0"/>
              <a:t>South Asians</a:t>
            </a:r>
          </a:p>
          <a:p>
            <a:pPr defTabSz="234127">
              <a:defRPr sz="3420" i="0">
                <a:solidFill>
                  <a:srgbClr val="000000"/>
                </a:solidFill>
              </a:defRPr>
            </a:pPr>
            <a:r>
              <a:rPr sz="2800" dirty="0"/>
              <a:t>A Uniquely High Risk Group</a:t>
            </a:r>
          </a:p>
          <a:p>
            <a:pPr defTabSz="234127">
              <a:defRPr sz="3420" i="0">
                <a:solidFill>
                  <a:srgbClr val="000000"/>
                </a:solidFill>
              </a:defRPr>
            </a:pPr>
            <a:r>
              <a:rPr sz="2800" dirty="0"/>
              <a:t>for Heart Disease</a:t>
            </a:r>
          </a:p>
        </p:txBody>
      </p:sp>
      <p:sp>
        <p:nvSpPr>
          <p:cNvPr id="123" name="South Asians men ( Pakistan India, Bangladesh etc.) are identified as a uniquely high risk group for heart disease…"/>
          <p:cNvSpPr txBox="1">
            <a:spLocks noGrp="1"/>
          </p:cNvSpPr>
          <p:nvPr>
            <p:ph type="body" idx="1"/>
          </p:nvPr>
        </p:nvSpPr>
        <p:spPr>
          <a:xfrm>
            <a:off x="647673" y="2147589"/>
            <a:ext cx="7590235" cy="4018360"/>
          </a:xfrm>
          <a:prstGeom prst="rect">
            <a:avLst/>
          </a:prstGeom>
        </p:spPr>
        <p:txBody>
          <a:bodyPr>
            <a:noAutofit/>
          </a:bodyPr>
          <a:lstStyle/>
          <a:p>
            <a:pPr marL="332172" indent="-332172">
              <a:defRPr sz="3000"/>
            </a:pPr>
            <a:r>
              <a:rPr sz="2000" b="1" dirty="0"/>
              <a:t>South Asians men ( </a:t>
            </a:r>
            <a:r>
              <a:rPr sz="2000" dirty="0"/>
              <a:t>Pakistan India, Bangladesh etc.) are identified as a uniquely </a:t>
            </a:r>
            <a:r>
              <a:rPr lang="en-US" sz="2000" dirty="0"/>
              <a:t>high-risk</a:t>
            </a:r>
            <a:r>
              <a:rPr sz="2000" dirty="0"/>
              <a:t> group for heart disease</a:t>
            </a:r>
            <a:r>
              <a:rPr lang="en-US" sz="2000" dirty="0"/>
              <a:t>. However, cardiovascular disease is number one cause of morbidity and mortality on all men</a:t>
            </a:r>
            <a:endParaRPr sz="2000" dirty="0"/>
          </a:p>
          <a:p>
            <a:pPr marL="332172" indent="-332172">
              <a:defRPr sz="3000"/>
            </a:pPr>
            <a:r>
              <a:rPr sz="2000" b="1" dirty="0"/>
              <a:t>South Asians </a:t>
            </a:r>
            <a:r>
              <a:rPr sz="2000" dirty="0"/>
              <a:t>have a four times</a:t>
            </a:r>
            <a:r>
              <a:rPr sz="2000" b="1" dirty="0"/>
              <a:t> greater risk of heart disease</a:t>
            </a:r>
            <a:r>
              <a:rPr sz="2000" dirty="0"/>
              <a:t> than the general population and a much greater chance of a </a:t>
            </a:r>
            <a:r>
              <a:rPr sz="2000" b="1" dirty="0"/>
              <a:t>heart attack before age 50 years</a:t>
            </a:r>
          </a:p>
          <a:p>
            <a:pPr marL="332172" indent="-332172">
              <a:defRPr sz="3000"/>
            </a:pPr>
            <a:r>
              <a:rPr sz="2000" b="1" dirty="0"/>
              <a:t>Heart attack</a:t>
            </a:r>
            <a:r>
              <a:rPr sz="2000" dirty="0"/>
              <a:t> strike south </a:t>
            </a:r>
            <a:r>
              <a:rPr sz="2000" dirty="0" err="1"/>
              <a:t>asians</a:t>
            </a:r>
            <a:r>
              <a:rPr sz="2000" dirty="0"/>
              <a:t> (men and women)</a:t>
            </a:r>
            <a:r>
              <a:rPr sz="2000" b="1" dirty="0"/>
              <a:t> at a younger </a:t>
            </a:r>
            <a:r>
              <a:rPr sz="2000" dirty="0"/>
              <a:t>age and is </a:t>
            </a:r>
            <a:r>
              <a:rPr sz="2000" b="1" dirty="0"/>
              <a:t>deadlier </a:t>
            </a:r>
            <a:r>
              <a:rPr sz="2000" dirty="0"/>
              <a:t>than the general population</a:t>
            </a:r>
          </a:p>
          <a:p>
            <a:pPr marL="332172" indent="-332172">
              <a:defRPr sz="3000"/>
            </a:pPr>
            <a:r>
              <a:rPr sz="2000" b="1" dirty="0"/>
              <a:t>Almost one in three in this group will die from heart disease before age 65.</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Pre-Diabetes, Borderline Diabetes and Insulin Resistance"/>
          <p:cNvSpPr txBox="1">
            <a:spLocks noGrp="1"/>
          </p:cNvSpPr>
          <p:nvPr>
            <p:ph type="title"/>
          </p:nvPr>
        </p:nvSpPr>
        <p:spPr>
          <a:xfrm>
            <a:off x="776883" y="745454"/>
            <a:ext cx="7590234" cy="973686"/>
          </a:xfrm>
          <a:prstGeom prst="rect">
            <a:avLst/>
          </a:prstGeom>
        </p:spPr>
        <p:txBody>
          <a:bodyPr>
            <a:normAutofit fontScale="90000"/>
          </a:bodyPr>
          <a:lstStyle/>
          <a:p>
            <a:r>
              <a:t>Pre-Diabetes, Borderline Diabetes and Insulin Resistance</a:t>
            </a:r>
          </a:p>
        </p:txBody>
      </p:sp>
      <p:sp>
        <p:nvSpPr>
          <p:cNvPr id="131" name="Pre-Diabetes (Borderline Diabetes Insulin Resistance)…"/>
          <p:cNvSpPr txBox="1">
            <a:spLocks noGrp="1"/>
          </p:cNvSpPr>
          <p:nvPr>
            <p:ph type="body" sz="half" idx="1"/>
          </p:nvPr>
        </p:nvSpPr>
        <p:spPr>
          <a:xfrm>
            <a:off x="781348" y="2027038"/>
            <a:ext cx="4257496" cy="4085508"/>
          </a:xfrm>
          <a:prstGeom prst="rect">
            <a:avLst/>
          </a:prstGeom>
        </p:spPr>
        <p:txBody>
          <a:bodyPr>
            <a:normAutofit fontScale="85000" lnSpcReduction="20000"/>
          </a:bodyPr>
          <a:lstStyle/>
          <a:p>
            <a:pPr marL="0" indent="0">
              <a:spcBef>
                <a:spcPts val="2250"/>
              </a:spcBef>
              <a:buSzTx/>
              <a:buNone/>
              <a:defRPr sz="3000"/>
            </a:pPr>
            <a:r>
              <a:rPr b="1" dirty="0"/>
              <a:t>Pre-Diabetes (Borderline Diabetes</a:t>
            </a:r>
            <a:r>
              <a:rPr lang="en-US" b="1" dirty="0"/>
              <a:t>)</a:t>
            </a:r>
            <a:r>
              <a:rPr b="1" dirty="0"/>
              <a:t> Insulin Resistance</a:t>
            </a:r>
          </a:p>
          <a:p>
            <a:pPr marL="283638" indent="-283638">
              <a:spcBef>
                <a:spcPts val="2250"/>
              </a:spcBef>
              <a:defRPr sz="3000"/>
            </a:pPr>
            <a:r>
              <a:rPr lang="en-US" dirty="0"/>
              <a:t>There is increased incidence of</a:t>
            </a:r>
            <a:r>
              <a:rPr dirty="0"/>
              <a:t> “</a:t>
            </a:r>
            <a:r>
              <a:rPr b="1" dirty="0"/>
              <a:t>pre-diabetes or borderline diabetes”.</a:t>
            </a:r>
          </a:p>
          <a:p>
            <a:pPr marL="283638" indent="-283638">
              <a:spcBef>
                <a:spcPts val="2250"/>
              </a:spcBef>
              <a:defRPr sz="3000"/>
            </a:pPr>
            <a:r>
              <a:rPr dirty="0"/>
              <a:t>Pre-Diabetics or borderline diabetics and those with diabetes are</a:t>
            </a:r>
            <a:r>
              <a:rPr b="1" dirty="0"/>
              <a:t> EQUALLY HIGH RISK for heart disease</a:t>
            </a:r>
          </a:p>
        </p:txBody>
      </p:sp>
      <p:pic>
        <p:nvPicPr>
          <p:cNvPr id="132" name="Image" descr="Image"/>
          <p:cNvPicPr>
            <a:picLocks/>
          </p:cNvPicPr>
          <p:nvPr/>
        </p:nvPicPr>
        <p:blipFill>
          <a:blip r:embed="rId2"/>
          <a:stretch>
            <a:fillRect/>
          </a:stretch>
        </p:blipFill>
        <p:spPr>
          <a:xfrm>
            <a:off x="5038844" y="2134617"/>
            <a:ext cx="3478010" cy="38032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hin Fat Syndrome"/>
          <p:cNvSpPr txBox="1">
            <a:spLocks noGrp="1"/>
          </p:cNvSpPr>
          <p:nvPr>
            <p:ph type="title"/>
          </p:nvPr>
        </p:nvSpPr>
        <p:spPr>
          <a:prstGeom prst="rect">
            <a:avLst/>
          </a:prstGeom>
        </p:spPr>
        <p:txBody>
          <a:bodyPr/>
          <a:lstStyle/>
          <a:p>
            <a:r>
              <a:t>Thin Fat Syndrome</a:t>
            </a:r>
          </a:p>
        </p:txBody>
      </p:sp>
      <p:sp>
        <p:nvSpPr>
          <p:cNvPr id="135" name="Body mass index (BMI) in South Asians often falls into a Thin-fat syndrome…"/>
          <p:cNvSpPr txBox="1">
            <a:spLocks noGrp="1"/>
          </p:cNvSpPr>
          <p:nvPr>
            <p:ph type="body" sz="half" idx="1"/>
          </p:nvPr>
        </p:nvSpPr>
        <p:spPr>
          <a:xfrm>
            <a:off x="466756" y="1676786"/>
            <a:ext cx="3946408" cy="4018360"/>
          </a:xfrm>
          <a:prstGeom prst="rect">
            <a:avLst/>
          </a:prstGeom>
        </p:spPr>
        <p:txBody>
          <a:bodyPr/>
          <a:lstStyle/>
          <a:p>
            <a:pPr marL="267881" indent="-267881">
              <a:spcBef>
                <a:spcPts val="2250"/>
              </a:spcBef>
            </a:pPr>
            <a:endParaRPr/>
          </a:p>
          <a:p>
            <a:pPr marL="267881" indent="-267881">
              <a:spcBef>
                <a:spcPts val="2250"/>
              </a:spcBef>
            </a:pPr>
            <a:r>
              <a:t>Body mass index (BMI) in South Asians often falls into a </a:t>
            </a:r>
            <a:r>
              <a:rPr b="1">
                <a:solidFill>
                  <a:srgbClr val="FF2712"/>
                </a:solidFill>
              </a:rPr>
              <a:t>Thin-fat syndrome</a:t>
            </a:r>
          </a:p>
          <a:p>
            <a:pPr marL="267881" indent="-267881">
              <a:spcBef>
                <a:spcPts val="2250"/>
              </a:spcBef>
            </a:pPr>
            <a:r>
              <a:t>People have a normal BMI (25 or less), but carry more weight in </a:t>
            </a:r>
            <a:r>
              <a:rPr b="1"/>
              <a:t>their abdomen and that fat</a:t>
            </a:r>
            <a:r>
              <a:t> is more likely to lead to a </a:t>
            </a:r>
            <a:r>
              <a:rPr b="1"/>
              <a:t>Heart Attack</a:t>
            </a:r>
          </a:p>
        </p:txBody>
      </p:sp>
      <p:pic>
        <p:nvPicPr>
          <p:cNvPr id="136" name="Image" descr="Image"/>
          <p:cNvPicPr>
            <a:picLocks/>
          </p:cNvPicPr>
          <p:nvPr/>
        </p:nvPicPr>
        <p:blipFill>
          <a:blip r:embed="rId2"/>
          <a:stretch>
            <a:fillRect/>
          </a:stretch>
        </p:blipFill>
        <p:spPr>
          <a:xfrm>
            <a:off x="4593977" y="2754299"/>
            <a:ext cx="4293392" cy="20875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he Metabolic Syndrome"/>
          <p:cNvSpPr txBox="1">
            <a:spLocks noGrp="1"/>
          </p:cNvSpPr>
          <p:nvPr>
            <p:ph type="title"/>
          </p:nvPr>
        </p:nvSpPr>
        <p:spPr>
          <a:xfrm>
            <a:off x="2562821" y="531304"/>
            <a:ext cx="4018360" cy="866260"/>
          </a:xfrm>
          <a:prstGeom prst="rect">
            <a:avLst/>
          </a:prstGeom>
        </p:spPr>
        <p:txBody>
          <a:bodyPr>
            <a:normAutofit fontScale="90000"/>
          </a:bodyPr>
          <a:lstStyle>
            <a:lvl1pPr>
              <a:defRPr sz="4000">
                <a:latin typeface="+mj-lt"/>
                <a:ea typeface="+mj-ea"/>
                <a:cs typeface="+mj-cs"/>
                <a:sym typeface="Times New Roman"/>
              </a:defRPr>
            </a:lvl1pPr>
          </a:lstStyle>
          <a:p>
            <a:r>
              <a:t> The Metabolic Syndrome</a:t>
            </a:r>
          </a:p>
        </p:txBody>
      </p:sp>
      <p:sp>
        <p:nvSpPr>
          <p:cNvPr id="139" name="More than 1/3rd of South Asian men and 17% of South Asian women have metabolic syndrome which predisposes to heart disease…"/>
          <p:cNvSpPr txBox="1">
            <a:spLocks noGrp="1"/>
          </p:cNvSpPr>
          <p:nvPr>
            <p:ph type="body" sz="half" idx="1"/>
          </p:nvPr>
        </p:nvSpPr>
        <p:spPr>
          <a:xfrm>
            <a:off x="446484" y="1962226"/>
            <a:ext cx="3906855" cy="3663322"/>
          </a:xfrm>
          <a:prstGeom prst="rect">
            <a:avLst/>
          </a:prstGeom>
        </p:spPr>
        <p:txBody>
          <a:bodyPr>
            <a:normAutofit fontScale="77500" lnSpcReduction="20000"/>
          </a:bodyPr>
          <a:lstStyle/>
          <a:p>
            <a:pPr marL="194213" indent="-194213" algn="l" defTabSz="289311">
              <a:buClr>
                <a:srgbClr val="9A7865"/>
              </a:buClr>
              <a:buSzPct val="40000"/>
              <a:buBlip>
                <a:blip r:embed="rId2"/>
              </a:buBlip>
              <a:defRPr sz="2609">
                <a:latin typeface="+mj-lt"/>
                <a:ea typeface="+mj-ea"/>
                <a:cs typeface="+mj-cs"/>
                <a:sym typeface="Times New Roman"/>
              </a:defRPr>
            </a:pPr>
            <a:r>
              <a:rPr dirty="0"/>
              <a:t>More than 1/3rd of South Asian men and 17% of South Asian women have </a:t>
            </a:r>
            <a:r>
              <a:rPr b="1" dirty="0"/>
              <a:t>metabolic syndrome which predisposes to heart disease</a:t>
            </a:r>
          </a:p>
          <a:p>
            <a:pPr marL="194213" indent="-194213" algn="l" defTabSz="289311">
              <a:buClr>
                <a:srgbClr val="9A7865"/>
              </a:buClr>
              <a:buSzPct val="40000"/>
              <a:buBlip>
                <a:blip r:embed="rId2"/>
              </a:buBlip>
              <a:defRPr sz="2609">
                <a:latin typeface="+mj-lt"/>
                <a:ea typeface="+mj-ea"/>
                <a:cs typeface="+mj-cs"/>
                <a:sym typeface="Times New Roman"/>
              </a:defRPr>
            </a:pPr>
            <a:endParaRPr b="1" dirty="0"/>
          </a:p>
          <a:p>
            <a:pPr marL="194213" indent="-194213" algn="l" defTabSz="289311">
              <a:buClr>
                <a:srgbClr val="9A7865"/>
              </a:buClr>
              <a:buSzPct val="40000"/>
              <a:buBlip>
                <a:blip r:embed="rId2"/>
              </a:buBlip>
              <a:defRPr sz="2609">
                <a:latin typeface="+mj-lt"/>
                <a:ea typeface="+mj-ea"/>
                <a:cs typeface="+mj-cs"/>
                <a:sym typeface="Times New Roman"/>
              </a:defRPr>
            </a:pPr>
            <a:endParaRPr b="1" dirty="0"/>
          </a:p>
          <a:p>
            <a:pPr marL="194213" indent="-194213" algn="l" defTabSz="289311">
              <a:buClr>
                <a:srgbClr val="9A7865"/>
              </a:buClr>
              <a:buSzPct val="40000"/>
              <a:buBlip>
                <a:blip r:embed="rId2"/>
              </a:buBlip>
              <a:defRPr sz="2609">
                <a:latin typeface="+mj-lt"/>
                <a:ea typeface="+mj-ea"/>
                <a:cs typeface="+mj-cs"/>
                <a:sym typeface="Times New Roman"/>
              </a:defRPr>
            </a:pPr>
            <a:r>
              <a:rPr dirty="0"/>
              <a:t>If more than one of these </a:t>
            </a:r>
            <a:br>
              <a:rPr dirty="0"/>
            </a:br>
            <a:br>
              <a:rPr dirty="0"/>
            </a:br>
            <a:endParaRPr dirty="0"/>
          </a:p>
          <a:p>
            <a:pPr marL="194213" indent="-194213" algn="l" defTabSz="289311">
              <a:buClr>
                <a:srgbClr val="9A7865"/>
              </a:buClr>
              <a:buSzPct val="40000"/>
              <a:buBlip>
                <a:blip r:embed="rId2"/>
              </a:buBlip>
              <a:defRPr sz="2609">
                <a:latin typeface="+mj-lt"/>
                <a:ea typeface="+mj-ea"/>
                <a:cs typeface="+mj-cs"/>
                <a:sym typeface="Times New Roman"/>
              </a:defRPr>
            </a:pPr>
            <a:r>
              <a:rPr dirty="0"/>
              <a:t>conditions occur in combination, the risk is even greater for heart disease</a:t>
            </a:r>
            <a:br>
              <a:rPr dirty="0"/>
            </a:br>
            <a:endParaRPr dirty="0"/>
          </a:p>
        </p:txBody>
      </p:sp>
      <p:pic>
        <p:nvPicPr>
          <p:cNvPr id="140" name="Image" descr="Image"/>
          <p:cNvPicPr>
            <a:picLocks/>
          </p:cNvPicPr>
          <p:nvPr/>
        </p:nvPicPr>
        <p:blipFill>
          <a:blip r:embed="rId3"/>
          <a:stretch>
            <a:fillRect/>
          </a:stretch>
        </p:blipFill>
        <p:spPr>
          <a:xfrm>
            <a:off x="4585255" y="2024232"/>
            <a:ext cx="4099005" cy="3051930"/>
          </a:xfrm>
          <a:prstGeom prst="rect">
            <a:avLst/>
          </a:prstGeom>
        </p:spPr>
      </p:pic>
      <p:sp>
        <p:nvSpPr>
          <p:cNvPr id="141" name="Arrow"/>
          <p:cNvSpPr/>
          <p:nvPr/>
        </p:nvSpPr>
        <p:spPr>
          <a:xfrm>
            <a:off x="3576328" y="3193165"/>
            <a:ext cx="892969" cy="892969"/>
          </a:xfrm>
          <a:prstGeom prst="rightArrow">
            <a:avLst>
              <a:gd name="adj1" fmla="val 32000"/>
              <a:gd name="adj2" fmla="val 64000"/>
            </a:avLst>
          </a:prstGeom>
          <a:blipFill>
            <a:blip r:embed="rId4"/>
          </a:blipFill>
          <a:ln w="12700">
            <a:miter lim="400000"/>
          </a:ln>
        </p:spPr>
        <p:txBody>
          <a:bodyPr lIns="35719" tIns="35719" rIns="35719" bIns="35719" anchor="ctr"/>
          <a:lstStyle/>
          <a:p>
            <a:pPr algn="ctr" defTabSz="410751" hangingPunct="0">
              <a:buClr>
                <a:srgbClr val="9A7865"/>
              </a:buClr>
              <a:defRPr sz="3600"/>
            </a:pPr>
            <a:endParaRPr sz="2531" kern="0">
              <a:solidFill>
                <a:srgbClr val="625B48"/>
              </a:solidFill>
              <a:latin typeface="Didot"/>
              <a:cs typeface="Didot"/>
              <a:sym typeface="Didot"/>
            </a:endParaRPr>
          </a:p>
        </p:txBody>
      </p:sp>
    </p:spTree>
  </p:cSld>
  <p:clrMapOvr>
    <a:masterClrMapping/>
  </p:clrMapOvr>
  <mc:AlternateContent xmlns:mc="http://schemas.openxmlformats.org/markup-compatibility/2006" xmlns:p14="http://schemas.microsoft.com/office/powerpoint/2010/main">
    <mc:Choice Requires="p14">
      <p:transition spd="med">
        <p:dissolve/>
      </p:transition>
    </mc:Choice>
    <mc:Fallback xmlns:a14="http://schemas.microsoft.com/office/drawing/2010/main" xmlns:m="http://schemas.openxmlformats.org/officeDocument/2006/math" xmlns="">
      <p:transition spd="fast">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Can I decrease my risk for Herat Disease"/>
          <p:cNvSpPr txBox="1">
            <a:spLocks noGrp="1"/>
          </p:cNvSpPr>
          <p:nvPr>
            <p:ph type="title"/>
          </p:nvPr>
        </p:nvSpPr>
        <p:spPr>
          <a:xfrm>
            <a:off x="842286" y="790003"/>
            <a:ext cx="7590235" cy="1048924"/>
          </a:xfrm>
          <a:prstGeom prst="rect">
            <a:avLst/>
          </a:prstGeom>
        </p:spPr>
        <p:txBody>
          <a:bodyPr>
            <a:normAutofit fontScale="90000"/>
          </a:bodyPr>
          <a:lstStyle/>
          <a:p>
            <a:pPr defTabSz="295741">
              <a:defRPr sz="3168" i="0">
                <a:solidFill>
                  <a:srgbClr val="000000"/>
                </a:solidFill>
              </a:defRPr>
            </a:pPr>
            <a:endParaRPr/>
          </a:p>
          <a:p>
            <a:pPr defTabSz="295741">
              <a:defRPr sz="3168" i="0">
                <a:solidFill>
                  <a:srgbClr val="000000"/>
                </a:solidFill>
              </a:defRPr>
            </a:pPr>
            <a:r>
              <a:t>Can I decrease my risk for Herat Disease</a:t>
            </a:r>
          </a:p>
        </p:txBody>
      </p:sp>
      <p:sp>
        <p:nvSpPr>
          <p:cNvPr id="144" name="Immediate cessation of all forms of tobacco (cigarettes, Huqa, VAPE chewing tobacco)…"/>
          <p:cNvSpPr txBox="1">
            <a:spLocks noGrp="1"/>
          </p:cNvSpPr>
          <p:nvPr>
            <p:ph type="body" sz="half" idx="1"/>
          </p:nvPr>
        </p:nvSpPr>
        <p:spPr>
          <a:xfrm>
            <a:off x="295120" y="1739093"/>
            <a:ext cx="4816761" cy="4142204"/>
          </a:xfrm>
          <a:prstGeom prst="rect">
            <a:avLst/>
          </a:prstGeom>
        </p:spPr>
        <p:txBody>
          <a:bodyPr/>
          <a:lstStyle/>
          <a:p>
            <a:pPr marL="267881" indent="-267881">
              <a:defRPr sz="3000"/>
            </a:pPr>
            <a:r>
              <a:rPr dirty="0"/>
              <a:t>Immediate cessation of all forms of tobacco (cigarettes, </a:t>
            </a:r>
            <a:r>
              <a:rPr dirty="0" err="1"/>
              <a:t>Hu</a:t>
            </a:r>
            <a:r>
              <a:rPr lang="en-US" dirty="0" err="1"/>
              <a:t>kah</a:t>
            </a:r>
            <a:r>
              <a:rPr dirty="0"/>
              <a:t>, VAPE chewing tobacco)</a:t>
            </a:r>
          </a:p>
          <a:p>
            <a:pPr marL="267881" indent="-267881">
              <a:defRPr sz="3000"/>
            </a:pPr>
            <a:r>
              <a:rPr dirty="0"/>
              <a:t>Single most important risk for heart disease</a:t>
            </a:r>
          </a:p>
          <a:p>
            <a:pPr marL="267881" indent="-267881">
              <a:defRPr sz="3000"/>
            </a:pPr>
            <a:r>
              <a:rPr dirty="0"/>
              <a:t>No form of Tobacco is safe</a:t>
            </a:r>
          </a:p>
        </p:txBody>
      </p:sp>
      <p:pic>
        <p:nvPicPr>
          <p:cNvPr id="145" name="image.png" descr="image.png"/>
          <p:cNvPicPr>
            <a:picLocks/>
          </p:cNvPicPr>
          <p:nvPr/>
        </p:nvPicPr>
        <p:blipFill>
          <a:blip r:embed="rId2"/>
          <a:stretch>
            <a:fillRect/>
          </a:stretch>
        </p:blipFill>
        <p:spPr>
          <a:xfrm>
            <a:off x="4979350" y="2458316"/>
            <a:ext cx="3739441" cy="24645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dissolve/>
      </p:transition>
    </mc:Choice>
    <mc:Fallback xmlns:a14="http://schemas.microsoft.com/office/drawing/2010/main" xmlns:m="http://schemas.openxmlformats.org/officeDocument/2006/math" xmlns="">
      <p:transition spd="fast">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Exercise…"/>
          <p:cNvSpPr txBox="1">
            <a:spLocks noGrp="1"/>
          </p:cNvSpPr>
          <p:nvPr>
            <p:ph type="title"/>
          </p:nvPr>
        </p:nvSpPr>
        <p:spPr>
          <a:prstGeom prst="rect">
            <a:avLst/>
          </a:prstGeom>
        </p:spPr>
        <p:txBody>
          <a:bodyPr/>
          <a:lstStyle/>
          <a:p>
            <a:pPr>
              <a:defRPr sz="4900"/>
            </a:pPr>
            <a:r>
              <a:t>Exercise</a:t>
            </a:r>
          </a:p>
          <a:p>
            <a:pPr>
              <a:defRPr sz="4900"/>
            </a:pPr>
            <a:r>
              <a:t>The best medicine</a:t>
            </a:r>
          </a:p>
        </p:txBody>
      </p:sp>
      <p:sp>
        <p:nvSpPr>
          <p:cNvPr id="148" name="The second most important factor under your control…"/>
          <p:cNvSpPr txBox="1">
            <a:spLocks noGrp="1"/>
          </p:cNvSpPr>
          <p:nvPr>
            <p:ph type="body" sz="half" idx="1"/>
          </p:nvPr>
        </p:nvSpPr>
        <p:spPr>
          <a:xfrm>
            <a:off x="543299" y="2125266"/>
            <a:ext cx="3795118" cy="4018360"/>
          </a:xfrm>
          <a:prstGeom prst="rect">
            <a:avLst/>
          </a:prstGeom>
        </p:spPr>
        <p:txBody>
          <a:bodyPr>
            <a:normAutofit fontScale="70000" lnSpcReduction="20000"/>
          </a:bodyPr>
          <a:lstStyle/>
          <a:p>
            <a:pPr marL="267881" indent="-267881">
              <a:defRPr sz="3200"/>
            </a:pPr>
            <a:r>
              <a:rPr dirty="0"/>
              <a:t>The second most important factor under your control</a:t>
            </a:r>
            <a:endParaRPr lang="en-US" dirty="0"/>
          </a:p>
          <a:p>
            <a:pPr marL="267881" indent="-267881">
              <a:defRPr sz="3200"/>
            </a:pPr>
            <a:r>
              <a:rPr lang="en-US" dirty="0"/>
              <a:t>Lack of physical activity is a risk factor for heart disease</a:t>
            </a:r>
            <a:endParaRPr dirty="0"/>
          </a:p>
          <a:p>
            <a:pPr marL="267881" indent="-267881">
              <a:defRPr sz="3200"/>
            </a:pPr>
            <a:r>
              <a:rPr dirty="0"/>
              <a:t>Exercise at least 30 minutes a day 4-5 times / week</a:t>
            </a:r>
          </a:p>
          <a:p>
            <a:pPr marL="267881" indent="-267881">
              <a:defRPr sz="3200"/>
            </a:pPr>
            <a:r>
              <a:rPr dirty="0"/>
              <a:t>Form a walking or Bike Club</a:t>
            </a:r>
          </a:p>
        </p:txBody>
      </p:sp>
      <p:pic>
        <p:nvPicPr>
          <p:cNvPr id="149" name="Image" descr="Image"/>
          <p:cNvPicPr>
            <a:picLocks/>
          </p:cNvPicPr>
          <p:nvPr/>
        </p:nvPicPr>
        <p:blipFill>
          <a:blip r:embed="rId2"/>
          <a:stretch>
            <a:fillRect/>
          </a:stretch>
        </p:blipFill>
        <p:spPr>
          <a:xfrm>
            <a:off x="4486542" y="2741738"/>
            <a:ext cx="4433632" cy="2785414"/>
          </a:xfrm>
          <a:prstGeom prst="rect">
            <a:avLst/>
          </a:prstGeom>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Exercise and Stress Reduction"/>
          <p:cNvSpPr txBox="1">
            <a:spLocks noGrp="1"/>
          </p:cNvSpPr>
          <p:nvPr>
            <p:ph type="title"/>
          </p:nvPr>
        </p:nvSpPr>
        <p:spPr>
          <a:prstGeom prst="rect">
            <a:avLst/>
          </a:prstGeom>
        </p:spPr>
        <p:txBody>
          <a:bodyPr/>
          <a:lstStyle>
            <a:lvl1pPr>
              <a:defRPr i="0">
                <a:solidFill>
                  <a:srgbClr val="0433FF"/>
                </a:solidFill>
              </a:defRPr>
            </a:lvl1pPr>
          </a:lstStyle>
          <a:p>
            <a:r>
              <a:t>Exercise and Stress Reduction</a:t>
            </a:r>
          </a:p>
        </p:txBody>
      </p:sp>
      <p:sp>
        <p:nvSpPr>
          <p:cNvPr id="152" name="Reduce your stress with exercise, sleep, nutrition and do not waste time on your phone and tablets…"/>
          <p:cNvSpPr txBox="1">
            <a:spLocks noGrp="1"/>
          </p:cNvSpPr>
          <p:nvPr>
            <p:ph type="body" sz="half" idx="1"/>
          </p:nvPr>
        </p:nvSpPr>
        <p:spPr>
          <a:xfrm>
            <a:off x="416839" y="1779563"/>
            <a:ext cx="4164505" cy="4018360"/>
          </a:xfrm>
          <a:prstGeom prst="rect">
            <a:avLst/>
          </a:prstGeom>
        </p:spPr>
        <p:txBody>
          <a:bodyPr/>
          <a:lstStyle/>
          <a:p>
            <a:pPr marL="267881" indent="-267881">
              <a:defRPr sz="3300"/>
            </a:pPr>
            <a:r>
              <a:rPr b="1"/>
              <a:t>Reduce your stress with exercise, sleep, nutrition and do not waste time on your phone and tablets</a:t>
            </a:r>
          </a:p>
          <a:p>
            <a:pPr marL="267881" indent="-267881">
              <a:defRPr sz="3300"/>
            </a:pPr>
            <a:r>
              <a:t>Sleep 6-8 hours nightly</a:t>
            </a:r>
          </a:p>
        </p:txBody>
      </p:sp>
      <p:pic>
        <p:nvPicPr>
          <p:cNvPr id="153" name="Image" descr="Image"/>
          <p:cNvPicPr>
            <a:picLocks/>
          </p:cNvPicPr>
          <p:nvPr/>
        </p:nvPicPr>
        <p:blipFill>
          <a:blip r:embed="rId2"/>
          <a:stretch>
            <a:fillRect/>
          </a:stretch>
        </p:blipFill>
        <p:spPr>
          <a:xfrm>
            <a:off x="4494577" y="2726926"/>
            <a:ext cx="4393946" cy="2273126"/>
          </a:xfrm>
          <a:prstGeom prst="rect">
            <a:avLst/>
          </a:prstGeom>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High Blood Pressure"/>
          <p:cNvSpPr txBox="1">
            <a:spLocks noGrp="1"/>
          </p:cNvSpPr>
          <p:nvPr>
            <p:ph type="title"/>
          </p:nvPr>
        </p:nvSpPr>
        <p:spPr>
          <a:prstGeom prst="rect">
            <a:avLst/>
          </a:prstGeom>
        </p:spPr>
        <p:txBody>
          <a:bodyPr/>
          <a:lstStyle>
            <a:lvl1pPr>
              <a:defRPr sz="6000" i="0">
                <a:solidFill>
                  <a:srgbClr val="000000"/>
                </a:solidFill>
                <a:latin typeface="+mn-lt"/>
                <a:ea typeface="+mn-ea"/>
                <a:cs typeface="+mn-cs"/>
                <a:sym typeface="Didot"/>
              </a:defRPr>
            </a:lvl1pPr>
          </a:lstStyle>
          <a:p>
            <a:r>
              <a:t>High Blood Pressure</a:t>
            </a:r>
          </a:p>
        </p:txBody>
      </p:sp>
      <p:sp>
        <p:nvSpPr>
          <p:cNvPr id="156" name="High Blood Pressure…"/>
          <p:cNvSpPr txBox="1">
            <a:spLocks noGrp="1"/>
          </p:cNvSpPr>
          <p:nvPr>
            <p:ph type="body" sz="half" idx="1"/>
          </p:nvPr>
        </p:nvSpPr>
        <p:spPr>
          <a:xfrm>
            <a:off x="776883" y="1970973"/>
            <a:ext cx="4134445" cy="4172652"/>
          </a:xfrm>
          <a:prstGeom prst="rect">
            <a:avLst/>
          </a:prstGeom>
        </p:spPr>
        <p:txBody>
          <a:bodyPr/>
          <a:lstStyle/>
          <a:p>
            <a:pPr>
              <a:buBlip>
                <a:blip r:embed="rId2"/>
              </a:buBlip>
            </a:pPr>
            <a:r>
              <a:rPr dirty="0"/>
              <a:t>High Blood Pressure</a:t>
            </a:r>
          </a:p>
          <a:p>
            <a:pPr lvl="1">
              <a:buBlip>
                <a:blip r:embed="rId2"/>
              </a:buBlip>
            </a:pPr>
            <a:r>
              <a:rPr dirty="0"/>
              <a:t>Cut back on salt</a:t>
            </a:r>
            <a:endParaRPr lang="en-US" dirty="0"/>
          </a:p>
          <a:p>
            <a:pPr lvl="1">
              <a:buBlip>
                <a:blip r:embed="rId2"/>
              </a:buBlip>
            </a:pPr>
            <a:r>
              <a:rPr lang="en-US" dirty="0"/>
              <a:t>Regular exercise</a:t>
            </a:r>
            <a:endParaRPr dirty="0"/>
          </a:p>
          <a:p>
            <a:pPr lvl="1">
              <a:buBlip>
                <a:blip r:embed="rId2"/>
              </a:buBlip>
            </a:pPr>
            <a:r>
              <a:rPr dirty="0"/>
              <a:t>lose weight</a:t>
            </a:r>
          </a:p>
          <a:p>
            <a:pPr lvl="1">
              <a:buBlip>
                <a:blip r:embed="rId2"/>
              </a:buBlip>
            </a:pPr>
            <a:r>
              <a:rPr dirty="0"/>
              <a:t>Eat healthy</a:t>
            </a:r>
          </a:p>
          <a:p>
            <a:pPr lvl="1">
              <a:buBlip>
                <a:blip r:embed="rId2"/>
              </a:buBlip>
            </a:pPr>
            <a:r>
              <a:rPr dirty="0"/>
              <a:t>Take your medicines</a:t>
            </a:r>
          </a:p>
        </p:txBody>
      </p:sp>
      <p:pic>
        <p:nvPicPr>
          <p:cNvPr id="157" name="image.png" descr="image.png"/>
          <p:cNvPicPr>
            <a:picLocks/>
          </p:cNvPicPr>
          <p:nvPr/>
        </p:nvPicPr>
        <p:blipFill>
          <a:blip r:embed="rId3"/>
          <a:stretch>
            <a:fillRect/>
          </a:stretch>
        </p:blipFill>
        <p:spPr>
          <a:xfrm>
            <a:off x="4911328" y="2607469"/>
            <a:ext cx="3702052" cy="2571750"/>
          </a:xfrm>
          <a:prstGeom prst="rect">
            <a:avLst/>
          </a:prstGeom>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Manage your Cholesterol"/>
          <p:cNvSpPr txBox="1">
            <a:spLocks noGrp="1"/>
          </p:cNvSpPr>
          <p:nvPr>
            <p:ph type="title"/>
          </p:nvPr>
        </p:nvSpPr>
        <p:spPr>
          <a:prstGeom prst="rect">
            <a:avLst/>
          </a:prstGeom>
        </p:spPr>
        <p:txBody>
          <a:bodyPr>
            <a:normAutofit fontScale="90000"/>
          </a:bodyPr>
          <a:lstStyle>
            <a:lvl1pPr>
              <a:defRPr sz="6000" i="0">
                <a:solidFill>
                  <a:srgbClr val="000000"/>
                </a:solidFill>
                <a:latin typeface="+mn-lt"/>
                <a:ea typeface="+mn-ea"/>
                <a:cs typeface="+mn-cs"/>
                <a:sym typeface="Didot"/>
              </a:defRPr>
            </a:lvl1pPr>
          </a:lstStyle>
          <a:p>
            <a:r>
              <a:t>Manage your Cholesterol</a:t>
            </a:r>
          </a:p>
        </p:txBody>
      </p:sp>
      <p:sp>
        <p:nvSpPr>
          <p:cNvPr id="160" name="Lower your cholesterol…"/>
          <p:cNvSpPr txBox="1">
            <a:spLocks noGrp="1"/>
          </p:cNvSpPr>
          <p:nvPr>
            <p:ph type="body" sz="half" idx="1"/>
          </p:nvPr>
        </p:nvSpPr>
        <p:spPr>
          <a:xfrm>
            <a:off x="221339" y="2035036"/>
            <a:ext cx="4350661" cy="4108589"/>
          </a:xfrm>
          <a:prstGeom prst="rect">
            <a:avLst/>
          </a:prstGeom>
        </p:spPr>
        <p:txBody>
          <a:bodyPr/>
          <a:lstStyle/>
          <a:p>
            <a:pPr>
              <a:buBlip>
                <a:blip r:embed="rId2"/>
              </a:buBlip>
            </a:pPr>
            <a:r>
              <a:rPr dirty="0"/>
              <a:t>Lower your cholesterol</a:t>
            </a:r>
          </a:p>
          <a:p>
            <a:pPr lvl="1">
              <a:buBlip>
                <a:blip r:embed="rId2"/>
              </a:buBlip>
            </a:pPr>
            <a:r>
              <a:rPr dirty="0"/>
              <a:t>Cut back on fat and sugars</a:t>
            </a:r>
          </a:p>
          <a:p>
            <a:pPr lvl="1">
              <a:buBlip>
                <a:blip r:embed="rId2"/>
              </a:buBlip>
            </a:pPr>
            <a:r>
              <a:rPr dirty="0"/>
              <a:t>lose weight</a:t>
            </a:r>
          </a:p>
          <a:p>
            <a:pPr lvl="1">
              <a:buBlip>
                <a:blip r:embed="rId2"/>
              </a:buBlip>
            </a:pPr>
            <a:r>
              <a:rPr dirty="0"/>
              <a:t>Take your medicines</a:t>
            </a:r>
          </a:p>
        </p:txBody>
      </p:sp>
      <p:pic>
        <p:nvPicPr>
          <p:cNvPr id="161" name="Image" descr="Image"/>
          <p:cNvPicPr>
            <a:picLocks/>
          </p:cNvPicPr>
          <p:nvPr/>
        </p:nvPicPr>
        <p:blipFill>
          <a:blip r:embed="rId3"/>
          <a:stretch>
            <a:fillRect/>
          </a:stretch>
        </p:blipFill>
        <p:spPr>
          <a:xfrm>
            <a:off x="4594402" y="2080151"/>
            <a:ext cx="4126448" cy="4108589"/>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1" name="Title 2"/>
          <p:cNvSpPr txBox="1">
            <a:spLocks noGrp="1"/>
          </p:cNvSpPr>
          <p:nvPr>
            <p:ph type="title"/>
          </p:nvPr>
        </p:nvSpPr>
        <p:spPr>
          <a:xfrm>
            <a:off x="3426700" y="387627"/>
            <a:ext cx="5367950" cy="526774"/>
          </a:xfrm>
          <a:prstGeom prst="rect">
            <a:avLst/>
          </a:prstGeom>
        </p:spPr>
        <p:txBody>
          <a:bodyPr>
            <a:noAutofit/>
          </a:bodyPr>
          <a:lstStyle>
            <a:lvl1pPr defTabSz="182879">
              <a:defRPr sz="3200">
                <a:solidFill>
                  <a:srgbClr val="FFFFFF"/>
                </a:solidFill>
              </a:defRPr>
            </a:lvl1pPr>
          </a:lstStyle>
          <a:p>
            <a:r>
              <a:rPr b="1" dirty="0"/>
              <a:t>Recitation of </a:t>
            </a:r>
            <a:r>
              <a:rPr lang="en-US" b="1" dirty="0"/>
              <a:t>the </a:t>
            </a:r>
            <a:r>
              <a:rPr b="1" dirty="0"/>
              <a:t>Holy</a:t>
            </a:r>
            <a:r>
              <a:rPr lang="en-US" b="1" dirty="0"/>
              <a:t> </a:t>
            </a:r>
            <a:r>
              <a:rPr b="1" dirty="0"/>
              <a:t>Quran</a:t>
            </a:r>
          </a:p>
        </p:txBody>
      </p:sp>
      <p:sp>
        <p:nvSpPr>
          <p:cNvPr id="7" name="TextBox 6">
            <a:extLst>
              <a:ext uri="{FF2B5EF4-FFF2-40B4-BE49-F238E27FC236}">
                <a16:creationId xmlns:a16="http://schemas.microsoft.com/office/drawing/2014/main" id="{4DB3AD24-A6B9-A86D-0271-68541B177475}"/>
              </a:ext>
            </a:extLst>
          </p:cNvPr>
          <p:cNvSpPr txBox="1"/>
          <p:nvPr/>
        </p:nvSpPr>
        <p:spPr>
          <a:xfrm>
            <a:off x="116651" y="2269696"/>
            <a:ext cx="4713765"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000" b="0" i="0" u="none" strike="noStrike" dirty="0">
                <a:effectLst/>
                <a:latin typeface="Times New Roman" panose="02020603050405020304" pitchFamily="18" charset="0"/>
                <a:cs typeface="Times New Roman" panose="02020603050405020304" pitchFamily="18" charset="0"/>
              </a:rPr>
              <a:t>Recite that which has been revealed to thee of the Book and observe Prayer. Surely, Prayer restrains </a:t>
            </a:r>
            <a:r>
              <a:rPr lang="en-US" sz="2000" b="0" i="1" u="none" strike="noStrike" dirty="0">
                <a:effectLst/>
                <a:latin typeface="Times New Roman" panose="02020603050405020304" pitchFamily="18" charset="0"/>
                <a:cs typeface="Times New Roman" panose="02020603050405020304" pitchFamily="18" charset="0"/>
              </a:rPr>
              <a:t>one</a:t>
            </a:r>
            <a:r>
              <a:rPr lang="en-US" sz="2000" b="0" i="0" u="none" strike="noStrike" dirty="0">
                <a:effectLst/>
                <a:latin typeface="Times New Roman" panose="02020603050405020304" pitchFamily="18" charset="0"/>
                <a:cs typeface="Times New Roman" panose="02020603050405020304" pitchFamily="18" charset="0"/>
              </a:rPr>
              <a:t> from indecency and manifest evil, and remembrance of Allah indeed is the greatest </a:t>
            </a:r>
            <a:r>
              <a:rPr lang="en-US" sz="2000" b="0" i="1" u="none" strike="noStrike" dirty="0">
                <a:effectLst/>
                <a:latin typeface="Times New Roman" panose="02020603050405020304" pitchFamily="18" charset="0"/>
                <a:cs typeface="Times New Roman" panose="02020603050405020304" pitchFamily="18" charset="0"/>
              </a:rPr>
              <a:t>virtue</a:t>
            </a:r>
            <a:r>
              <a:rPr lang="en-US" sz="2000" b="0" i="0" u="none" strike="noStrike" dirty="0">
                <a:effectLst/>
                <a:latin typeface="Times New Roman" panose="02020603050405020304" pitchFamily="18" charset="0"/>
                <a:cs typeface="Times New Roman" panose="02020603050405020304" pitchFamily="18" charset="0"/>
              </a:rPr>
              <a:t>. And Allah knows what you do</a:t>
            </a:r>
            <a:r>
              <a:rPr lang="en-US" b="0" i="0" u="none" strike="noStrike" dirty="0">
                <a:effectLst/>
                <a:latin typeface="Jost"/>
              </a:rPr>
              <a:t>. (29:46)</a:t>
            </a:r>
          </a:p>
        </p:txBody>
      </p:sp>
      <p:pic>
        <p:nvPicPr>
          <p:cNvPr id="4" name="Picture 3">
            <a:extLst>
              <a:ext uri="{FF2B5EF4-FFF2-40B4-BE49-F238E27FC236}">
                <a16:creationId xmlns:a16="http://schemas.microsoft.com/office/drawing/2014/main" id="{A610F884-B60C-46A8-A11E-1CE40BE6FCA6}"/>
              </a:ext>
            </a:extLst>
          </p:cNvPr>
          <p:cNvPicPr>
            <a:picLocks noChangeAspect="1"/>
          </p:cNvPicPr>
          <p:nvPr/>
        </p:nvPicPr>
        <p:blipFill>
          <a:blip r:embed="rId3"/>
          <a:stretch>
            <a:fillRect/>
          </a:stretch>
        </p:blipFill>
        <p:spPr>
          <a:xfrm>
            <a:off x="4626009" y="2284638"/>
            <a:ext cx="4401340" cy="1646427"/>
          </a:xfrm>
          <a:prstGeom prst="rect">
            <a:avLst/>
          </a:prstGeom>
        </p:spPr>
      </p:pic>
    </p:spTree>
    <p:extLst>
      <p:ext uri="{BB962C8B-B14F-4D97-AF65-F5344CB8AC3E}">
        <p14:creationId xmlns:p14="http://schemas.microsoft.com/office/powerpoint/2010/main" val="303006624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Take control of your Diabetes"/>
          <p:cNvSpPr txBox="1">
            <a:spLocks noGrp="1"/>
          </p:cNvSpPr>
          <p:nvPr>
            <p:ph type="title"/>
          </p:nvPr>
        </p:nvSpPr>
        <p:spPr>
          <a:prstGeom prst="rect">
            <a:avLst/>
          </a:prstGeom>
        </p:spPr>
        <p:txBody>
          <a:bodyPr>
            <a:normAutofit fontScale="90000"/>
          </a:bodyPr>
          <a:lstStyle>
            <a:lvl1pPr>
              <a:defRPr sz="6000" i="0">
                <a:solidFill>
                  <a:srgbClr val="000000"/>
                </a:solidFill>
                <a:latin typeface="+mn-lt"/>
                <a:ea typeface="+mn-ea"/>
                <a:cs typeface="+mn-cs"/>
                <a:sym typeface="Didot"/>
              </a:defRPr>
            </a:lvl1pPr>
          </a:lstStyle>
          <a:p>
            <a:r>
              <a:t>Take control of your Diabetes </a:t>
            </a:r>
          </a:p>
        </p:txBody>
      </p:sp>
      <p:sp>
        <p:nvSpPr>
          <p:cNvPr id="164" name="Eat well…"/>
          <p:cNvSpPr txBox="1">
            <a:spLocks noGrp="1"/>
          </p:cNvSpPr>
          <p:nvPr>
            <p:ph type="body" sz="half" idx="1"/>
          </p:nvPr>
        </p:nvSpPr>
        <p:spPr>
          <a:prstGeom prst="rect">
            <a:avLst/>
          </a:prstGeom>
        </p:spPr>
        <p:txBody>
          <a:bodyPr/>
          <a:lstStyle/>
          <a:p>
            <a:pPr>
              <a:buBlip>
                <a:blip r:embed="rId2"/>
              </a:buBlip>
            </a:pPr>
            <a:r>
              <a:t>Eat well</a:t>
            </a:r>
          </a:p>
          <a:p>
            <a:pPr>
              <a:buBlip>
                <a:blip r:embed="rId2"/>
              </a:buBlip>
            </a:pPr>
            <a:r>
              <a:t>Exercise</a:t>
            </a:r>
          </a:p>
          <a:p>
            <a:pPr>
              <a:buBlip>
                <a:blip r:embed="rId2"/>
              </a:buBlip>
            </a:pPr>
            <a:r>
              <a:t>Maintain weight</a:t>
            </a:r>
          </a:p>
          <a:p>
            <a:pPr>
              <a:buBlip>
                <a:blip r:embed="rId2"/>
              </a:buBlip>
            </a:pPr>
            <a:r>
              <a:t>Take your medicines</a:t>
            </a:r>
          </a:p>
          <a:p>
            <a:pPr>
              <a:buBlip>
                <a:blip r:embed="rId2"/>
              </a:buBlip>
            </a:pPr>
            <a:r>
              <a:t>Follow your doctor’s advice closely </a:t>
            </a:r>
          </a:p>
        </p:txBody>
      </p:sp>
      <p:pic>
        <p:nvPicPr>
          <p:cNvPr id="165" name="Image" descr="Image"/>
          <p:cNvPicPr>
            <a:picLocks/>
          </p:cNvPicPr>
          <p:nvPr/>
        </p:nvPicPr>
        <p:blipFill>
          <a:blip r:embed="rId3"/>
          <a:stretch>
            <a:fillRect/>
          </a:stretch>
        </p:blipFill>
        <p:spPr>
          <a:xfrm>
            <a:off x="4795461" y="2863218"/>
            <a:ext cx="4107219" cy="2542455"/>
          </a:xfrm>
          <a:prstGeom prst="rect">
            <a:avLst/>
          </a:prstGeom>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Email Qaid Health"/>
          <p:cNvSpPr txBox="1">
            <a:spLocks noGrp="1"/>
          </p:cNvSpPr>
          <p:nvPr>
            <p:ph type="title"/>
          </p:nvPr>
        </p:nvSpPr>
        <p:spPr>
          <a:prstGeom prst="rect">
            <a:avLst/>
          </a:prstGeom>
        </p:spPr>
        <p:txBody>
          <a:bodyPr/>
          <a:lstStyle>
            <a:lvl1pPr>
              <a:defRPr sz="6000" i="0">
                <a:solidFill>
                  <a:srgbClr val="000000"/>
                </a:solidFill>
                <a:latin typeface="+mn-lt"/>
                <a:ea typeface="+mn-ea"/>
                <a:cs typeface="+mn-cs"/>
                <a:sym typeface="Didot"/>
              </a:defRPr>
            </a:lvl1pPr>
          </a:lstStyle>
          <a:p>
            <a:r>
              <a:t>Email Qaid Health</a:t>
            </a:r>
          </a:p>
        </p:txBody>
      </p:sp>
      <p:sp>
        <p:nvSpPr>
          <p:cNvPr id="168" name="Please email qaid.health@ansarusa.org for any questions or need any help"/>
          <p:cNvSpPr txBox="1">
            <a:spLocks noGrp="1"/>
          </p:cNvSpPr>
          <p:nvPr>
            <p:ph type="body" sz="half" idx="1"/>
          </p:nvPr>
        </p:nvSpPr>
        <p:spPr>
          <a:prstGeom prst="rect">
            <a:avLst/>
          </a:prstGeom>
        </p:spPr>
        <p:txBody>
          <a:bodyPr/>
          <a:lstStyle/>
          <a:p>
            <a:pPr>
              <a:buBlip>
                <a:blip r:embed="rId2"/>
              </a:buBlip>
            </a:pPr>
            <a:r>
              <a:t>Please email </a:t>
            </a:r>
            <a:r>
              <a:rPr u="sng">
                <a:hlinkClick r:id="rId3"/>
              </a:rPr>
              <a:t>qaid.health@ansarusa.org</a:t>
            </a:r>
            <a:r>
              <a:t> for any questions or need any help</a:t>
            </a:r>
          </a:p>
        </p:txBody>
      </p:sp>
      <p:pic>
        <p:nvPicPr>
          <p:cNvPr id="169" name="Image" descr="Image"/>
          <p:cNvPicPr>
            <a:picLocks/>
          </p:cNvPicPr>
          <p:nvPr/>
        </p:nvPicPr>
        <p:blipFill>
          <a:blip r:embed="rId4"/>
          <a:stretch>
            <a:fillRect/>
          </a:stretch>
        </p:blipFill>
        <p:spPr>
          <a:xfrm>
            <a:off x="4795461" y="2863218"/>
            <a:ext cx="4107219" cy="2542455"/>
          </a:xfrm>
          <a:prstGeom prst="rect">
            <a:avLst/>
          </a:prstGeom>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9E3B10-865A-594C-A5DC-5435393AA427}"/>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8794B9C0-3DC8-5B42-928B-C8D6D835F189}"/>
              </a:ext>
            </a:extLst>
          </p:cNvPr>
          <p:cNvSpPr>
            <a:spLocks noGrp="1"/>
          </p:cNvSpPr>
          <p:nvPr>
            <p:ph type="body" sz="quarter" idx="1"/>
          </p:nvPr>
        </p:nvSpPr>
        <p:spPr>
          <a:xfrm>
            <a:off x="2697716" y="2344032"/>
            <a:ext cx="4816268" cy="1547138"/>
          </a:xfrm>
        </p:spPr>
        <p:txBody>
          <a:bodyPr>
            <a:normAutofit/>
          </a:bodyPr>
          <a:lstStyle/>
          <a:p>
            <a:r>
              <a:rPr lang="en-US" sz="4500" dirty="0"/>
              <a:t>LOCAL TOPICS</a:t>
            </a:r>
          </a:p>
        </p:txBody>
      </p:sp>
    </p:spTree>
    <p:extLst>
      <p:ext uri="{BB962C8B-B14F-4D97-AF65-F5344CB8AC3E}">
        <p14:creationId xmlns:p14="http://schemas.microsoft.com/office/powerpoint/2010/main" val="364320040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1" name="TextBox 6"/>
          <p:cNvSpPr txBox="1"/>
          <p:nvPr/>
        </p:nvSpPr>
        <p:spPr>
          <a:xfrm>
            <a:off x="3740876" y="1134793"/>
            <a:ext cx="4106338" cy="4847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spAutoFit/>
          </a:bodyPr>
          <a:lstStyle>
            <a:lvl1pPr defTabSz="914400">
              <a:defRPr sz="3600" b="1">
                <a:solidFill>
                  <a:srgbClr val="FFFFFF"/>
                </a:solidFill>
                <a:latin typeface="+mj-lt"/>
                <a:ea typeface="+mj-ea"/>
                <a:cs typeface="+mj-cs"/>
                <a:sym typeface="Helvetic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2700" b="1" i="0" u="none" strike="noStrike" kern="1200" cap="none" spc="0" normalizeH="0" baseline="0" noProof="0">
                <a:ln>
                  <a:noFill/>
                </a:ln>
                <a:solidFill>
                  <a:srgbClr val="FFFFFF"/>
                </a:solidFill>
                <a:effectLst/>
                <a:uLnTx/>
                <a:uFillTx/>
                <a:latin typeface="Helvetica"/>
                <a:sym typeface="Helvetica"/>
              </a:rPr>
              <a:t>  </a:t>
            </a:r>
          </a:p>
        </p:txBody>
      </p:sp>
      <p:sp>
        <p:nvSpPr>
          <p:cNvPr id="172" name="Content Placeholder 2"/>
          <p:cNvSpPr txBox="1"/>
          <p:nvPr/>
        </p:nvSpPr>
        <p:spPr>
          <a:xfrm>
            <a:off x="1648776" y="1884760"/>
            <a:ext cx="5846448" cy="32635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ormAutofit/>
          </a:bodyPr>
          <a:lstStyle/>
          <a:p>
            <a:pPr marL="0" marR="0" lvl="0" indent="0" algn="ctr" defTabSz="325755" rtl="0" eaLnBrk="1" fontAlgn="auto" latinLnBrk="0" hangingPunct="1">
              <a:lnSpc>
                <a:spcPct val="90000"/>
              </a:lnSpc>
              <a:spcBef>
                <a:spcPts val="525"/>
              </a:spcBef>
              <a:spcAft>
                <a:spcPts val="0"/>
              </a:spcAft>
              <a:buClrTx/>
              <a:buSzTx/>
              <a:buFontTx/>
              <a:buNone/>
              <a:tabLst/>
              <a:defRPr sz="3420" b="1">
                <a:latin typeface="+mj-lt"/>
                <a:ea typeface="+mj-ea"/>
                <a:cs typeface="+mj-cs"/>
                <a:sym typeface="Helvetica"/>
              </a:defRPr>
            </a:pPr>
            <a:r>
              <a:rPr kumimoji="0" sz="2565" b="1" i="0" u="none" strike="noStrike" kern="1200" cap="none" spc="0" normalizeH="0" baseline="0" noProof="0">
                <a:ln>
                  <a:noFill/>
                </a:ln>
                <a:solidFill>
                  <a:srgbClr val="000000"/>
                </a:solidFill>
                <a:effectLst/>
                <a:uLnTx/>
                <a:uFillTx/>
                <a:latin typeface="Helvetica"/>
                <a:sym typeface="Helvetica"/>
              </a:rPr>
              <a:t>Reminders/Announcements</a:t>
            </a:r>
          </a:p>
          <a:p>
            <a:pPr marL="0" marR="0" lvl="0" indent="0" algn="ctr" defTabSz="325755" rtl="0" eaLnBrk="1" fontAlgn="auto" latinLnBrk="0" hangingPunct="1">
              <a:lnSpc>
                <a:spcPct val="90000"/>
              </a:lnSpc>
              <a:spcBef>
                <a:spcPts val="525"/>
              </a:spcBef>
              <a:spcAft>
                <a:spcPts val="0"/>
              </a:spcAft>
              <a:buClrTx/>
              <a:buSzTx/>
              <a:buFontTx/>
              <a:buNone/>
              <a:tabLst/>
              <a:defRPr sz="3420" b="1">
                <a:latin typeface="+mj-lt"/>
                <a:ea typeface="+mj-ea"/>
                <a:cs typeface="+mj-cs"/>
                <a:sym typeface="Helvetica"/>
              </a:defRPr>
            </a:pPr>
            <a:r>
              <a:rPr kumimoji="0" sz="2565" b="1" i="0" u="none" strike="noStrike" kern="1200" cap="none" spc="0" normalizeH="0" baseline="0" noProof="0">
                <a:ln>
                  <a:noFill/>
                </a:ln>
                <a:solidFill>
                  <a:srgbClr val="000000"/>
                </a:solidFill>
                <a:effectLst/>
                <a:uLnTx/>
                <a:uFillTx/>
                <a:latin typeface="Helvetica"/>
                <a:sym typeface="Helvetica"/>
              </a:rPr>
              <a:t>Dua</a:t>
            </a:r>
            <a:endParaRPr kumimoji="0" sz="2280" b="1" i="0" u="none" strike="noStrike" kern="1200" cap="none" spc="0" normalizeH="0" baseline="0" noProof="0">
              <a:ln>
                <a:noFill/>
              </a:ln>
              <a:solidFill>
                <a:srgbClr val="000000"/>
              </a:solidFill>
              <a:effectLst/>
              <a:uLnTx/>
              <a:uFillTx/>
              <a:latin typeface="Helvetica"/>
              <a:sym typeface="Helvetica"/>
            </a:endParaRPr>
          </a:p>
          <a:p>
            <a:pPr marL="0" marR="0" lvl="0" indent="0" algn="ctr" defTabSz="325755" rtl="0" eaLnBrk="1" fontAlgn="auto" latinLnBrk="0" hangingPunct="1">
              <a:lnSpc>
                <a:spcPct val="90000"/>
              </a:lnSpc>
              <a:spcBef>
                <a:spcPts val="450"/>
              </a:spcBef>
              <a:spcAft>
                <a:spcPts val="0"/>
              </a:spcAft>
              <a:buClrTx/>
              <a:buSzTx/>
              <a:buFontTx/>
              <a:buNone/>
              <a:tabLst/>
              <a:defRPr sz="3420" b="1">
                <a:latin typeface="+mj-lt"/>
                <a:ea typeface="+mj-ea"/>
                <a:cs typeface="+mj-cs"/>
                <a:sym typeface="Helvetica"/>
              </a:defRPr>
            </a:pPr>
            <a:endParaRPr kumimoji="0" sz="2280" b="1" i="0" u="none" strike="noStrike" kern="1200" cap="none" spc="0" normalizeH="0" baseline="0" noProof="0">
              <a:ln>
                <a:noFill/>
              </a:ln>
              <a:solidFill>
                <a:srgbClr val="000000"/>
              </a:solidFill>
              <a:effectLst/>
              <a:uLnTx/>
              <a:uFillTx/>
              <a:latin typeface="Helvetica"/>
              <a:sym typeface="Helvetica"/>
            </a:endParaRPr>
          </a:p>
          <a:p>
            <a:pPr marL="0" marR="0" lvl="0" indent="0" algn="ctr" defTabSz="325755" rtl="0" eaLnBrk="1" fontAlgn="auto" latinLnBrk="0" hangingPunct="1">
              <a:lnSpc>
                <a:spcPct val="90000"/>
              </a:lnSpc>
              <a:spcBef>
                <a:spcPts val="525"/>
              </a:spcBef>
              <a:spcAft>
                <a:spcPts val="0"/>
              </a:spcAft>
              <a:buClrTx/>
              <a:buSzTx/>
              <a:buFontTx/>
              <a:buNone/>
              <a:tabLst/>
              <a:defRPr sz="3420" b="1">
                <a:latin typeface="+mj-lt"/>
                <a:ea typeface="+mj-ea"/>
                <a:cs typeface="+mj-cs"/>
                <a:sym typeface="Helvetica"/>
              </a:defRPr>
            </a:pPr>
            <a:r>
              <a:rPr kumimoji="0" sz="2565" b="1" i="0" u="none" strike="noStrike" kern="1200" cap="none" spc="0" normalizeH="0" baseline="0" noProof="0">
                <a:ln>
                  <a:noFill/>
                </a:ln>
                <a:solidFill>
                  <a:srgbClr val="000000"/>
                </a:solidFill>
                <a:effectLst/>
                <a:uLnTx/>
                <a:uFillTx/>
                <a:latin typeface="Helvetica"/>
                <a:sym typeface="Helvetica"/>
              </a:rPr>
              <a:t>Jazakumullah for Participating!</a:t>
            </a:r>
            <a:endParaRPr kumimoji="0" sz="2280" b="1" i="0" u="none" strike="noStrike" kern="1200" cap="none" spc="0" normalizeH="0" baseline="0" noProof="0">
              <a:ln>
                <a:noFill/>
              </a:ln>
              <a:solidFill>
                <a:srgbClr val="000000"/>
              </a:solidFill>
              <a:effectLst/>
              <a:uLnTx/>
              <a:uFillTx/>
              <a:latin typeface="Helvetica"/>
              <a:sym typeface="Helvetica"/>
            </a:endParaRPr>
          </a:p>
          <a:p>
            <a:pPr marL="0" marR="0" lvl="0" indent="0" algn="ctr" defTabSz="325755" rtl="0" eaLnBrk="1" fontAlgn="auto" latinLnBrk="0" hangingPunct="1">
              <a:lnSpc>
                <a:spcPct val="90000"/>
              </a:lnSpc>
              <a:spcBef>
                <a:spcPts val="450"/>
              </a:spcBef>
              <a:spcAft>
                <a:spcPts val="0"/>
              </a:spcAft>
              <a:buClrTx/>
              <a:buSzTx/>
              <a:buFontTx/>
              <a:buNone/>
              <a:tabLst/>
              <a:defRPr sz="3420" b="1">
                <a:latin typeface="+mj-lt"/>
                <a:ea typeface="+mj-ea"/>
                <a:cs typeface="+mj-cs"/>
                <a:sym typeface="Helvetica"/>
              </a:defRPr>
            </a:pPr>
            <a:endParaRPr kumimoji="0" sz="2280" b="1" i="0" u="none" strike="noStrike" kern="1200" cap="none" spc="0" normalizeH="0" baseline="0" noProof="0">
              <a:ln>
                <a:noFill/>
              </a:ln>
              <a:solidFill>
                <a:srgbClr val="000000"/>
              </a:solidFill>
              <a:effectLst/>
              <a:uLnTx/>
              <a:uFillTx/>
              <a:latin typeface="Helvetica"/>
              <a:sym typeface="Helvetica"/>
            </a:endParaRPr>
          </a:p>
          <a:p>
            <a:pPr marL="0" marR="0" lvl="0" indent="0" algn="ctr" defTabSz="325755" rtl="0" eaLnBrk="1" fontAlgn="auto" latinLnBrk="0" hangingPunct="1">
              <a:lnSpc>
                <a:spcPct val="90000"/>
              </a:lnSpc>
              <a:spcBef>
                <a:spcPts val="525"/>
              </a:spcBef>
              <a:spcAft>
                <a:spcPts val="0"/>
              </a:spcAft>
              <a:buClrTx/>
              <a:buSzTx/>
              <a:buFontTx/>
              <a:buNone/>
              <a:tabLst/>
              <a:defRPr sz="3420" b="1">
                <a:solidFill>
                  <a:srgbClr val="FF0000"/>
                </a:solidFill>
                <a:latin typeface="+mj-lt"/>
                <a:ea typeface="+mj-ea"/>
                <a:cs typeface="+mj-cs"/>
                <a:sym typeface="Helvetica"/>
              </a:defRPr>
            </a:pPr>
            <a:r>
              <a:rPr kumimoji="0" sz="2565" b="1" i="0" u="none" strike="noStrike" kern="1200" cap="none" spc="0" normalizeH="0" baseline="0" noProof="0">
                <a:ln>
                  <a:noFill/>
                </a:ln>
                <a:solidFill>
                  <a:srgbClr val="FF0000"/>
                </a:solidFill>
                <a:effectLst/>
                <a:uLnTx/>
                <a:uFillTx/>
                <a:latin typeface="Helvetica"/>
                <a:sym typeface="Helvetica"/>
              </a:rPr>
              <a:t>If you enjoyed it, please convey to those brothers who are not here today!</a:t>
            </a:r>
          </a:p>
        </p:txBody>
      </p:sp>
      <p:sp>
        <p:nvSpPr>
          <p:cNvPr id="173" name="TextBox 2"/>
          <p:cNvSpPr txBox="1"/>
          <p:nvPr/>
        </p:nvSpPr>
        <p:spPr>
          <a:xfrm>
            <a:off x="3490424" y="408194"/>
            <a:ext cx="1821779" cy="4385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a:defRPr sz="3200">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0" normalizeH="0" baseline="0" noProof="0">
                <a:ln>
                  <a:noFill/>
                </a:ln>
                <a:solidFill>
                  <a:srgbClr val="FFFFFF"/>
                </a:solidFill>
                <a:effectLst/>
                <a:uLnTx/>
                <a:uFillTx/>
                <a:latin typeface="Calibri"/>
                <a:cs typeface="Calibri"/>
              </a:rPr>
              <a:t>That’s all folks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A5C286-2A7D-C4D5-4743-35A4675CB1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9" name="TextBox 8">
            <a:extLst>
              <a:ext uri="{FF2B5EF4-FFF2-40B4-BE49-F238E27FC236}">
                <a16:creationId xmlns:a16="http://schemas.microsoft.com/office/drawing/2014/main" id="{DEC24DBC-06CE-0E6B-526F-93B6C8863061}"/>
              </a:ext>
            </a:extLst>
          </p:cNvPr>
          <p:cNvSpPr txBox="1"/>
          <p:nvPr/>
        </p:nvSpPr>
        <p:spPr>
          <a:xfrm>
            <a:off x="768926" y="2325133"/>
            <a:ext cx="7606145" cy="3662541"/>
          </a:xfrm>
          <a:prstGeom prst="rect">
            <a:avLst/>
          </a:prstGeom>
          <a:noFill/>
        </p:spPr>
        <p:txBody>
          <a:bodyPr wrap="square">
            <a:spAutoFit/>
          </a:bodyPr>
          <a:lstStyle/>
          <a:p>
            <a:r>
              <a:rPr lang="en-US" i="1" dirty="0">
                <a:solidFill>
                  <a:srgbClr val="FF0000"/>
                </a:solidFill>
                <a:latin typeface="Times New Roman" panose="02020603050405020304" pitchFamily="18" charset="0"/>
                <a:cs typeface="Times New Roman" panose="02020603050405020304" pitchFamily="18" charset="0"/>
              </a:rPr>
              <a:t>Say this part three times: </a:t>
            </a:r>
          </a:p>
          <a:p>
            <a:r>
              <a:rPr lang="en-US" sz="1600" dirty="0">
                <a:latin typeface="Times New Roman" panose="02020603050405020304" pitchFamily="18" charset="0"/>
                <a:cs typeface="Times New Roman" panose="02020603050405020304" pitchFamily="18" charset="0"/>
              </a:rPr>
              <a:t>Ash-</a:t>
            </a:r>
            <a:r>
              <a:rPr lang="en-US" sz="1600" dirty="0" err="1">
                <a:latin typeface="Times New Roman" panose="02020603050405020304" pitchFamily="18" charset="0"/>
                <a:cs typeface="Times New Roman" panose="02020603050405020304" pitchFamily="18" charset="0"/>
              </a:rPr>
              <a:t>hadu</a:t>
            </a: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alla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ilaha</a:t>
            </a: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illallahu</a:t>
            </a: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wahdahu</a:t>
            </a:r>
            <a:r>
              <a:rPr lang="en-US" sz="1600" dirty="0">
                <a:latin typeface="Times New Roman" panose="02020603050405020304" pitchFamily="18" charset="0"/>
                <a:cs typeface="Times New Roman" panose="02020603050405020304" pitchFamily="18" charset="0"/>
              </a:rPr>
              <a:t> • la </a:t>
            </a:r>
            <a:r>
              <a:rPr lang="en-US" sz="1600" dirty="0" err="1">
                <a:latin typeface="Times New Roman" panose="02020603050405020304" pitchFamily="18" charset="0"/>
                <a:cs typeface="Times New Roman" panose="02020603050405020304" pitchFamily="18" charset="0"/>
              </a:rPr>
              <a:t>sharika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lahu</a:t>
            </a: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wa</a:t>
            </a:r>
            <a:r>
              <a:rPr lang="en-US" sz="1600" dirty="0">
                <a:latin typeface="Times New Roman" panose="02020603050405020304" pitchFamily="18" charset="0"/>
                <a:cs typeface="Times New Roman" panose="02020603050405020304" pitchFamily="18" charset="0"/>
              </a:rPr>
              <a:t> ash-</a:t>
            </a:r>
            <a:r>
              <a:rPr lang="en-US" sz="1600" dirty="0" err="1">
                <a:latin typeface="Times New Roman" panose="02020603050405020304" pitchFamily="18" charset="0"/>
                <a:cs typeface="Times New Roman" panose="02020603050405020304" pitchFamily="18" charset="0"/>
              </a:rPr>
              <a:t>hadu</a:t>
            </a:r>
            <a:r>
              <a:rPr lang="en-US" sz="1600" dirty="0">
                <a:latin typeface="Times New Roman" panose="02020603050405020304" pitchFamily="18" charset="0"/>
                <a:cs typeface="Times New Roman" panose="02020603050405020304" pitchFamily="18" charset="0"/>
              </a:rPr>
              <a:t> • anna Muhammadan • ‘</a:t>
            </a:r>
            <a:r>
              <a:rPr lang="en-US" sz="1600" dirty="0" err="1">
                <a:latin typeface="Times New Roman" panose="02020603050405020304" pitchFamily="18" charset="0"/>
                <a:cs typeface="Times New Roman" panose="02020603050405020304" pitchFamily="18" charset="0"/>
              </a:rPr>
              <a:t>abduhu</a:t>
            </a: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wa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rasuluh</a:t>
            </a:r>
            <a:endParaRPr lang="en-US" sz="16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i="1" dirty="0">
                <a:solidFill>
                  <a:srgbClr val="FF0000"/>
                </a:solidFill>
                <a:latin typeface="Times New Roman" panose="02020603050405020304" pitchFamily="18" charset="0"/>
                <a:cs typeface="Times New Roman" panose="02020603050405020304" pitchFamily="18" charset="0"/>
              </a:rPr>
              <a:t>Say this part once: </a:t>
            </a:r>
          </a:p>
          <a:p>
            <a:r>
              <a:rPr lang="en-US" sz="1600" dirty="0">
                <a:latin typeface="Times New Roman" panose="02020603050405020304" pitchFamily="18" charset="0"/>
                <a:cs typeface="Times New Roman" panose="02020603050405020304" pitchFamily="18" charset="0"/>
              </a:rPr>
              <a:t>I bear witness • that there is none worthy of worship • except Allah. • He is One • (and) has no partner, • and I bear witness • that Muhammad (peace be upon him) • is His servant • and messenger. </a:t>
            </a:r>
          </a:p>
          <a:p>
            <a:endParaRPr lang="en-US" sz="1600" dirty="0">
              <a:latin typeface="Times New Roman" panose="02020603050405020304" pitchFamily="18" charset="0"/>
              <a:cs typeface="Times New Roman" panose="02020603050405020304" pitchFamily="18" charset="0"/>
            </a:endParaRPr>
          </a:p>
          <a:p>
            <a:r>
              <a:rPr lang="en-US" i="1" dirty="0">
                <a:solidFill>
                  <a:srgbClr val="FF0000"/>
                </a:solidFill>
                <a:latin typeface="Times New Roman" panose="02020603050405020304" pitchFamily="18" charset="0"/>
                <a:cs typeface="Times New Roman" panose="02020603050405020304" pitchFamily="18" charset="0"/>
              </a:rPr>
              <a:t>Say this part once:</a:t>
            </a:r>
          </a:p>
          <a:p>
            <a:pPr marL="0" marR="0">
              <a:spcBef>
                <a:spcPts val="0"/>
              </a:spcBef>
              <a:spcAft>
                <a:spcPts val="0"/>
              </a:spcAft>
            </a:pP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I solemnly promise that • I shall endeavor • till the end of my life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for the consolidation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 and propagation of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 Islām Ahmadiyyat</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 • </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and for upholding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the institution of Khilafat.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I shall also be prepared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to offer the greatest sacrifice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for this cause. • Moreover,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I shall urge all my children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to remain true to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 Khilafat Ahmadiyya. </a:t>
            </a:r>
            <a:r>
              <a:rPr lang="en-US" sz="1600" i="1" dirty="0">
                <a:effectLst/>
                <a:latin typeface="Times New Roman" panose="02020603050405020304" pitchFamily="18" charset="0"/>
                <a:ea typeface="SimSun" panose="02010600030101010101" pitchFamily="2" charset="-122"/>
                <a:cs typeface="Times New Roman" panose="02020603050405020304" pitchFamily="18" charset="0"/>
              </a:rPr>
              <a:t>• Insha’Allah</a:t>
            </a:r>
            <a:r>
              <a:rPr lang="en-US" sz="1600" dirty="0">
                <a:effectLst/>
                <a:latin typeface="Times New Roman" panose="02020603050405020304" pitchFamily="18" charset="0"/>
                <a:ea typeface="SimSun" panose="02010600030101010101" pitchFamily="2" charset="-122"/>
                <a:cs typeface="Times New Roman" panose="02020603050405020304" pitchFamily="18" charset="0"/>
              </a:rPr>
              <a:t>.</a:t>
            </a:r>
          </a:p>
        </p:txBody>
      </p:sp>
      <p:pic>
        <p:nvPicPr>
          <p:cNvPr id="10" name="Picture 9">
            <a:extLst>
              <a:ext uri="{FF2B5EF4-FFF2-40B4-BE49-F238E27FC236}">
                <a16:creationId xmlns:a16="http://schemas.microsoft.com/office/drawing/2014/main" id="{B18E520B-BC97-9968-42A8-63333BB5DD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0679"/>
          <a:stretch/>
        </p:blipFill>
        <p:spPr bwMode="auto">
          <a:xfrm>
            <a:off x="5780117" y="1370433"/>
            <a:ext cx="2358390" cy="556260"/>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B18E520B-BC97-9968-42A8-63333BB5DD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705" b="28340"/>
          <a:stretch/>
        </p:blipFill>
        <p:spPr bwMode="auto">
          <a:xfrm>
            <a:off x="3393755" y="1470507"/>
            <a:ext cx="2356485" cy="480060"/>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B18E520B-BC97-9968-42A8-63333BB5DD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3" t="70562"/>
          <a:stretch/>
        </p:blipFill>
        <p:spPr bwMode="auto">
          <a:xfrm>
            <a:off x="1119793" y="1534642"/>
            <a:ext cx="2350770" cy="415925"/>
          </a:xfrm>
          <a:prstGeom prst="rect">
            <a:avLst/>
          </a:prstGeom>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51BD1EE6-02AD-E877-703D-41E2D5C033D8}"/>
              </a:ext>
            </a:extLst>
          </p:cNvPr>
          <p:cNvSpPr txBox="1"/>
          <p:nvPr/>
        </p:nvSpPr>
        <p:spPr>
          <a:xfrm>
            <a:off x="4977417" y="420072"/>
            <a:ext cx="1849410" cy="461665"/>
          </a:xfrm>
          <a:prstGeom prst="rect">
            <a:avLst/>
          </a:prstGeom>
          <a:noFill/>
        </p:spPr>
        <p:txBody>
          <a:bodyPr wrap="square">
            <a:spAutoFit/>
          </a:bodyPr>
          <a:lstStyle/>
          <a:p>
            <a:r>
              <a:rPr lang="en-US" sz="2400" b="1" dirty="0">
                <a:solidFill>
                  <a:schemeClr val="bg1"/>
                </a:solidFill>
              </a:rPr>
              <a:t>Ansar Pledge</a:t>
            </a:r>
          </a:p>
        </p:txBody>
      </p:sp>
    </p:spTree>
    <p:extLst>
      <p:ext uri="{BB962C8B-B14F-4D97-AF65-F5344CB8AC3E}">
        <p14:creationId xmlns:p14="http://schemas.microsoft.com/office/powerpoint/2010/main" val="320884942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8" name="Title 2"/>
          <p:cNvSpPr txBox="1">
            <a:spLocks noGrp="1"/>
          </p:cNvSpPr>
          <p:nvPr>
            <p:ph type="title"/>
          </p:nvPr>
        </p:nvSpPr>
        <p:spPr>
          <a:xfrm>
            <a:off x="3755571" y="1191987"/>
            <a:ext cx="4171952" cy="383721"/>
          </a:xfrm>
          <a:prstGeom prst="rect">
            <a:avLst/>
          </a:prstGeom>
        </p:spPr>
        <p:txBody>
          <a:bodyPr>
            <a:normAutofit fontScale="90000"/>
          </a:bodyPr>
          <a:lstStyle/>
          <a:p>
            <a:pPr defTabSz="54863">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447234" y="359922"/>
            <a:ext cx="5329017" cy="5616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lvl1pPr>
              <a:defRPr sz="3200">
                <a:solidFill>
                  <a:srgbClr val="FFFFFF"/>
                </a:solidFill>
              </a:defRPr>
            </a:lvl1pPr>
          </a:lstStyle>
          <a:p>
            <a:pPr defTabSz="342900" hangingPunct="0"/>
            <a:r>
              <a:rPr lang="en-US" b="1" kern="0" dirty="0">
                <a:latin typeface="Calibri"/>
                <a:cs typeface="Calibri"/>
                <a:sym typeface="Calibri"/>
              </a:rPr>
              <a:t>The Holy Quran Segment</a:t>
            </a:r>
            <a:endParaRPr b="1" kern="0" dirty="0">
              <a:latin typeface="Calibri"/>
              <a:cs typeface="Calibri"/>
              <a:sym typeface="Calibri"/>
            </a:endParaRPr>
          </a:p>
        </p:txBody>
      </p:sp>
      <p:sp>
        <p:nvSpPr>
          <p:cNvPr id="112" name="Rectangle 8"/>
          <p:cNvSpPr txBox="1"/>
          <p:nvPr/>
        </p:nvSpPr>
        <p:spPr>
          <a:xfrm>
            <a:off x="1239683" y="2907136"/>
            <a:ext cx="6554611" cy="530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defTabSz="342900" hangingPunct="0">
              <a:defRPr sz="2000" i="1">
                <a:solidFill>
                  <a:srgbClr val="FF0000"/>
                </a:solidFill>
                <a:latin typeface="+mj-lt"/>
                <a:ea typeface="+mj-ea"/>
                <a:cs typeface="+mj-cs"/>
                <a:sym typeface="Helvetica"/>
              </a:defRPr>
            </a:pPr>
            <a:endParaRPr lang="en-US" sz="1500" i="1" kern="0" dirty="0">
              <a:solidFill>
                <a:srgbClr val="FF0000"/>
              </a:solidFill>
              <a:latin typeface="Helvetica"/>
              <a:sym typeface="Helvetica"/>
            </a:endParaRPr>
          </a:p>
          <a:p>
            <a:pPr defTabSz="342900" hangingPunct="0">
              <a:defRPr sz="2000"/>
            </a:pPr>
            <a:endParaRPr sz="1500" kern="0" dirty="0">
              <a:solidFill>
                <a:srgbClr val="000000"/>
              </a:solidFill>
              <a:latin typeface="Calibri"/>
              <a:cs typeface="Calibri"/>
              <a:sym typeface="Calibri"/>
            </a:endParaRPr>
          </a:p>
        </p:txBody>
      </p:sp>
      <p:sp>
        <p:nvSpPr>
          <p:cNvPr id="2" name="Rectangle 1">
            <a:extLst>
              <a:ext uri="{FF2B5EF4-FFF2-40B4-BE49-F238E27FC236}">
                <a16:creationId xmlns:a16="http://schemas.microsoft.com/office/drawing/2014/main" id="{92BF0955-2314-1E48-9C12-6FEDF10B010B}"/>
              </a:ext>
            </a:extLst>
          </p:cNvPr>
          <p:cNvSpPr/>
          <p:nvPr/>
        </p:nvSpPr>
        <p:spPr>
          <a:xfrm>
            <a:off x="418135" y="2595509"/>
            <a:ext cx="4735884" cy="1708160"/>
          </a:xfrm>
          <a:prstGeom prst="rect">
            <a:avLst/>
          </a:prstGeom>
        </p:spPr>
        <p:txBody>
          <a:bodyPr wrap="square">
            <a:spAutoFit/>
          </a:bodyPr>
          <a:lstStyle/>
          <a:p>
            <a:pPr defTabSz="342900" hangingPunct="0"/>
            <a:r>
              <a:rPr lang="en-US" sz="2100" b="1" kern="0" dirty="0">
                <a:solidFill>
                  <a:srgbClr val="000000"/>
                </a:solidFill>
                <a:latin typeface="Calibri"/>
                <a:cs typeface="Calibri"/>
                <a:sym typeface="Calibri"/>
              </a:rPr>
              <a:t>Suggested Time = 10 mins</a:t>
            </a:r>
          </a:p>
          <a:p>
            <a:pPr defTabSz="342900" hangingPunct="0"/>
            <a:endParaRPr lang="en-US" sz="2100" b="1" kern="0" dirty="0">
              <a:solidFill>
                <a:srgbClr val="000000"/>
              </a:solidFill>
              <a:latin typeface="Calibri"/>
              <a:cs typeface="Calibri"/>
              <a:sym typeface="Calibri"/>
            </a:endParaRPr>
          </a:p>
          <a:p>
            <a:pPr defTabSz="342900" hangingPunct="0"/>
            <a:r>
              <a:rPr lang="en-US" sz="2100" b="1" kern="0" dirty="0">
                <a:solidFill>
                  <a:srgbClr val="000000"/>
                </a:solidFill>
                <a:latin typeface="Calibri"/>
                <a:cs typeface="Calibri"/>
                <a:sym typeface="Calibri"/>
              </a:rPr>
              <a:t>It contains verses, questions </a:t>
            </a:r>
          </a:p>
          <a:p>
            <a:pPr defTabSz="342900" hangingPunct="0"/>
            <a:r>
              <a:rPr lang="en-US" sz="2100" b="1" kern="0" dirty="0">
                <a:solidFill>
                  <a:srgbClr val="000000"/>
                </a:solidFill>
                <a:latin typeface="Calibri"/>
                <a:cs typeface="Calibri"/>
                <a:sym typeface="Calibri"/>
              </a:rPr>
              <a:t>about the verses, followed </a:t>
            </a:r>
          </a:p>
          <a:p>
            <a:pPr defTabSz="342900" hangingPunct="0"/>
            <a:r>
              <a:rPr lang="en-US" sz="2100" b="1" kern="0" dirty="0">
                <a:solidFill>
                  <a:srgbClr val="000000"/>
                </a:solidFill>
                <a:latin typeface="Calibri"/>
                <a:cs typeface="Calibri"/>
                <a:sym typeface="Calibri"/>
              </a:rPr>
              <a:t>by commentary and discussion</a:t>
            </a:r>
          </a:p>
        </p:txBody>
      </p:sp>
      <p:pic>
        <p:nvPicPr>
          <p:cNvPr id="3" name="Picture 2">
            <a:extLst>
              <a:ext uri="{FF2B5EF4-FFF2-40B4-BE49-F238E27FC236}">
                <a16:creationId xmlns:a16="http://schemas.microsoft.com/office/drawing/2014/main" id="{ABAEF019-4CDB-9B4D-8348-DCF5D8D733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77482" y="1914827"/>
            <a:ext cx="2908173" cy="3238500"/>
          </a:xfrm>
          <a:prstGeom prst="rect">
            <a:avLst/>
          </a:prstGeom>
        </p:spPr>
      </p:pic>
    </p:spTree>
    <p:extLst>
      <p:ext uri="{BB962C8B-B14F-4D97-AF65-F5344CB8AC3E}">
        <p14:creationId xmlns:p14="http://schemas.microsoft.com/office/powerpoint/2010/main" val="64826383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itle 2"/>
          <p:cNvSpPr txBox="1">
            <a:spLocks noGrp="1"/>
          </p:cNvSpPr>
          <p:nvPr>
            <p:ph type="title"/>
          </p:nvPr>
        </p:nvSpPr>
        <p:spPr>
          <a:xfrm>
            <a:off x="3426700" y="387627"/>
            <a:ext cx="5367950" cy="526774"/>
          </a:xfrm>
          <a:prstGeom prst="rect">
            <a:avLst/>
          </a:prstGeom>
        </p:spPr>
        <p:txBody>
          <a:bodyPr>
            <a:noAutofit/>
          </a:bodyPr>
          <a:lstStyle>
            <a:lvl1pPr defTabSz="182879">
              <a:defRPr sz="3200">
                <a:solidFill>
                  <a:srgbClr val="FFFFFF"/>
                </a:solidFill>
              </a:defRPr>
            </a:lvl1pPr>
          </a:lstStyle>
          <a:p>
            <a:r>
              <a:rPr b="1" dirty="0"/>
              <a:t>Recitation of </a:t>
            </a:r>
            <a:r>
              <a:rPr lang="en-US" b="1" dirty="0"/>
              <a:t>the </a:t>
            </a:r>
            <a:r>
              <a:rPr b="1" dirty="0"/>
              <a:t>Holy</a:t>
            </a:r>
            <a:r>
              <a:rPr lang="en-US" b="1" dirty="0"/>
              <a:t> </a:t>
            </a:r>
            <a:r>
              <a:rPr b="1" dirty="0"/>
              <a:t>Quran</a:t>
            </a:r>
          </a:p>
        </p:txBody>
      </p:sp>
      <p:sp>
        <p:nvSpPr>
          <p:cNvPr id="7" name="TextBox 6">
            <a:extLst>
              <a:ext uri="{FF2B5EF4-FFF2-40B4-BE49-F238E27FC236}">
                <a16:creationId xmlns:a16="http://schemas.microsoft.com/office/drawing/2014/main" id="{4DB3AD24-A6B9-A86D-0271-68541B177475}"/>
              </a:ext>
            </a:extLst>
          </p:cNvPr>
          <p:cNvSpPr txBox="1"/>
          <p:nvPr/>
        </p:nvSpPr>
        <p:spPr>
          <a:xfrm>
            <a:off x="116651" y="2269696"/>
            <a:ext cx="4713765"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2000" b="0" i="0" u="none" strike="noStrike" dirty="0">
                <a:effectLst/>
                <a:latin typeface="Times New Roman" panose="02020603050405020304" pitchFamily="18" charset="0"/>
                <a:cs typeface="Times New Roman" panose="02020603050405020304" pitchFamily="18" charset="0"/>
              </a:rPr>
              <a:t>Recite that which has been revealed to thee of the Book and observe Prayer. Surely, Prayer restrains </a:t>
            </a:r>
            <a:r>
              <a:rPr lang="en-US" sz="2000" b="0" i="1" u="none" strike="noStrike" dirty="0">
                <a:effectLst/>
                <a:latin typeface="Times New Roman" panose="02020603050405020304" pitchFamily="18" charset="0"/>
                <a:cs typeface="Times New Roman" panose="02020603050405020304" pitchFamily="18" charset="0"/>
              </a:rPr>
              <a:t>one</a:t>
            </a:r>
            <a:r>
              <a:rPr lang="en-US" sz="2000" b="0" i="0" u="none" strike="noStrike" dirty="0">
                <a:effectLst/>
                <a:latin typeface="Times New Roman" panose="02020603050405020304" pitchFamily="18" charset="0"/>
                <a:cs typeface="Times New Roman" panose="02020603050405020304" pitchFamily="18" charset="0"/>
              </a:rPr>
              <a:t> from indecency and manifest evil, and remembrance of Allah indeed is the greatest </a:t>
            </a:r>
            <a:r>
              <a:rPr lang="en-US" sz="2000" b="0" i="1" u="none" strike="noStrike" dirty="0">
                <a:effectLst/>
                <a:latin typeface="Times New Roman" panose="02020603050405020304" pitchFamily="18" charset="0"/>
                <a:cs typeface="Times New Roman" panose="02020603050405020304" pitchFamily="18" charset="0"/>
              </a:rPr>
              <a:t>virtue</a:t>
            </a:r>
            <a:r>
              <a:rPr lang="en-US" sz="2000" b="0" i="0" u="none" strike="noStrike" dirty="0">
                <a:effectLst/>
                <a:latin typeface="Times New Roman" panose="02020603050405020304" pitchFamily="18" charset="0"/>
                <a:cs typeface="Times New Roman" panose="02020603050405020304" pitchFamily="18" charset="0"/>
              </a:rPr>
              <a:t>. And Allah knows what you do</a:t>
            </a:r>
            <a:r>
              <a:rPr lang="en-US" b="0" i="0" u="none" strike="noStrike" dirty="0">
                <a:effectLst/>
                <a:latin typeface="Jost"/>
              </a:rPr>
              <a:t>. (29:46)</a:t>
            </a:r>
          </a:p>
        </p:txBody>
      </p:sp>
      <p:pic>
        <p:nvPicPr>
          <p:cNvPr id="4" name="Picture 3">
            <a:extLst>
              <a:ext uri="{FF2B5EF4-FFF2-40B4-BE49-F238E27FC236}">
                <a16:creationId xmlns:a16="http://schemas.microsoft.com/office/drawing/2014/main" id="{A610F884-B60C-46A8-A11E-1CE40BE6FCA6}"/>
              </a:ext>
            </a:extLst>
          </p:cNvPr>
          <p:cNvPicPr>
            <a:picLocks noChangeAspect="1"/>
          </p:cNvPicPr>
          <p:nvPr/>
        </p:nvPicPr>
        <p:blipFill>
          <a:blip r:embed="rId2"/>
          <a:stretch>
            <a:fillRect/>
          </a:stretch>
        </p:blipFill>
        <p:spPr>
          <a:xfrm>
            <a:off x="4626009" y="2284638"/>
            <a:ext cx="4401340" cy="1646427"/>
          </a:xfrm>
          <a:prstGeom prst="rect">
            <a:avLst/>
          </a:prstGeom>
        </p:spPr>
      </p:pic>
    </p:spTree>
    <p:extLst>
      <p:ext uri="{BB962C8B-B14F-4D97-AF65-F5344CB8AC3E}">
        <p14:creationId xmlns:p14="http://schemas.microsoft.com/office/powerpoint/2010/main" val="175047255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7" name="TextBox 6"/>
          <p:cNvSpPr txBox="1"/>
          <p:nvPr/>
        </p:nvSpPr>
        <p:spPr>
          <a:xfrm>
            <a:off x="3452953" y="481291"/>
            <a:ext cx="3694407"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defTabSz="914400">
              <a:defRPr sz="3200" b="1">
                <a:solidFill>
                  <a:srgbClr val="FFFFFF"/>
                </a:solidFill>
                <a:latin typeface="+mj-lt"/>
                <a:ea typeface="+mj-ea"/>
                <a:cs typeface="+mj-cs"/>
                <a:sym typeface="Helvetica"/>
              </a:defRPr>
            </a:lvl1pPr>
          </a:lstStyle>
          <a:p>
            <a:r>
              <a:rPr lang="en-US" sz="2400" dirty="0"/>
              <a:t>Understanding the Verse</a:t>
            </a:r>
            <a:endParaRPr sz="2400" dirty="0"/>
          </a:p>
        </p:txBody>
      </p:sp>
      <p:sp>
        <p:nvSpPr>
          <p:cNvPr id="128" name="Content Placeholder 8"/>
          <p:cNvSpPr txBox="1"/>
          <p:nvPr/>
        </p:nvSpPr>
        <p:spPr>
          <a:xfrm>
            <a:off x="482413" y="2105413"/>
            <a:ext cx="7719854" cy="22876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oAutofit/>
          </a:bodyPr>
          <a:lstStyle/>
          <a:p>
            <a:pPr marL="514350" indent="-514350">
              <a:spcBef>
                <a:spcPts val="450"/>
              </a:spcBef>
              <a:buSzPct val="100000"/>
              <a:buFont typeface="+mj-lt"/>
              <a:buAutoNum type="arabicPeriod"/>
              <a:defRPr sz="2800"/>
            </a:pPr>
            <a:r>
              <a:rPr lang="en-US" sz="2000" dirty="0">
                <a:latin typeface="Times New Roman" panose="02020603050405020304" pitchFamily="18" charset="0"/>
                <a:cs typeface="Times New Roman" panose="02020603050405020304" pitchFamily="18" charset="0"/>
              </a:rPr>
              <a:t>What commandments have been given in this verse</a:t>
            </a:r>
            <a:r>
              <a:rPr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marL="514350" indent="-514350">
              <a:spcBef>
                <a:spcPts val="450"/>
              </a:spcBef>
              <a:buSzPct val="100000"/>
              <a:buFont typeface="+mj-lt"/>
              <a:buAutoNum type="arabicPeriod"/>
              <a:defRPr sz="2800"/>
            </a:pPr>
            <a:endParaRPr lang="en-US" sz="2000" dirty="0">
              <a:latin typeface="Times New Roman" panose="02020603050405020304" pitchFamily="18" charset="0"/>
              <a:cs typeface="Times New Roman" panose="02020603050405020304" pitchFamily="18" charset="0"/>
            </a:endParaRPr>
          </a:p>
          <a:p>
            <a:pPr marL="514350" indent="-514350">
              <a:spcBef>
                <a:spcPts val="450"/>
              </a:spcBef>
              <a:buSzPct val="100000"/>
              <a:buFont typeface="+mj-lt"/>
              <a:buAutoNum type="arabicPeriod"/>
              <a:defRPr sz="2800"/>
            </a:pPr>
            <a:r>
              <a:rPr lang="en-US" sz="2000" dirty="0">
                <a:latin typeface="Times New Roman" panose="02020603050405020304" pitchFamily="18" charset="0"/>
                <a:cs typeface="Times New Roman" panose="02020603050405020304" pitchFamily="18" charset="0"/>
              </a:rPr>
              <a:t>How can Salat keep one from indecency and evil</a:t>
            </a:r>
            <a:r>
              <a:rPr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pPr marL="514350" indent="-514350">
              <a:spcBef>
                <a:spcPts val="450"/>
              </a:spcBef>
              <a:buSzPct val="100000"/>
              <a:buFont typeface="+mj-lt"/>
              <a:buAutoNum type="arabicPeriod"/>
              <a:defRPr sz="2800"/>
            </a:pPr>
            <a:endParaRPr lang="en-US" sz="2000" dirty="0">
              <a:latin typeface="Times New Roman" panose="02020603050405020304" pitchFamily="18" charset="0"/>
              <a:cs typeface="Times New Roman" panose="02020603050405020304" pitchFamily="18" charset="0"/>
            </a:endParaRPr>
          </a:p>
          <a:p>
            <a:pPr marL="514350" indent="-514350">
              <a:spcBef>
                <a:spcPts val="450"/>
              </a:spcBef>
              <a:buSzPct val="100000"/>
              <a:buFont typeface="+mj-lt"/>
              <a:buAutoNum type="arabicPeriod"/>
              <a:defRPr sz="2800"/>
            </a:pPr>
            <a:r>
              <a:rPr lang="en-US" sz="2000" dirty="0">
                <a:latin typeface="Times New Roman" panose="02020603050405020304" pitchFamily="18" charset="0"/>
                <a:cs typeface="Times New Roman" panose="02020603050405020304" pitchFamily="18" charset="0"/>
              </a:rPr>
              <a:t>What is your understanding of “remembrance of Allah”?</a:t>
            </a:r>
            <a:endParaRPr sz="2000" dirty="0">
              <a:latin typeface="Times New Roman" panose="02020603050405020304" pitchFamily="18" charset="0"/>
              <a:cs typeface="Times New Roman" panose="02020603050405020304" pitchFamily="18" charset="0"/>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7" name="TextBox 6"/>
          <p:cNvSpPr txBox="1"/>
          <p:nvPr/>
        </p:nvSpPr>
        <p:spPr>
          <a:xfrm>
            <a:off x="3452953" y="481291"/>
            <a:ext cx="3694407" cy="4385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spAutoFit/>
          </a:bodyPr>
          <a:lstStyle>
            <a:lvl1pPr defTabSz="914400">
              <a:defRPr sz="3200" b="1">
                <a:solidFill>
                  <a:srgbClr val="FFFFFF"/>
                </a:solidFill>
                <a:latin typeface="+mj-lt"/>
                <a:ea typeface="+mj-ea"/>
                <a:cs typeface="+mj-cs"/>
                <a:sym typeface="Helvetica"/>
              </a:defRPr>
            </a:lvl1pPr>
          </a:lstStyle>
          <a:p>
            <a:r>
              <a:rPr lang="en-US" sz="2400" dirty="0"/>
              <a:t>Understanding the Verse</a:t>
            </a:r>
            <a:endParaRPr sz="2400" dirty="0"/>
          </a:p>
        </p:txBody>
      </p:sp>
      <p:sp>
        <p:nvSpPr>
          <p:cNvPr id="128" name="Content Placeholder 8"/>
          <p:cNvSpPr txBox="1"/>
          <p:nvPr/>
        </p:nvSpPr>
        <p:spPr>
          <a:xfrm>
            <a:off x="350536" y="847247"/>
            <a:ext cx="8442927" cy="5441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oAutofit/>
          </a:bodyPr>
          <a:lstStyle/>
          <a:p>
            <a:pPr marL="514350" indent="-514350">
              <a:spcBef>
                <a:spcPts val="450"/>
              </a:spcBef>
              <a:buSzPct val="100000"/>
              <a:buFont typeface="+mj-lt"/>
              <a:buAutoNum type="arabicPeriod"/>
              <a:defRPr sz="2800"/>
            </a:pPr>
            <a:endParaRPr lang="en-US" sz="2400" dirty="0"/>
          </a:p>
          <a:p>
            <a:pPr marL="457200" indent="-457200" defTabSz="443484">
              <a:spcBef>
                <a:spcPts val="400"/>
              </a:spcBef>
              <a:buSzPct val="100000"/>
              <a:buFont typeface="+mj-lt"/>
              <a:buAutoNum type="arabicPeriod"/>
              <a:defRPr sz="2328"/>
            </a:pPr>
            <a:r>
              <a:rPr lang="en-US" sz="2000" b="0" i="0" u="none" strike="noStrike" dirty="0">
                <a:effectLst/>
                <a:latin typeface="Jost"/>
              </a:rPr>
              <a:t>Three things have been mentioned in this verse, viz. preaching and reading of the Quran, observance of Prayer and the remembrance of Allah. The purpose of all three is to deliver man from the bondage of sin and to help him to rise morally and spiritually which is the supreme object of all Divine Books.</a:t>
            </a:r>
          </a:p>
          <a:p>
            <a:pPr marL="457200" indent="-457200" defTabSz="443484">
              <a:spcBef>
                <a:spcPts val="400"/>
              </a:spcBef>
              <a:buSzPct val="100000"/>
              <a:buFont typeface="+mj-lt"/>
              <a:buAutoNum type="arabicPeriod"/>
              <a:defRPr sz="2328"/>
            </a:pPr>
            <a:r>
              <a:rPr lang="en-US" sz="2000" dirty="0">
                <a:latin typeface="Jost"/>
              </a:rPr>
              <a:t>Salat in congregation helps man to achieve a connection with his Creator along with staying away from indecencies and evil. Physical cleanliness and postures of Salat bring about spiritual cleanliness. Prayers of Salat also keep one from evil. Learning the attributes and qualities of the Almighty and standing before Him helps one from committing evil.</a:t>
            </a:r>
          </a:p>
          <a:p>
            <a:pPr marL="457200" indent="-457200" defTabSz="443484">
              <a:spcBef>
                <a:spcPts val="400"/>
              </a:spcBef>
              <a:buSzPct val="100000"/>
              <a:buFont typeface="+mj-lt"/>
              <a:buAutoNum type="arabicPeriod"/>
              <a:defRPr sz="2328"/>
            </a:pPr>
            <a:r>
              <a:rPr lang="ur" sz="2000" b="0" i="0" u="none" strike="noStrike" dirty="0">
                <a:effectLst/>
                <a:latin typeface="Jost"/>
              </a:rPr>
              <a:t>ذکر الله </a:t>
            </a:r>
            <a:r>
              <a:rPr lang="en-US" sz="2000" b="0" i="0" u="none" strike="noStrike" dirty="0">
                <a:effectLst/>
                <a:latin typeface="Jost"/>
              </a:rPr>
              <a:t> may mean, (1) man’s glorification of God, or (2) God’s remembrance of man, i.e. His raising him to a place of honor and eminence and spreading his good reputation. The verse purports to say that if you remember God and glorify Him, He will bestow honor and renown upon you and will make you eminent and respected in the world.</a:t>
            </a:r>
            <a:endParaRPr lang="en-US" sz="2000" b="0" i="0" u="none" strike="noStrike" dirty="0">
              <a:effectLst/>
              <a:latin typeface="Times New Roman" panose="02020603050405020304" pitchFamily="18" charset="0"/>
              <a:cs typeface="Times New Roman" panose="02020603050405020304" pitchFamily="18" charset="0"/>
            </a:endParaRPr>
          </a:p>
          <a:p>
            <a:pPr defTabSz="443484">
              <a:spcBef>
                <a:spcPts val="400"/>
              </a:spcBef>
              <a:buSzPct val="100000"/>
              <a:defRPr sz="2328"/>
            </a:pPr>
            <a:endParaRPr lang="en-US" sz="2000" b="0" i="0" u="none" strike="noStrike" dirty="0">
              <a:effectLst/>
              <a:latin typeface="Jost"/>
            </a:endParaRPr>
          </a:p>
          <a:p>
            <a:pPr marL="457200" indent="-457200" defTabSz="443484">
              <a:spcBef>
                <a:spcPts val="400"/>
              </a:spcBef>
              <a:buSzPct val="100000"/>
              <a:buFont typeface="+mj-lt"/>
              <a:buAutoNum type="arabicPeriod"/>
              <a:defRPr sz="2328"/>
            </a:pPr>
            <a:endParaRPr lang="en-US" sz="2000" b="0" i="0" u="none" strike="noStrike" dirty="0">
              <a:effectLst/>
              <a:latin typeface="Jost"/>
            </a:endParaRPr>
          </a:p>
          <a:p>
            <a:pPr marL="514350" indent="-514350">
              <a:spcBef>
                <a:spcPts val="450"/>
              </a:spcBef>
              <a:buSzPct val="100000"/>
              <a:buFont typeface="+mj-lt"/>
              <a:buAutoNum type="arabicPeriod"/>
              <a:defRPr sz="2800"/>
            </a:pPr>
            <a:endParaRPr lang="en-US" sz="2400" dirty="0"/>
          </a:p>
        </p:txBody>
      </p:sp>
    </p:spTree>
    <p:extLst>
      <p:ext uri="{BB962C8B-B14F-4D97-AF65-F5344CB8AC3E}">
        <p14:creationId xmlns:p14="http://schemas.microsoft.com/office/powerpoint/2010/main" val="152812532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F0712E-7A89-954B-9516-AB3C823615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35472" y="1823201"/>
            <a:ext cx="4171952" cy="2707375"/>
          </a:xfrm>
          <a:prstGeom prst="rect">
            <a:avLst/>
          </a:prstGeom>
        </p:spPr>
      </p:pic>
      <p:sp>
        <p:nvSpPr>
          <p:cNvPr id="108" name="Title 2"/>
          <p:cNvSpPr txBox="1">
            <a:spLocks noGrp="1"/>
          </p:cNvSpPr>
          <p:nvPr>
            <p:ph type="title"/>
          </p:nvPr>
        </p:nvSpPr>
        <p:spPr>
          <a:xfrm>
            <a:off x="3483197" y="481868"/>
            <a:ext cx="4171952" cy="383721"/>
          </a:xfrm>
          <a:prstGeom prst="rect">
            <a:avLst/>
          </a:prstGeom>
        </p:spPr>
        <p:txBody>
          <a:bodyPr>
            <a:normAutofit fontScale="90000"/>
          </a:bodyPr>
          <a:lstStyle/>
          <a:p>
            <a:pPr defTabSz="54863">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387363" y="437351"/>
            <a:ext cx="5075811" cy="43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4289" tIns="34289" rIns="34289" bIns="34289">
            <a:spAutoFit/>
          </a:bodyPr>
          <a:lstStyle>
            <a:lvl1pPr>
              <a:defRPr sz="3200">
                <a:solidFill>
                  <a:srgbClr val="FFFFFF"/>
                </a:solidFill>
              </a:defRPr>
            </a:lvl1pPr>
          </a:lstStyle>
          <a:p>
            <a:r>
              <a:rPr lang="en-US" sz="2400" b="1" dirty="0"/>
              <a:t>Khalifa’s guidance </a:t>
            </a:r>
            <a:r>
              <a:rPr lang="en-US" sz="2000" b="1" dirty="0"/>
              <a:t>(may Allah be his helper)</a:t>
            </a:r>
            <a:endParaRPr sz="2000" b="1" dirty="0"/>
          </a:p>
        </p:txBody>
      </p:sp>
      <p:sp>
        <p:nvSpPr>
          <p:cNvPr id="112" name="Rectangle 8"/>
          <p:cNvSpPr txBox="1"/>
          <p:nvPr/>
        </p:nvSpPr>
        <p:spPr>
          <a:xfrm>
            <a:off x="1239683" y="2907136"/>
            <a:ext cx="6554611" cy="530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p>
            <a:pPr>
              <a:defRPr sz="2000" i="1">
                <a:solidFill>
                  <a:srgbClr val="FF0000"/>
                </a:solidFill>
                <a:latin typeface="+mj-lt"/>
                <a:ea typeface="+mj-ea"/>
                <a:cs typeface="+mj-cs"/>
                <a:sym typeface="Helvetica"/>
              </a:defRPr>
            </a:pPr>
            <a:endParaRPr lang="en-US" sz="1500" dirty="0"/>
          </a:p>
          <a:p>
            <a:pPr>
              <a:defRPr sz="2000"/>
            </a:pPr>
            <a:endParaRPr sz="1500" dirty="0"/>
          </a:p>
        </p:txBody>
      </p:sp>
      <p:sp>
        <p:nvSpPr>
          <p:cNvPr id="2" name="Rectangle 1">
            <a:extLst>
              <a:ext uri="{FF2B5EF4-FFF2-40B4-BE49-F238E27FC236}">
                <a16:creationId xmlns:a16="http://schemas.microsoft.com/office/drawing/2014/main" id="{92BF0955-2314-1E48-9C12-6FEDF10B010B}"/>
              </a:ext>
            </a:extLst>
          </p:cNvPr>
          <p:cNvSpPr/>
          <p:nvPr/>
        </p:nvSpPr>
        <p:spPr>
          <a:xfrm>
            <a:off x="201267" y="2149235"/>
            <a:ext cx="4370733" cy="2046714"/>
          </a:xfrm>
          <a:prstGeom prst="rect">
            <a:avLst/>
          </a:prstGeom>
        </p:spPr>
        <p:txBody>
          <a:bodyPr wrap="square">
            <a:spAutoFit/>
          </a:bodyPr>
          <a:lstStyle/>
          <a:p>
            <a:r>
              <a:rPr lang="en-US" sz="2000" b="1" dirty="0"/>
              <a:t>Suggested Time = 20 mins</a:t>
            </a:r>
          </a:p>
          <a:p>
            <a:r>
              <a:rPr lang="en-US" sz="2000" b="1" i="1" dirty="0"/>
              <a:t>(All Ansar members need to participate in this discussion)</a:t>
            </a:r>
          </a:p>
          <a:p>
            <a:endParaRPr lang="en-US" sz="1500" b="1" dirty="0"/>
          </a:p>
          <a:p>
            <a:r>
              <a:rPr lang="en-US" sz="2000" b="1" dirty="0"/>
              <a:t>It contains the following items:</a:t>
            </a:r>
            <a:endParaRPr lang="en-US" sz="2000" dirty="0"/>
          </a:p>
          <a:p>
            <a:pPr marL="385763" indent="-385763">
              <a:buFont typeface="+mj-lt"/>
              <a:buAutoNum type="arabicPeriod"/>
            </a:pPr>
            <a:r>
              <a:rPr lang="en-US" sz="1600" dirty="0"/>
              <a:t>Scenario, question and discussion(2 slides)</a:t>
            </a:r>
          </a:p>
          <a:p>
            <a:pPr marL="385763" indent="-385763">
              <a:buFont typeface="+mj-lt"/>
              <a:buAutoNum type="arabicPeriod"/>
            </a:pPr>
            <a:r>
              <a:rPr lang="en-US" sz="1600" dirty="0"/>
              <a:t>Guidance from the Khalifa (1 slide)</a:t>
            </a:r>
          </a:p>
        </p:txBody>
      </p:sp>
    </p:spTree>
    <p:extLst>
      <p:ext uri="{BB962C8B-B14F-4D97-AF65-F5344CB8AC3E}">
        <p14:creationId xmlns:p14="http://schemas.microsoft.com/office/powerpoint/2010/main" val="2999745818"/>
      </p:ext>
    </p:extLst>
  </p:cSld>
  <p:clrMapOvr>
    <a:masterClrMapping/>
  </p:clrMapOvr>
  <p:transition spd="med"/>
</p:sld>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Renaissance">
  <a:themeElements>
    <a:clrScheme name="Renaissance">
      <a:dk1>
        <a:srgbClr val="625B48"/>
      </a:dk1>
      <a:lt1>
        <a:srgbClr val="1A2C62"/>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Times New Roman"/>
        <a:ea typeface="Times New Roman"/>
        <a:cs typeface="Times New Roman"/>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
            <a:srgbClr val="9A7865"/>
          </a:buClr>
          <a:buSzTx/>
          <a:buFontTx/>
          <a:buNone/>
          <a:tabLst/>
          <a:defRPr kumimoji="0" sz="36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2">
              <a:hueOff val="177409"/>
              <a:satOff val="5215"/>
              <a:lumOff val="-9597"/>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584200" rtl="0" fontAlgn="auto" latinLnBrk="0" hangingPunct="0">
          <a:lnSpc>
            <a:spcPct val="100000"/>
          </a:lnSpc>
          <a:spcBef>
            <a:spcPts val="0"/>
          </a:spcBef>
          <a:spcAft>
            <a:spcPts val="0"/>
          </a:spcAft>
          <a:buClr>
            <a:srgbClr val="9A7865"/>
          </a:buClr>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15233</TotalTime>
  <Words>2142</Words>
  <Application>Microsoft Office PowerPoint</Application>
  <PresentationFormat>On-screen Show (4:3)</PresentationFormat>
  <Paragraphs>169</Paragraphs>
  <Slides>33</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33</vt:i4>
      </vt:variant>
    </vt:vector>
  </HeadingPairs>
  <TitlesOfParts>
    <vt:vector size="44" baseType="lpstr">
      <vt:lpstr>Arial</vt:lpstr>
      <vt:lpstr>Calibri</vt:lpstr>
      <vt:lpstr>Didot</vt:lpstr>
      <vt:lpstr>Helvetica</vt:lpstr>
      <vt:lpstr>Jameel Noori Nastaleeq</vt:lpstr>
      <vt:lpstr>Jost</vt:lpstr>
      <vt:lpstr>Times New Roman</vt:lpstr>
      <vt:lpstr>TimesNewRomanPSMT</vt:lpstr>
      <vt:lpstr>Zapfino</vt:lpstr>
      <vt:lpstr>1_Office Theme</vt:lpstr>
      <vt:lpstr>Renaissance</vt:lpstr>
      <vt:lpstr>PowerPoint Presentation</vt:lpstr>
      <vt:lpstr>Agenda</vt:lpstr>
      <vt:lpstr>Recitation of the Holy Quran</vt:lpstr>
      <vt:lpstr>PowerPoint Presentation</vt:lpstr>
      <vt:lpstr>     </vt:lpstr>
      <vt:lpstr>Recitation of the Holy Quran</vt:lpstr>
      <vt:lpstr>PowerPoint Presentation</vt:lpstr>
      <vt:lpstr>PowerPoint Presentation</vt:lpstr>
      <vt:lpstr>     </vt:lpstr>
      <vt:lpstr>PowerPoint Presentation</vt:lpstr>
      <vt:lpstr>PowerPoint Presentation</vt:lpstr>
      <vt:lpstr>Huzur’s words (unofficial translation) Page 1 of 2</vt:lpstr>
      <vt:lpstr>Huzur’s words (unofficial translation) Page 2 of 2</vt:lpstr>
      <vt:lpstr>Al-Wasiyyat (The Will)</vt:lpstr>
      <vt:lpstr>     </vt:lpstr>
      <vt:lpstr>     </vt:lpstr>
      <vt:lpstr>     </vt:lpstr>
      <vt:lpstr>PowerPoint Presentation</vt:lpstr>
      <vt:lpstr>PowerPoint Presentation</vt:lpstr>
      <vt:lpstr>Heart Disease in South Asians Tanvir Ahmed Qaid Health</vt:lpstr>
      <vt:lpstr>South Asians A Uniquely High Risk Group for Heart Disease</vt:lpstr>
      <vt:lpstr>Pre-Diabetes, Borderline Diabetes and Insulin Resistance</vt:lpstr>
      <vt:lpstr>Thin Fat Syndrome</vt:lpstr>
      <vt:lpstr> The Metabolic Syndrome</vt:lpstr>
      <vt:lpstr> Can I decrease my risk for Herat Disease</vt:lpstr>
      <vt:lpstr>Exercise The best medicine</vt:lpstr>
      <vt:lpstr>Exercise and Stress Reduction</vt:lpstr>
      <vt:lpstr>High Blood Pressure</vt:lpstr>
      <vt:lpstr>Manage your Cholesterol</vt:lpstr>
      <vt:lpstr>Take control of your Diabetes </vt:lpstr>
      <vt:lpstr>Email Qaid Health</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Mansoor Qureshi</dc:creator>
  <cp:lastModifiedBy>Adil Mian</cp:lastModifiedBy>
  <cp:revision>68</cp:revision>
  <dcterms:created xsi:type="dcterms:W3CDTF">2021-11-05T22:04:05Z</dcterms:created>
  <dcterms:modified xsi:type="dcterms:W3CDTF">2023-06-28T16:20:51Z</dcterms:modified>
</cp:coreProperties>
</file>