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Lst>
  <p:sldIdLst>
    <p:sldId id="259" r:id="rId3"/>
    <p:sldId id="301" r:id="rId4"/>
    <p:sldId id="358" r:id="rId5"/>
    <p:sldId id="256" r:id="rId6"/>
    <p:sldId id="282" r:id="rId7"/>
    <p:sldId id="368" r:id="rId8"/>
    <p:sldId id="263" r:id="rId9"/>
    <p:sldId id="355" r:id="rId10"/>
    <p:sldId id="283" r:id="rId11"/>
    <p:sldId id="365" r:id="rId12"/>
    <p:sldId id="363" r:id="rId13"/>
    <p:sldId id="257" r:id="rId14"/>
    <p:sldId id="362" r:id="rId15"/>
    <p:sldId id="338" r:id="rId16"/>
    <p:sldId id="295" r:id="rId17"/>
    <p:sldId id="284" r:id="rId18"/>
    <p:sldId id="286" r:id="rId19"/>
    <p:sldId id="271" r:id="rId20"/>
    <p:sldId id="299" r:id="rId21"/>
    <p:sldId id="364" r:id="rId22"/>
    <p:sldId id="270" r:id="rId23"/>
    <p:sldId id="272" r:id="rId24"/>
    <p:sldId id="366" r:id="rId25"/>
    <p:sldId id="36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12" d="100"/>
          <a:sy n="112" d="100"/>
        </p:scale>
        <p:origin x="3252" y="1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7"/>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735636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Red macaw parrot against a black background"/>
          <p:cNvSpPr>
            <a:spLocks noGrp="1"/>
          </p:cNvSpPr>
          <p:nvPr>
            <p:ph type="pic" idx="21"/>
          </p:nvPr>
        </p:nvSpPr>
        <p:spPr>
          <a:xfrm>
            <a:off x="1724025" y="88900"/>
            <a:ext cx="5692677" cy="5062792"/>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21" name="Title Text"/>
          <p:cNvSpPr txBox="1">
            <a:spLocks noGrp="1"/>
          </p:cNvSpPr>
          <p:nvPr>
            <p:ph type="title"/>
          </p:nvPr>
        </p:nvSpPr>
        <p:spPr>
          <a:xfrm>
            <a:off x="538162" y="4838700"/>
            <a:ext cx="8072438" cy="762000"/>
          </a:xfrm>
          <a:prstGeom prst="rect">
            <a:avLst/>
          </a:prstGeom>
        </p:spPr>
        <p:txBody>
          <a:bodyPr anchor="b"/>
          <a:lstStyle/>
          <a:p>
            <a:r>
              <a:t>Title Text</a:t>
            </a:r>
          </a:p>
        </p:txBody>
      </p:sp>
      <p:sp>
        <p:nvSpPr>
          <p:cNvPr id="22" name="Body Level One…"/>
          <p:cNvSpPr txBox="1">
            <a:spLocks noGrp="1"/>
          </p:cNvSpPr>
          <p:nvPr>
            <p:ph type="body" sz="quarter" idx="1"/>
          </p:nvPr>
        </p:nvSpPr>
        <p:spPr>
          <a:xfrm>
            <a:off x="538162" y="5715000"/>
            <a:ext cx="8072438" cy="641350"/>
          </a:xfrm>
          <a:prstGeom prst="rect">
            <a:avLst/>
          </a:prstGeom>
        </p:spPr>
        <p:txBody>
          <a:bodyPr anchor="t"/>
          <a:lstStyle>
            <a:lvl1pPr marL="0" indent="0" algn="ctr">
              <a:spcBef>
                <a:spcPts val="0"/>
              </a:spcBef>
              <a:buSzTx/>
              <a:buNone/>
              <a:defRPr sz="1200">
                <a:solidFill>
                  <a:srgbClr val="FFFFFF"/>
                </a:solidFill>
              </a:defRPr>
            </a:lvl1pPr>
            <a:lvl2pPr marL="0" indent="0" algn="ctr">
              <a:spcBef>
                <a:spcPts val="0"/>
              </a:spcBef>
              <a:buSzTx/>
              <a:buNone/>
              <a:defRPr sz="1200">
                <a:solidFill>
                  <a:srgbClr val="FFFFFF"/>
                </a:solidFill>
              </a:defRPr>
            </a:lvl2pPr>
            <a:lvl3pPr marL="0" indent="0" algn="ctr">
              <a:spcBef>
                <a:spcPts val="0"/>
              </a:spcBef>
              <a:buSzTx/>
              <a:buNone/>
              <a:defRPr sz="1200">
                <a:solidFill>
                  <a:srgbClr val="FFFFFF"/>
                </a:solidFill>
              </a:defRPr>
            </a:lvl3pPr>
            <a:lvl4pPr marL="0" indent="0" algn="ctr">
              <a:spcBef>
                <a:spcPts val="0"/>
              </a:spcBef>
              <a:buSzTx/>
              <a:buNone/>
              <a:defRPr sz="1200">
                <a:solidFill>
                  <a:srgbClr val="FFFFFF"/>
                </a:solidFill>
              </a:defRPr>
            </a:lvl4pPr>
            <a:lvl5pPr marL="0" indent="0" algn="ctr">
              <a:spcBef>
                <a:spcPts val="0"/>
              </a:spcBef>
              <a:buSzTx/>
              <a:buNone/>
              <a:defRPr sz="1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 name="01"/>
          <p:cNvSpPr txBox="1">
            <a:spLocks noGrp="1"/>
          </p:cNvSpPr>
          <p:nvPr>
            <p:ph type="sldNum" sz="quarter" idx="2"/>
          </p:nvPr>
        </p:nvSpPr>
        <p:spPr>
          <a:xfrm>
            <a:off x="4483220" y="6502400"/>
            <a:ext cx="227626" cy="241092"/>
          </a:xfrm>
          <a:prstGeom prst="rect">
            <a:avLst/>
          </a:prstGeom>
        </p:spPr>
        <p:txBody>
          <a:bodyPr anchor="t"/>
          <a:lstStyle/>
          <a:p>
            <a:pPr>
              <a:defRPr>
                <a:effectLst/>
              </a:defRPr>
            </a:pPr>
            <a:fld id="{86CB4B4D-7CA3-9044-876B-883B54F8677D}" type="slidenum">
              <a:t>‹#›</a:t>
            </a:fld>
            <a:endParaRPr/>
          </a:p>
        </p:txBody>
      </p:sp>
    </p:spTree>
    <p:extLst>
      <p:ext uri="{BB962C8B-B14F-4D97-AF65-F5344CB8AC3E}">
        <p14:creationId xmlns:p14="http://schemas.microsoft.com/office/powerpoint/2010/main" val="253549244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533400" y="2470150"/>
            <a:ext cx="8072438" cy="1911350"/>
          </a:xfrm>
          <a:prstGeom prst="rect">
            <a:avLst/>
          </a:prstGeom>
        </p:spPr>
        <p:txBody>
          <a:bodyPr/>
          <a:lstStyle/>
          <a:p>
            <a:r>
              <a:t>Title Text</a:t>
            </a:r>
          </a:p>
        </p:txBody>
      </p:sp>
      <p:sp>
        <p:nvSpPr>
          <p:cNvPr id="31" name="01"/>
          <p:cNvSpPr txBox="1">
            <a:spLocks noGrp="1"/>
          </p:cNvSpPr>
          <p:nvPr>
            <p:ph type="sldNum" sz="quarter" idx="2"/>
          </p:nvPr>
        </p:nvSpPr>
        <p:spPr>
          <a:xfrm>
            <a:off x="4483220" y="6505277"/>
            <a:ext cx="227626" cy="241092"/>
          </a:xfrm>
          <a:prstGeom prst="rect">
            <a:avLst/>
          </a:prstGeom>
        </p:spPr>
        <p:txBody>
          <a:bodyPr anchor="t"/>
          <a:lstStyle/>
          <a:p>
            <a:pPr>
              <a:defRPr>
                <a:effectLst/>
              </a:defRPr>
            </a:pPr>
            <a:fld id="{86CB4B4D-7CA3-9044-876B-883B54F8677D}" type="slidenum">
              <a:t>‹#›</a:t>
            </a:fld>
            <a:endParaRPr/>
          </a:p>
        </p:txBody>
      </p:sp>
    </p:spTree>
    <p:extLst>
      <p:ext uri="{BB962C8B-B14F-4D97-AF65-F5344CB8AC3E}">
        <p14:creationId xmlns:p14="http://schemas.microsoft.com/office/powerpoint/2010/main" val="296887676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Leopard’s face against a black background"/>
          <p:cNvSpPr>
            <a:spLocks noGrp="1"/>
          </p:cNvSpPr>
          <p:nvPr>
            <p:ph type="pic" idx="21"/>
          </p:nvPr>
        </p:nvSpPr>
        <p:spPr>
          <a:xfrm>
            <a:off x="5024438" y="298450"/>
            <a:ext cx="4886325" cy="60833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39" name="Title Text"/>
          <p:cNvSpPr txBox="1">
            <a:spLocks noGrp="1"/>
          </p:cNvSpPr>
          <p:nvPr>
            <p:ph type="title"/>
          </p:nvPr>
        </p:nvSpPr>
        <p:spPr>
          <a:xfrm>
            <a:off x="538163" y="292100"/>
            <a:ext cx="4038600" cy="3232150"/>
          </a:xfrm>
          <a:prstGeom prst="rect">
            <a:avLst/>
          </a:prstGeom>
        </p:spPr>
        <p:txBody>
          <a:bodyPr anchor="b"/>
          <a:lstStyle>
            <a:lvl1pPr>
              <a:defRPr sz="2700"/>
            </a:lvl1pPr>
          </a:lstStyle>
          <a:p>
            <a:r>
              <a:t>Title Text</a:t>
            </a:r>
          </a:p>
        </p:txBody>
      </p:sp>
      <p:sp>
        <p:nvSpPr>
          <p:cNvPr id="40" name="Body Level One…"/>
          <p:cNvSpPr txBox="1">
            <a:spLocks noGrp="1"/>
          </p:cNvSpPr>
          <p:nvPr>
            <p:ph type="body" sz="quarter" idx="1"/>
          </p:nvPr>
        </p:nvSpPr>
        <p:spPr>
          <a:xfrm>
            <a:off x="538163" y="3689350"/>
            <a:ext cx="4038600" cy="2679700"/>
          </a:xfrm>
          <a:prstGeom prst="rect">
            <a:avLst/>
          </a:prstGeom>
        </p:spPr>
        <p:txBody>
          <a:bodyPr anchor="t"/>
          <a:lstStyle>
            <a:lvl1pPr marL="0" indent="0" algn="ctr">
              <a:spcBef>
                <a:spcPts val="0"/>
              </a:spcBef>
              <a:buSzTx/>
              <a:buNone/>
              <a:defRPr sz="1200">
                <a:solidFill>
                  <a:srgbClr val="FFFFFF"/>
                </a:solidFill>
              </a:defRPr>
            </a:lvl1pPr>
            <a:lvl2pPr marL="0" indent="0" algn="ctr">
              <a:spcBef>
                <a:spcPts val="0"/>
              </a:spcBef>
              <a:buSzTx/>
              <a:buNone/>
              <a:defRPr sz="1200">
                <a:solidFill>
                  <a:srgbClr val="FFFFFF"/>
                </a:solidFill>
              </a:defRPr>
            </a:lvl2pPr>
            <a:lvl3pPr marL="0" indent="0" algn="ctr">
              <a:spcBef>
                <a:spcPts val="0"/>
              </a:spcBef>
              <a:buSzTx/>
              <a:buNone/>
              <a:defRPr sz="1200">
                <a:solidFill>
                  <a:srgbClr val="FFFFFF"/>
                </a:solidFill>
              </a:defRPr>
            </a:lvl3pPr>
            <a:lvl4pPr marL="0" indent="0" algn="ctr">
              <a:spcBef>
                <a:spcPts val="0"/>
              </a:spcBef>
              <a:buSzTx/>
              <a:buNone/>
              <a:defRPr sz="1200">
                <a:solidFill>
                  <a:srgbClr val="FFFFFF"/>
                </a:solidFill>
              </a:defRPr>
            </a:lvl4pPr>
            <a:lvl5pPr marL="0" indent="0" algn="ctr">
              <a:spcBef>
                <a:spcPts val="0"/>
              </a:spcBef>
              <a:buSzTx/>
              <a:buNone/>
              <a:defRPr sz="1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 name="01"/>
          <p:cNvSpPr txBox="1">
            <a:spLocks noGrp="1"/>
          </p:cNvSpPr>
          <p:nvPr>
            <p:ph type="sldNum" sz="quarter" idx="2"/>
          </p:nvPr>
        </p:nvSpPr>
        <p:spPr>
          <a:xfrm>
            <a:off x="4483220" y="6505277"/>
            <a:ext cx="227626" cy="241092"/>
          </a:xfrm>
          <a:prstGeom prst="rect">
            <a:avLst/>
          </a:prstGeom>
        </p:spPr>
        <p:txBody>
          <a:bodyPr anchor="t"/>
          <a:lstStyle/>
          <a:p>
            <a:pPr>
              <a:defRPr>
                <a:effectLst/>
              </a:defRPr>
            </a:pPr>
            <a:fld id="{86CB4B4D-7CA3-9044-876B-883B54F8677D}" type="slidenum">
              <a:t>‹#›</a:t>
            </a:fld>
            <a:endParaRPr/>
          </a:p>
        </p:txBody>
      </p:sp>
    </p:spTree>
    <p:extLst>
      <p:ext uri="{BB962C8B-B14F-4D97-AF65-F5344CB8AC3E}">
        <p14:creationId xmlns:p14="http://schemas.microsoft.com/office/powerpoint/2010/main" val="156095579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20180989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538162" y="1949450"/>
            <a:ext cx="8072438" cy="402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25682160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Leopard’s face against a black background"/>
          <p:cNvSpPr>
            <a:spLocks noGrp="1"/>
          </p:cNvSpPr>
          <p:nvPr>
            <p:ph type="pic" sz="half" idx="21"/>
          </p:nvPr>
        </p:nvSpPr>
        <p:spPr>
          <a:xfrm>
            <a:off x="4995863" y="1092200"/>
            <a:ext cx="4319852" cy="5378061"/>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66" name="Title Text"/>
          <p:cNvSpPr txBox="1">
            <a:spLocks noGrp="1"/>
          </p:cNvSpPr>
          <p:nvPr>
            <p:ph type="title"/>
          </p:nvPr>
        </p:nvSpPr>
        <p:spPr>
          <a:xfrm>
            <a:off x="538162" y="501650"/>
            <a:ext cx="8072438" cy="1104900"/>
          </a:xfrm>
          <a:prstGeom prst="rect">
            <a:avLst/>
          </a:prstGeom>
        </p:spPr>
        <p:txBody>
          <a:bodyPr/>
          <a:lstStyle/>
          <a:p>
            <a:r>
              <a:t>Title Text</a:t>
            </a:r>
          </a:p>
        </p:txBody>
      </p:sp>
      <p:sp>
        <p:nvSpPr>
          <p:cNvPr id="67" name="Body Level One…"/>
          <p:cNvSpPr txBox="1">
            <a:spLocks noGrp="1"/>
          </p:cNvSpPr>
          <p:nvPr>
            <p:ph type="body" sz="half" idx="1"/>
          </p:nvPr>
        </p:nvSpPr>
        <p:spPr>
          <a:xfrm>
            <a:off x="533400" y="1651000"/>
            <a:ext cx="3790950" cy="4699000"/>
          </a:xfrm>
          <a:prstGeom prst="rect">
            <a:avLst/>
          </a:prstGeom>
        </p:spPr>
        <p:txBody>
          <a:bodyPr/>
          <a:lstStyle>
            <a:lvl1pPr marL="171450" indent="-171450">
              <a:spcBef>
                <a:spcPts val="1688"/>
              </a:spcBef>
              <a:defRPr sz="1425"/>
            </a:lvl1pPr>
            <a:lvl2pPr marL="342900" indent="-171450">
              <a:spcBef>
                <a:spcPts val="1688"/>
              </a:spcBef>
              <a:defRPr sz="1425"/>
            </a:lvl2pPr>
            <a:lvl3pPr marL="514350" indent="-171450">
              <a:spcBef>
                <a:spcPts val="1688"/>
              </a:spcBef>
              <a:defRPr sz="1425"/>
            </a:lvl3pPr>
            <a:lvl4pPr marL="685800" indent="-171450">
              <a:spcBef>
                <a:spcPts val="1688"/>
              </a:spcBef>
              <a:defRPr sz="1425"/>
            </a:lvl4pPr>
            <a:lvl5pPr marL="857250" indent="-171450">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277216789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74504650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Chameleon against a black background"/>
          <p:cNvSpPr>
            <a:spLocks noGrp="1"/>
          </p:cNvSpPr>
          <p:nvPr>
            <p:ph type="pic" sz="quarter" idx="21"/>
          </p:nvPr>
        </p:nvSpPr>
        <p:spPr>
          <a:xfrm>
            <a:off x="5200650" y="3187700"/>
            <a:ext cx="3448050" cy="3285091"/>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4" name="Green parrot against a black background"/>
          <p:cNvSpPr>
            <a:spLocks noGrp="1"/>
          </p:cNvSpPr>
          <p:nvPr>
            <p:ph type="pic" sz="half" idx="22"/>
          </p:nvPr>
        </p:nvSpPr>
        <p:spPr>
          <a:xfrm>
            <a:off x="5081587" y="-209550"/>
            <a:ext cx="3567113" cy="475615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5" name="Leopard’s face against a black background"/>
          <p:cNvSpPr>
            <a:spLocks noGrp="1"/>
          </p:cNvSpPr>
          <p:nvPr>
            <p:ph type="pic" idx="23"/>
          </p:nvPr>
        </p:nvSpPr>
        <p:spPr>
          <a:xfrm>
            <a:off x="507206" y="298450"/>
            <a:ext cx="4886325" cy="60833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6"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42833313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5350" y="4489450"/>
            <a:ext cx="7358063" cy="292556"/>
          </a:xfrm>
          <a:prstGeom prst="rect">
            <a:avLst/>
          </a:prstGeom>
        </p:spPr>
        <p:txBody>
          <a:bodyPr anchor="t">
            <a:spAutoFit/>
          </a:bodyPr>
          <a:lstStyle>
            <a:lvl1pPr marL="0" indent="0" algn="ctr">
              <a:lnSpc>
                <a:spcPct val="110000"/>
              </a:lnSpc>
              <a:spcBef>
                <a:spcPts val="0"/>
              </a:spcBef>
              <a:buSzTx/>
              <a:buNone/>
              <a:defRPr sz="1200" b="1" i="1">
                <a:solidFill>
                  <a:srgbClr val="FFFFFF"/>
                </a:solidFill>
                <a:latin typeface="+mn-lt"/>
                <a:ea typeface="+mn-ea"/>
                <a:cs typeface="+mn-cs"/>
                <a:sym typeface="Helvetica Neue"/>
              </a:defRPr>
            </a:lvl1pPr>
          </a:lstStyle>
          <a:p>
            <a:r>
              <a:t>–Johnny Appleseed</a:t>
            </a:r>
          </a:p>
        </p:txBody>
      </p:sp>
      <p:sp>
        <p:nvSpPr>
          <p:cNvPr id="94" name="“Type a quote here.”"/>
          <p:cNvSpPr txBox="1">
            <a:spLocks noGrp="1"/>
          </p:cNvSpPr>
          <p:nvPr>
            <p:ph type="body" sz="quarter" idx="22"/>
          </p:nvPr>
        </p:nvSpPr>
        <p:spPr>
          <a:xfrm>
            <a:off x="895350" y="3054607"/>
            <a:ext cx="7358063" cy="393185"/>
          </a:xfrm>
          <a:prstGeom prst="rect">
            <a:avLst/>
          </a:prstGeom>
        </p:spPr>
        <p:txBody>
          <a:bodyPr>
            <a:spAutoFit/>
          </a:bodyPr>
          <a:lstStyle>
            <a:lvl1pPr marL="0" indent="0" algn="ctr">
              <a:lnSpc>
                <a:spcPct val="110000"/>
              </a:lnSpc>
              <a:spcBef>
                <a:spcPts val="0"/>
              </a:spcBef>
              <a:buSzTx/>
              <a:buNone/>
              <a:defRPr sz="1875" b="1">
                <a:solidFill>
                  <a:srgbClr val="FFFFFF"/>
                </a:solidFill>
                <a:effectLst>
                  <a:outerShdw blurRad="50800" dist="25400" dir="5400000" rotWithShape="0">
                    <a:srgbClr val="020202"/>
                  </a:outerShdw>
                </a:effectLst>
                <a:latin typeface="+mn-lt"/>
                <a:ea typeface="+mn-ea"/>
                <a:cs typeface="+mn-cs"/>
                <a:sym typeface="Helvetica Neue"/>
              </a:defRPr>
            </a:lvl1pPr>
          </a:lstStyle>
          <a:p>
            <a:r>
              <a:t>“Type a quote here.” </a:t>
            </a:r>
          </a:p>
        </p:txBody>
      </p:sp>
      <p:sp>
        <p:nvSpPr>
          <p:cNvPr id="95"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311051531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Red macaw parrot against a black background"/>
          <p:cNvSpPr>
            <a:spLocks noGrp="1"/>
          </p:cNvSpPr>
          <p:nvPr>
            <p:ph type="pic" idx="21"/>
          </p:nvPr>
        </p:nvSpPr>
        <p:spPr>
          <a:xfrm>
            <a:off x="-23812" y="-635000"/>
            <a:ext cx="9191624" cy="8174588"/>
          </a:xfrm>
          <a:prstGeom prst="rect">
            <a:avLst/>
          </a:prstGeom>
        </p:spPr>
        <p:txBody>
          <a:bodyPr lIns="91439" tIns="45719" rIns="91439" bIns="45719" anchor="t">
            <a:noAutofit/>
          </a:bodyPr>
          <a:lstStyle/>
          <a:p>
            <a:endParaRPr/>
          </a:p>
        </p:txBody>
      </p:sp>
      <p:sp>
        <p:nvSpPr>
          <p:cNvPr id="103"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6375748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397394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53454783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3" y="4406902"/>
            <a:ext cx="7772401" cy="1362075"/>
          </a:xfrm>
          <a:prstGeom prst="rect">
            <a:avLst/>
          </a:prstGeom>
        </p:spPr>
        <p:txBody>
          <a:bodyPr anchor="t"/>
          <a:lstStyle>
            <a:lvl1pPr algn="l">
              <a:defRPr sz="3000" b="1" cap="all">
                <a:latin typeface="+mj-lt"/>
                <a:ea typeface="+mj-ea"/>
                <a:cs typeface="+mj-cs"/>
                <a:sym typeface="Helvetica"/>
              </a:defRPr>
            </a:lvl1pPr>
          </a:lstStyle>
          <a:p>
            <a:r>
              <a:t>Title Text</a:t>
            </a:r>
          </a:p>
        </p:txBody>
      </p:sp>
      <p:sp>
        <p:nvSpPr>
          <p:cNvPr id="30" name="Body Level One…"/>
          <p:cNvSpPr txBox="1">
            <a:spLocks noGrp="1"/>
          </p:cNvSpPr>
          <p:nvPr>
            <p:ph type="body" sz="quarter" idx="1"/>
          </p:nvPr>
        </p:nvSpPr>
        <p:spPr>
          <a:xfrm>
            <a:off x="722313" y="2906715"/>
            <a:ext cx="7772401" cy="1500189"/>
          </a:xfrm>
          <a:prstGeom prst="rect">
            <a:avLst/>
          </a:prstGeom>
        </p:spPr>
        <p:txBody>
          <a:bodyPr anchor="b"/>
          <a:lstStyle>
            <a:lvl1pPr marL="0" indent="0">
              <a:spcBef>
                <a:spcPts val="300"/>
              </a:spcBef>
              <a:buSzTx/>
              <a:buFontTx/>
              <a:buNone/>
              <a:defRPr sz="1500">
                <a:solidFill>
                  <a:srgbClr val="888888"/>
                </a:solidFill>
              </a:defRPr>
            </a:lvl1pPr>
            <a:lvl2pPr marL="0" indent="0">
              <a:spcBef>
                <a:spcPts val="300"/>
              </a:spcBef>
              <a:buSzTx/>
              <a:buFontTx/>
              <a:buNone/>
              <a:defRPr sz="1500">
                <a:solidFill>
                  <a:srgbClr val="888888"/>
                </a:solidFill>
              </a:defRPr>
            </a:lvl2pPr>
            <a:lvl3pPr marL="0" indent="0">
              <a:spcBef>
                <a:spcPts val="300"/>
              </a:spcBef>
              <a:buSzTx/>
              <a:buFontTx/>
              <a:buNone/>
              <a:defRPr sz="1500">
                <a:solidFill>
                  <a:srgbClr val="888888"/>
                </a:solidFill>
              </a:defRPr>
            </a:lvl3pPr>
            <a:lvl4pPr marL="0" indent="0">
              <a:spcBef>
                <a:spcPts val="300"/>
              </a:spcBef>
              <a:buSzTx/>
              <a:buFontTx/>
              <a:buNone/>
              <a:defRPr sz="1500">
                <a:solidFill>
                  <a:srgbClr val="888888"/>
                </a:solidFill>
              </a:defRPr>
            </a:lvl4pPr>
            <a:lvl5pPr marL="0" indent="0">
              <a:spcBef>
                <a:spcPts val="300"/>
              </a:spcBef>
              <a:buSzTx/>
              <a:buFontTx/>
              <a:buNone/>
              <a:defRPr sz="15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193767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2"/>
            <a:ext cx="4038600" cy="4525963"/>
          </a:xfrm>
          <a:prstGeom prst="rect">
            <a:avLst/>
          </a:prstGeom>
        </p:spPr>
        <p:txBody>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78447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375"/>
              </a:spcBef>
              <a:buSzTx/>
              <a:buFontTx/>
              <a:buNone/>
              <a:defRPr sz="1800" b="1">
                <a:latin typeface="+mj-lt"/>
                <a:ea typeface="+mj-ea"/>
                <a:cs typeface="+mj-cs"/>
                <a:sym typeface="Helvetica"/>
              </a:defRPr>
            </a:lvl1pPr>
            <a:lvl2pPr marL="0" indent="0">
              <a:spcBef>
                <a:spcPts val="375"/>
              </a:spcBef>
              <a:buSzTx/>
              <a:buFontTx/>
              <a:buNone/>
              <a:defRPr sz="1800" b="1">
                <a:latin typeface="+mj-lt"/>
                <a:ea typeface="+mj-ea"/>
                <a:cs typeface="+mj-cs"/>
                <a:sym typeface="Helvetica"/>
              </a:defRPr>
            </a:lvl2pPr>
            <a:lvl3pPr marL="0" indent="0">
              <a:spcBef>
                <a:spcPts val="375"/>
              </a:spcBef>
              <a:buSzTx/>
              <a:buFontTx/>
              <a:buNone/>
              <a:defRPr sz="1800" b="1">
                <a:latin typeface="+mj-lt"/>
                <a:ea typeface="+mj-ea"/>
                <a:cs typeface="+mj-cs"/>
                <a:sym typeface="Helvetica"/>
              </a:defRPr>
            </a:lvl3pPr>
            <a:lvl4pPr marL="0" indent="0">
              <a:spcBef>
                <a:spcPts val="375"/>
              </a:spcBef>
              <a:buSzTx/>
              <a:buFontTx/>
              <a:buNone/>
              <a:defRPr sz="1800" b="1">
                <a:latin typeface="+mj-lt"/>
                <a:ea typeface="+mj-ea"/>
                <a:cs typeface="+mj-cs"/>
                <a:sym typeface="Helvetica"/>
              </a:defRPr>
            </a:lvl4pPr>
            <a:lvl5pPr marL="0" indent="0">
              <a:spcBef>
                <a:spcPts val="375"/>
              </a:spcBef>
              <a:buSzTx/>
              <a:buFontTx/>
              <a:buNone/>
              <a:defRPr sz="18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6"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100754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35502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73050"/>
            <a:ext cx="3008315" cy="1162050"/>
          </a:xfrm>
          <a:prstGeom prst="rect">
            <a:avLst/>
          </a:prstGeom>
        </p:spPr>
        <p:txBody>
          <a:bodyPr anchor="b"/>
          <a:lstStyle>
            <a:lvl1pPr algn="l">
              <a:defRPr sz="1500" b="1">
                <a:latin typeface="+mj-lt"/>
                <a:ea typeface="+mj-ea"/>
                <a:cs typeface="+mj-cs"/>
                <a:sym typeface="Helvetica"/>
              </a:defRPr>
            </a:lvl1pPr>
          </a:lstStyle>
          <a:p>
            <a:r>
              <a:t>Title Text</a:t>
            </a:r>
          </a:p>
        </p:txBody>
      </p:sp>
      <p:sp>
        <p:nvSpPr>
          <p:cNvPr id="73" name="Body Level One…"/>
          <p:cNvSpPr txBox="1">
            <a:spLocks noGrp="1"/>
          </p:cNvSpPr>
          <p:nvPr>
            <p:ph type="body" idx="1"/>
          </p:nvPr>
        </p:nvSpPr>
        <p:spPr>
          <a:xfrm>
            <a:off x="3575050" y="273052"/>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2"/>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83403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1500" b="1">
                <a:latin typeface="+mj-lt"/>
                <a:ea typeface="+mj-ea"/>
                <a:cs typeface="+mj-cs"/>
                <a:sym typeface="Helvetica"/>
              </a:defRPr>
            </a:lvl1pPr>
          </a:lstStyle>
          <a:p>
            <a:r>
              <a:t>Title Text</a:t>
            </a:r>
          </a:p>
        </p:txBody>
      </p:sp>
      <p:sp>
        <p:nvSpPr>
          <p:cNvPr id="8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225"/>
              </a:spcBef>
              <a:buSzTx/>
              <a:buFontTx/>
              <a:buNone/>
              <a:defRPr sz="1050"/>
            </a:lvl1pPr>
            <a:lvl2pPr marL="0" indent="0">
              <a:spcBef>
                <a:spcPts val="225"/>
              </a:spcBef>
              <a:buSzTx/>
              <a:buFontTx/>
              <a:buNone/>
              <a:defRPr sz="1050"/>
            </a:lvl2pPr>
            <a:lvl3pPr marL="0" indent="0">
              <a:spcBef>
                <a:spcPts val="225"/>
              </a:spcBef>
              <a:buSzTx/>
              <a:buFontTx/>
              <a:buNone/>
              <a:defRPr sz="1050"/>
            </a:lvl3pPr>
            <a:lvl4pPr marL="0" indent="0">
              <a:spcBef>
                <a:spcPts val="225"/>
              </a:spcBef>
              <a:buSzTx/>
              <a:buFontTx/>
              <a:buNone/>
              <a:defRPr sz="1050"/>
            </a:lvl4pPr>
            <a:lvl5pPr marL="0" indent="0">
              <a:spcBef>
                <a:spcPts val="225"/>
              </a:spcBef>
              <a:buSzTx/>
              <a:buFontTx/>
              <a:buNone/>
              <a:defRPr sz="105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96518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38162" y="1727200"/>
            <a:ext cx="8072438" cy="1784350"/>
          </a:xfrm>
          <a:prstGeom prst="rect">
            <a:avLst/>
          </a:prstGeom>
        </p:spPr>
        <p:txBody>
          <a:bodyPr anchor="b"/>
          <a:lstStyle/>
          <a:p>
            <a:r>
              <a:t>Title Text</a:t>
            </a:r>
          </a:p>
        </p:txBody>
      </p:sp>
      <p:sp>
        <p:nvSpPr>
          <p:cNvPr id="12" name="Body Level One…"/>
          <p:cNvSpPr txBox="1">
            <a:spLocks noGrp="1"/>
          </p:cNvSpPr>
          <p:nvPr>
            <p:ph type="body" sz="quarter" idx="1"/>
          </p:nvPr>
        </p:nvSpPr>
        <p:spPr>
          <a:xfrm>
            <a:off x="538162" y="3632200"/>
            <a:ext cx="8072438" cy="615950"/>
          </a:xfrm>
          <a:prstGeom prst="rect">
            <a:avLst/>
          </a:prstGeom>
        </p:spPr>
        <p:txBody>
          <a:bodyPr anchor="t"/>
          <a:lstStyle>
            <a:lvl1pPr marL="0" indent="0" algn="ctr">
              <a:spcBef>
                <a:spcPts val="0"/>
              </a:spcBef>
              <a:buSzTx/>
              <a:buNone/>
              <a:defRPr sz="1200">
                <a:solidFill>
                  <a:srgbClr val="FFFFFF"/>
                </a:solidFill>
              </a:defRPr>
            </a:lvl1pPr>
            <a:lvl2pPr marL="0" indent="0" algn="ctr">
              <a:spcBef>
                <a:spcPts val="0"/>
              </a:spcBef>
              <a:buSzTx/>
              <a:buNone/>
              <a:defRPr sz="1200">
                <a:solidFill>
                  <a:srgbClr val="FFFFFF"/>
                </a:solidFill>
              </a:defRPr>
            </a:lvl2pPr>
            <a:lvl3pPr marL="0" indent="0" algn="ctr">
              <a:spcBef>
                <a:spcPts val="0"/>
              </a:spcBef>
              <a:buSzTx/>
              <a:buNone/>
              <a:defRPr sz="1200">
                <a:solidFill>
                  <a:srgbClr val="FFFFFF"/>
                </a:solidFill>
              </a:defRPr>
            </a:lvl3pPr>
            <a:lvl4pPr marL="0" indent="0" algn="ctr">
              <a:spcBef>
                <a:spcPts val="0"/>
              </a:spcBef>
              <a:buSzTx/>
              <a:buNone/>
              <a:defRPr sz="1200">
                <a:solidFill>
                  <a:srgbClr val="FFFFFF"/>
                </a:solidFill>
              </a:defRPr>
            </a:lvl4pPr>
            <a:lvl5pPr marL="0" indent="0" algn="ctr">
              <a:spcBef>
                <a:spcPts val="0"/>
              </a:spcBef>
              <a:buSzTx/>
              <a:buNone/>
              <a:defRPr sz="1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01"/>
          <p:cNvSpPr txBox="1">
            <a:spLocks noGrp="1"/>
          </p:cNvSpPr>
          <p:nvPr>
            <p:ph type="sldNum" sz="quarter" idx="2"/>
          </p:nvPr>
        </p:nvSpPr>
        <p:spPr>
          <a:xfrm>
            <a:off x="4483220" y="6505277"/>
            <a:ext cx="227626" cy="241092"/>
          </a:xfrm>
          <a:prstGeom prst="rect">
            <a:avLst/>
          </a:prstGeom>
        </p:spPr>
        <p:txBody>
          <a:bodyPr anchor="t"/>
          <a:lstStyle/>
          <a:p>
            <a:pPr>
              <a:defRPr>
                <a:effectLst/>
              </a:defRPr>
            </a:pPr>
            <a:fld id="{86CB4B4D-7CA3-9044-876B-883B54F8677D}" type="slidenum">
              <a:t>‹#›</a:t>
            </a:fld>
            <a:endParaRPr/>
          </a:p>
        </p:txBody>
      </p:sp>
    </p:spTree>
    <p:extLst>
      <p:ext uri="{BB962C8B-B14F-4D97-AF65-F5344CB8AC3E}">
        <p14:creationId xmlns:p14="http://schemas.microsoft.com/office/powerpoint/2010/main" val="104633020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40"/>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2"/>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59821" y="6423500"/>
            <a:ext cx="226981" cy="230828"/>
          </a:xfrm>
          <a:prstGeom prst="rect">
            <a:avLst/>
          </a:prstGeom>
          <a:ln w="12700">
            <a:miter lim="400000"/>
          </a:ln>
        </p:spPr>
        <p:txBody>
          <a:bodyPr wrap="none" lIns="45718" tIns="45718" rIns="45718" bIns="45718"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836434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med"/>
  <p:txStyles>
    <p:titleStyle>
      <a:lvl1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1pPr>
      <a:lvl2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2pPr>
      <a:lvl3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3pPr>
      <a:lvl4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4pPr>
      <a:lvl5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5pPr>
      <a:lvl6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6pPr>
      <a:lvl7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7pPr>
      <a:lvl8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8pPr>
      <a:lvl9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9pPr>
    </p:titleStyle>
    <p:bodyStyle>
      <a:lvl1pPr marL="257175" marR="0" indent="-257175"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1pPr>
      <a:lvl2pPr marL="587828" marR="0" indent="-244928"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2pPr>
      <a:lvl3pPr marL="914400" marR="0" indent="-22860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3pPr>
      <a:lvl4pPr marL="13030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4pPr>
      <a:lvl5pPr marL="16459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5pPr>
      <a:lvl6pPr marL="19888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6pPr>
      <a:lvl7pPr marL="23317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7pPr>
      <a:lvl8pPr marL="2674619" marR="0" indent="-274319"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8pPr>
      <a:lvl9pPr marL="3017519" marR="0" indent="-274319"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9pPr>
    </p:bodyStyle>
    <p:otherStyle>
      <a:lvl1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538162" y="787400"/>
            <a:ext cx="8072438" cy="528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538162" y="165100"/>
            <a:ext cx="8072438" cy="1784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01"/>
          <p:cNvSpPr txBox="1">
            <a:spLocks noGrp="1"/>
          </p:cNvSpPr>
          <p:nvPr>
            <p:ph type="sldNum" sz="quarter" idx="2"/>
          </p:nvPr>
        </p:nvSpPr>
        <p:spPr>
          <a:xfrm>
            <a:off x="4483220" y="6518380"/>
            <a:ext cx="227626" cy="241092"/>
          </a:xfrm>
          <a:prstGeom prst="rect">
            <a:avLst/>
          </a:prstGeom>
          <a:ln w="12700">
            <a:miter lim="400000"/>
          </a:ln>
        </p:spPr>
        <p:txBody>
          <a:bodyPr wrap="none" lIns="50800" tIns="50800" rIns="50800" bIns="50800" anchor="ctr">
            <a:spAutoFit/>
          </a:bodyPr>
          <a:lstStyle>
            <a:lvl1pPr>
              <a:defRPr sz="900">
                <a:latin typeface="+mn-lt"/>
                <a:ea typeface="+mn-ea"/>
                <a:cs typeface="+mn-cs"/>
                <a:sym typeface="Helvetica Neue"/>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47517007"/>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ransition spd="med"/>
  <p:txStyles>
    <p:titleStyle>
      <a:lvl1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9pPr>
    </p:titleStyle>
    <p:bodyStyle>
      <a:lvl1pPr marL="204788"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409575"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614363"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819150"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1023938"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1228725"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1433513"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1638300"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1843088"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 name="Title 1"/>
          <p:cNvSpPr txBox="1"/>
          <p:nvPr/>
        </p:nvSpPr>
        <p:spPr>
          <a:xfrm>
            <a:off x="1691639" y="1878748"/>
            <a:ext cx="5760723" cy="179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rmAutofit/>
          </a:bodyPr>
          <a:lstStyle/>
          <a:p>
            <a:pPr algn="ctr" defTabSz="342900" hangingPunct="0">
              <a:defRPr sz="4400" b="1">
                <a:latin typeface="+mj-lt"/>
                <a:ea typeface="+mj-ea"/>
                <a:cs typeface="+mj-cs"/>
                <a:sym typeface="Helvetica"/>
              </a:defRPr>
            </a:pPr>
            <a:r>
              <a:rPr sz="3300" b="1" kern="0" dirty="0">
                <a:solidFill>
                  <a:srgbClr val="000000"/>
                </a:solidFill>
                <a:latin typeface="Helvetica"/>
                <a:sym typeface="Helvetica"/>
              </a:rPr>
              <a:t>Majlis </a:t>
            </a:r>
            <a:r>
              <a:rPr sz="3300" b="1" kern="0" dirty="0" err="1">
                <a:solidFill>
                  <a:srgbClr val="000000"/>
                </a:solidFill>
                <a:latin typeface="Helvetica"/>
                <a:sym typeface="Helvetica"/>
              </a:rPr>
              <a:t>Ansārullāh</a:t>
            </a:r>
            <a:br>
              <a:rPr sz="3300" b="1" kern="0" dirty="0">
                <a:solidFill>
                  <a:srgbClr val="000000"/>
                </a:solidFill>
                <a:latin typeface="Helvetica"/>
                <a:sym typeface="Helvetica"/>
              </a:rPr>
            </a:br>
            <a:r>
              <a:rPr sz="3300" b="1" kern="0" dirty="0">
                <a:solidFill>
                  <a:srgbClr val="000000"/>
                </a:solidFill>
                <a:latin typeface="Helvetica"/>
                <a:sym typeface="Helvetica"/>
              </a:rPr>
              <a:t>Monthly Meeting</a:t>
            </a:r>
          </a:p>
        </p:txBody>
      </p:sp>
      <p:sp>
        <p:nvSpPr>
          <p:cNvPr id="95" name="Subtitle 2"/>
          <p:cNvSpPr txBox="1"/>
          <p:nvPr/>
        </p:nvSpPr>
        <p:spPr>
          <a:xfrm>
            <a:off x="2034539" y="3558779"/>
            <a:ext cx="5074923" cy="1241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rmAutofit/>
          </a:bodyPr>
          <a:lstStyle>
            <a:lvl1pPr algn="ctr">
              <a:spcBef>
                <a:spcPts val="700"/>
              </a:spcBef>
              <a:defRPr sz="3200" b="1">
                <a:latin typeface="+mj-lt"/>
                <a:ea typeface="+mj-ea"/>
                <a:cs typeface="+mj-cs"/>
                <a:sym typeface="Helvetica"/>
              </a:defRPr>
            </a:lvl1pPr>
          </a:lstStyle>
          <a:p>
            <a:pPr defTabSz="342900" hangingPunct="0"/>
            <a:r>
              <a:rPr lang="en-US" sz="2400" kern="0" dirty="0">
                <a:solidFill>
                  <a:srgbClr val="000000"/>
                </a:solidFill>
                <a:latin typeface="Helvetica"/>
              </a:rPr>
              <a:t>December</a:t>
            </a:r>
            <a:r>
              <a:rPr sz="2400" kern="0" dirty="0">
                <a:solidFill>
                  <a:srgbClr val="000000"/>
                </a:solidFill>
                <a:latin typeface="Helvetica"/>
              </a:rPr>
              <a:t> 202</a:t>
            </a:r>
            <a:r>
              <a:rPr lang="en-US" sz="2400" kern="0" dirty="0">
                <a:solidFill>
                  <a:srgbClr val="000000"/>
                </a:solidFill>
                <a:latin typeface="Helvetica"/>
              </a:rPr>
              <a:t>3</a:t>
            </a:r>
            <a:endParaRPr sz="2400" kern="0" dirty="0">
              <a:solidFill>
                <a:srgbClr val="000000"/>
              </a:solidFill>
              <a:latin typeface="Helvetica"/>
            </a:endParaRPr>
          </a:p>
        </p:txBody>
      </p:sp>
      <p:sp>
        <p:nvSpPr>
          <p:cNvPr id="96" name="TextBox 6"/>
          <p:cNvSpPr txBox="1"/>
          <p:nvPr/>
        </p:nvSpPr>
        <p:spPr>
          <a:xfrm>
            <a:off x="2234119" y="4816183"/>
            <a:ext cx="4675763" cy="39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algn="r" defTabSz="342900" hangingPunct="0">
              <a:defRPr sz="1200"/>
            </a:pPr>
            <a:r>
              <a:rPr sz="1050" kern="0" dirty="0">
                <a:solidFill>
                  <a:srgbClr val="000000"/>
                </a:solidFill>
                <a:latin typeface="Calibri"/>
                <a:cs typeface="Calibri"/>
                <a:sym typeface="Calibri"/>
              </a:rPr>
              <a:t>This slide deck contains images licensed for the purpose of this presentation only.  </a:t>
            </a:r>
          </a:p>
          <a:p>
            <a:pPr algn="r" defTabSz="342900" hangingPunct="0">
              <a:defRPr sz="1200"/>
            </a:pPr>
            <a:r>
              <a:rPr sz="1050" kern="0" dirty="0">
                <a:solidFill>
                  <a:srgbClr val="000000"/>
                </a:solidFill>
                <a:latin typeface="Calibri"/>
                <a:cs typeface="Calibri"/>
                <a:sym typeface="Calibri"/>
              </a:rPr>
              <a:t>No one is permitted to use the images for any other use, without prior permission.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0" name="TextBox 6"/>
          <p:cNvSpPr txBox="1"/>
          <p:nvPr/>
        </p:nvSpPr>
        <p:spPr>
          <a:xfrm>
            <a:off x="3680622" y="1207402"/>
            <a:ext cx="1975540" cy="328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717" tIns="25717" rIns="25717" bIns="25717">
            <a:spAutoFit/>
          </a:bodyPr>
          <a:lstStyle>
            <a:lvl1pPr defTabSz="914400">
              <a:defRPr sz="3200">
                <a:solidFill>
                  <a:srgbClr val="FFFFFF"/>
                </a:solidFill>
              </a:defRPr>
            </a:lvl1pPr>
          </a:lstStyle>
          <a:p>
            <a:r>
              <a:rPr sz="1800" b="1" dirty="0"/>
              <a:t>Discussion Scenario </a:t>
            </a:r>
          </a:p>
        </p:txBody>
      </p:sp>
      <p:sp>
        <p:nvSpPr>
          <p:cNvPr id="141" name="Content Placeholder 2"/>
          <p:cNvSpPr txBox="1"/>
          <p:nvPr/>
        </p:nvSpPr>
        <p:spPr>
          <a:xfrm>
            <a:off x="89915" y="1536337"/>
            <a:ext cx="4578477" cy="3652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tIns="25717" rIns="25717" bIns="25717">
            <a:spAutoFit/>
          </a:bodyPr>
          <a:lstStyle/>
          <a:p>
            <a:pPr algn="just" defTabSz="1371566">
              <a:lnSpc>
                <a:spcPct val="90000"/>
              </a:lnSpc>
              <a:spcBef>
                <a:spcPts val="2531"/>
              </a:spcBef>
              <a:defRPr sz="2200">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A Nasir was flying to attend national Ansar </a:t>
            </a:r>
            <a:r>
              <a:rPr lang="en-US" sz="2000" dirty="0" err="1">
                <a:latin typeface="Times New Roman" panose="02020603050405020304" pitchFamily="18" charset="0"/>
                <a:cs typeface="Times New Roman" panose="02020603050405020304" pitchFamily="18" charset="0"/>
              </a:rPr>
              <a:t>Ijtima</a:t>
            </a:r>
            <a:r>
              <a:rPr lang="en-US" sz="2000" dirty="0">
                <a:latin typeface="Times New Roman" panose="02020603050405020304" pitchFamily="18" charset="0"/>
                <a:cs typeface="Times New Roman" panose="02020603050405020304" pitchFamily="18" charset="0"/>
              </a:rPr>
              <a:t>. The weather was very rough, and the flight was bumpy. As the plane started it’s decent, the pilot announced that everybody put their seat belts on. The Nasir could see the storm and lightening from the window. He was very worried, and his mind started thinking about the worst-case scenarios. “If I can’t make it, what am I leaving behind for my children”. He thought about his property and bank balance and felt somewhat satisfied. With the grace of God, he reached his destination safely</a:t>
            </a:r>
          </a:p>
        </p:txBody>
      </p:sp>
      <p:pic>
        <p:nvPicPr>
          <p:cNvPr id="142" name="January meeting Scenario.pdf" descr="January meeting Scenari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75368" y="-1141383"/>
            <a:ext cx="2980894" cy="3857627"/>
          </a:xfrm>
          <a:prstGeom prst="rect">
            <a:avLst/>
          </a:prstGeom>
          <a:ln w="12700">
            <a:miter lim="400000"/>
          </a:ln>
        </p:spPr>
      </p:pic>
      <p:pic>
        <p:nvPicPr>
          <p:cNvPr id="7" name="Picture 6">
            <a:extLst>
              <a:ext uri="{FF2B5EF4-FFF2-40B4-BE49-F238E27FC236}">
                <a16:creationId xmlns:a16="http://schemas.microsoft.com/office/drawing/2014/main" id="{8CD7EF6B-4640-054B-ABCC-8766C7395D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0513" y="2065171"/>
            <a:ext cx="4097771" cy="2595254"/>
          </a:xfrm>
          <a:prstGeom prst="rect">
            <a:avLst/>
          </a:prstGeom>
        </p:spPr>
      </p:pic>
      <p:sp>
        <p:nvSpPr>
          <p:cNvPr id="2" name="TextBox 6">
            <a:extLst>
              <a:ext uri="{FF2B5EF4-FFF2-40B4-BE49-F238E27FC236}">
                <a16:creationId xmlns:a16="http://schemas.microsoft.com/office/drawing/2014/main" id="{B38B6A0F-B04A-1D83-DE76-A173DCA95909}"/>
              </a:ext>
            </a:extLst>
          </p:cNvPr>
          <p:cNvSpPr txBox="1"/>
          <p:nvPr/>
        </p:nvSpPr>
        <p:spPr>
          <a:xfrm>
            <a:off x="3383495" y="466868"/>
            <a:ext cx="2642068"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a:solidFill>
                  <a:srgbClr val="FFFFFF"/>
                </a:solidFill>
              </a:defRPr>
            </a:lvl1pPr>
          </a:lstStyle>
          <a:p>
            <a:r>
              <a:rPr sz="2400" b="1" dirty="0"/>
              <a:t>Discussion Scenario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676F7-029A-5C8C-D376-9F13C0805AA5}"/>
              </a:ext>
            </a:extLst>
          </p:cNvPr>
          <p:cNvSpPr>
            <a:spLocks noGrp="1"/>
          </p:cNvSpPr>
          <p:nvPr>
            <p:ph type="title"/>
          </p:nvPr>
        </p:nvSpPr>
        <p:spPr>
          <a:xfrm>
            <a:off x="914400" y="80821"/>
            <a:ext cx="8229600" cy="1143001"/>
          </a:xfrm>
        </p:spPr>
        <p:txBody>
          <a:bodyPr/>
          <a:lstStyle/>
          <a:p>
            <a:r>
              <a:rPr lang="en-US" dirty="0">
                <a:solidFill>
                  <a:schemeClr val="bg1"/>
                </a:solidFill>
              </a:rPr>
              <a:t>Discussion</a:t>
            </a:r>
          </a:p>
        </p:txBody>
      </p:sp>
      <p:sp>
        <p:nvSpPr>
          <p:cNvPr id="3" name="Text Placeholder 2">
            <a:extLst>
              <a:ext uri="{FF2B5EF4-FFF2-40B4-BE49-F238E27FC236}">
                <a16:creationId xmlns:a16="http://schemas.microsoft.com/office/drawing/2014/main" id="{EC67D341-F079-80A9-CD7D-0275E5858332}"/>
              </a:ext>
            </a:extLst>
          </p:cNvPr>
          <p:cNvSpPr>
            <a:spLocks noGrp="1"/>
          </p:cNvSpPr>
          <p:nvPr>
            <p:ph type="body" idx="1"/>
          </p:nvPr>
        </p:nvSpPr>
        <p:spPr>
          <a:xfrm>
            <a:off x="457200" y="1749290"/>
            <a:ext cx="8229600" cy="3776868"/>
          </a:xfrm>
        </p:spPr>
        <p:txBody>
          <a:bodyPr/>
          <a:lstStyle/>
          <a:p>
            <a:pPr marL="457200" indent="-457200">
              <a:buFont typeface="+mj-lt"/>
              <a:buAutoNum type="arabicPeriod"/>
            </a:pPr>
            <a:r>
              <a:rPr lang="en-US" sz="2000" dirty="0">
                <a:latin typeface="Times New Roman" panose="02020603050405020304" pitchFamily="18" charset="0"/>
                <a:cs typeface="Times New Roman" panose="02020603050405020304" pitchFamily="18" charset="0"/>
              </a:rPr>
              <a:t>Was it natural for the Nasir to worry about the future of his children?</a:t>
            </a:r>
          </a:p>
          <a:p>
            <a:pPr marL="800100" lvl="1" indent="-457200">
              <a:buFont typeface="+mj-lt"/>
              <a:buAutoNum type="arabicPeriod"/>
            </a:pPr>
            <a:r>
              <a:rPr lang="en-US" sz="1800" dirty="0">
                <a:latin typeface="Times New Roman" panose="02020603050405020304" pitchFamily="18" charset="0"/>
                <a:cs typeface="Times New Roman" panose="02020603050405020304" pitchFamily="18" charset="0"/>
              </a:rPr>
              <a:t>No, as it is Allah’s responsibility to provide</a:t>
            </a:r>
          </a:p>
          <a:p>
            <a:pPr marL="800100" lvl="1" indent="-457200">
              <a:buFont typeface="+mj-lt"/>
              <a:buAutoNum type="arabicPeriod"/>
            </a:pPr>
            <a:r>
              <a:rPr lang="en-US" sz="1800" dirty="0">
                <a:latin typeface="Times New Roman" panose="02020603050405020304" pitchFamily="18" charset="0"/>
                <a:cs typeface="Times New Roman" panose="02020603050405020304" pitchFamily="18" charset="0"/>
              </a:rPr>
              <a:t>Yes, as he is the head of the household and father of the children</a:t>
            </a:r>
          </a:p>
          <a:p>
            <a:pPr marL="469447" indent="-457200">
              <a:buFont typeface="+mj-lt"/>
              <a:buAutoNum type="arabicPeriod"/>
            </a:pPr>
            <a:r>
              <a:rPr lang="en-US" sz="2000" dirty="0">
                <a:latin typeface="Times New Roman" panose="02020603050405020304" pitchFamily="18" charset="0"/>
                <a:cs typeface="Times New Roman" panose="02020603050405020304" pitchFamily="18" charset="0"/>
              </a:rPr>
              <a:t>What should be our most important priority for the future of our children?</a:t>
            </a:r>
          </a:p>
          <a:p>
            <a:pPr marL="685800" lvl="1" indent="-342900">
              <a:buFont typeface="+mj-lt"/>
              <a:buAutoNum type="arabicPeriod"/>
            </a:pPr>
            <a:r>
              <a:rPr lang="en-US" sz="1800" dirty="0">
                <a:latin typeface="Times New Roman" panose="02020603050405020304" pitchFamily="18" charset="0"/>
                <a:cs typeface="Times New Roman" panose="02020603050405020304" pitchFamily="18" charset="0"/>
              </a:rPr>
              <a:t>Sufficient funds</a:t>
            </a:r>
          </a:p>
          <a:p>
            <a:pPr marL="685800" lvl="1" indent="-342900">
              <a:buFont typeface="+mj-lt"/>
              <a:buAutoNum type="arabicPeriod"/>
            </a:pPr>
            <a:r>
              <a:rPr lang="en-US" sz="1800" dirty="0">
                <a:latin typeface="Times New Roman" panose="02020603050405020304" pitchFamily="18" charset="0"/>
                <a:cs typeface="Times New Roman" panose="02020603050405020304" pitchFamily="18" charset="0"/>
              </a:rPr>
              <a:t>Good education</a:t>
            </a:r>
          </a:p>
          <a:p>
            <a:pPr marL="685800" lvl="1" indent="-342900">
              <a:buFont typeface="+mj-lt"/>
              <a:buAutoNum type="arabicPeriod"/>
            </a:pPr>
            <a:r>
              <a:rPr lang="en-US" sz="1800" dirty="0">
                <a:latin typeface="Times New Roman" panose="02020603050405020304" pitchFamily="18" charset="0"/>
                <a:cs typeface="Times New Roman" panose="02020603050405020304" pitchFamily="18" charset="0"/>
              </a:rPr>
              <a:t>Moral training</a:t>
            </a:r>
          </a:p>
          <a:p>
            <a:pPr marL="685800" lvl="1" indent="-342900">
              <a:buFont typeface="+mj-lt"/>
              <a:buAutoNum type="arabicPeriod"/>
            </a:pPr>
            <a:r>
              <a:rPr lang="en-US" sz="1800" dirty="0">
                <a:latin typeface="Times New Roman" panose="02020603050405020304" pitchFamily="18" charset="0"/>
                <a:cs typeface="Times New Roman" panose="02020603050405020304" pitchFamily="18" charset="0"/>
              </a:rPr>
              <a:t>Any other option</a:t>
            </a:r>
          </a:p>
          <a:p>
            <a:pPr marL="469447" indent="-457200">
              <a:buFont typeface="+mj-lt"/>
              <a:buAutoNum type="arabicPeriod"/>
            </a:pPr>
            <a:r>
              <a:rPr lang="en-US" sz="2000" dirty="0">
                <a:latin typeface="Times New Roman" panose="02020603050405020304" pitchFamily="18" charset="0"/>
                <a:cs typeface="Times New Roman" panose="02020603050405020304" pitchFamily="18" charset="0"/>
              </a:rPr>
              <a:t>What will be considered a successful life for your children?</a:t>
            </a:r>
          </a:p>
          <a:p>
            <a:pPr marL="297997" indent="-285750"/>
            <a:endParaRPr lang="en-US" sz="1800" dirty="0"/>
          </a:p>
        </p:txBody>
      </p:sp>
    </p:spTree>
    <p:extLst>
      <p:ext uri="{BB962C8B-B14F-4D97-AF65-F5344CB8AC3E}">
        <p14:creationId xmlns:p14="http://schemas.microsoft.com/office/powerpoint/2010/main" val="327388952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3E63-1266-544F-8F6C-BA824EA3D847}"/>
              </a:ext>
            </a:extLst>
          </p:cNvPr>
          <p:cNvSpPr>
            <a:spLocks noGrp="1"/>
          </p:cNvSpPr>
          <p:nvPr>
            <p:ph type="title"/>
          </p:nvPr>
        </p:nvSpPr>
        <p:spPr>
          <a:xfrm>
            <a:off x="3443908" y="248786"/>
            <a:ext cx="5700092" cy="831845"/>
          </a:xfrm>
        </p:spPr>
        <p:txBody>
          <a:bodyPr>
            <a:normAutofit/>
          </a:bodyPr>
          <a:lstStyle/>
          <a:p>
            <a:pPr algn="l"/>
            <a:r>
              <a:rPr lang="en-US" sz="2700" dirty="0">
                <a:solidFill>
                  <a:schemeClr val="bg1"/>
                </a:solidFill>
              </a:rPr>
              <a:t>Huzur’s words </a:t>
            </a:r>
            <a:r>
              <a:rPr lang="en-US" sz="1600" dirty="0">
                <a:solidFill>
                  <a:schemeClr val="bg1"/>
                </a:solidFill>
              </a:rPr>
              <a:t>(unofficial translation) Page 1 of 2</a:t>
            </a:r>
          </a:p>
        </p:txBody>
      </p:sp>
      <p:sp>
        <p:nvSpPr>
          <p:cNvPr id="3" name="Content Placeholder 2">
            <a:extLst>
              <a:ext uri="{FF2B5EF4-FFF2-40B4-BE49-F238E27FC236}">
                <a16:creationId xmlns:a16="http://schemas.microsoft.com/office/drawing/2014/main" id="{E1833AA5-FB49-D247-ACB3-B621249A0275}"/>
              </a:ext>
            </a:extLst>
          </p:cNvPr>
          <p:cNvSpPr>
            <a:spLocks noGrp="1"/>
          </p:cNvSpPr>
          <p:nvPr>
            <p:ph idx="1"/>
          </p:nvPr>
        </p:nvSpPr>
        <p:spPr>
          <a:xfrm>
            <a:off x="268356" y="1514350"/>
            <a:ext cx="8786191" cy="3829300"/>
          </a:xfrm>
        </p:spPr>
        <p:txBody>
          <a:bodyPr>
            <a:noAutofit/>
          </a:bodyPr>
          <a:lstStyle/>
          <a:p>
            <a:pPr marL="0" indent="0">
              <a:spcBef>
                <a:spcPts val="2400"/>
              </a:spcBef>
              <a:spcAft>
                <a:spcPts val="1875"/>
              </a:spcAft>
              <a:buNone/>
            </a:pP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On this occasion, I would like to draw your attention to the moral training of your children. The best way to do that is to present before them your own virtuous model and pray for them. The Promised Messiah </a:t>
            </a:r>
            <a:r>
              <a:rPr lang="en-US" sz="16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(peace be on him) </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says: “Some people are of the opinion that one should leave some funds for their children. I am surprised that they think of leaving funds. However, such people think of collecting funds for their children but do not worry and care for the competency of the children. They suffer at the hands of their children in their own lives and face problems due to their bad habits, and the assets they amassed, by God knows which trickery and ways, is eventually spent in drinking and evil deeds. Such progeny become heirs of evil and mischief for such parents. Trial of the off springs is a huge trial. If the offspring are virtuous, there are no worries </a:t>
            </a:r>
            <a:r>
              <a:rPr lang="en-US" sz="1800" dirty="0">
                <a:solidFill>
                  <a:srgbClr val="232323"/>
                </a:solidFill>
                <a:effectLst/>
                <a:latin typeface="Jameel Noori Nastaleeq"/>
                <a:ea typeface="Times New Roman" panose="02020603050405020304" pitchFamily="18" charset="0"/>
              </a:rPr>
              <a:t>(contd. Next page)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54668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3E63-1266-544F-8F6C-BA824EA3D847}"/>
              </a:ext>
            </a:extLst>
          </p:cNvPr>
          <p:cNvSpPr>
            <a:spLocks noGrp="1"/>
          </p:cNvSpPr>
          <p:nvPr>
            <p:ph type="title"/>
          </p:nvPr>
        </p:nvSpPr>
        <p:spPr>
          <a:xfrm>
            <a:off x="3443908" y="248786"/>
            <a:ext cx="5700092" cy="831845"/>
          </a:xfrm>
        </p:spPr>
        <p:txBody>
          <a:bodyPr>
            <a:normAutofit/>
          </a:bodyPr>
          <a:lstStyle/>
          <a:p>
            <a:pPr algn="l"/>
            <a:r>
              <a:rPr lang="en-US" sz="2700" dirty="0">
                <a:solidFill>
                  <a:schemeClr val="bg1"/>
                </a:solidFill>
              </a:rPr>
              <a:t>Huzur’s words </a:t>
            </a:r>
            <a:r>
              <a:rPr lang="en-US" sz="1600" dirty="0">
                <a:solidFill>
                  <a:schemeClr val="bg1"/>
                </a:solidFill>
              </a:rPr>
              <a:t>(unofficial translation) Page 2 of 2</a:t>
            </a:r>
          </a:p>
        </p:txBody>
      </p:sp>
      <p:sp>
        <p:nvSpPr>
          <p:cNvPr id="3" name="Content Placeholder 2">
            <a:extLst>
              <a:ext uri="{FF2B5EF4-FFF2-40B4-BE49-F238E27FC236}">
                <a16:creationId xmlns:a16="http://schemas.microsoft.com/office/drawing/2014/main" id="{E1833AA5-FB49-D247-ACB3-B621249A0275}"/>
              </a:ext>
            </a:extLst>
          </p:cNvPr>
          <p:cNvSpPr>
            <a:spLocks noGrp="1"/>
          </p:cNvSpPr>
          <p:nvPr>
            <p:ph idx="1"/>
          </p:nvPr>
        </p:nvSpPr>
        <p:spPr>
          <a:xfrm>
            <a:off x="308113" y="1892036"/>
            <a:ext cx="8666921" cy="3073927"/>
          </a:xfrm>
        </p:spPr>
        <p:txBody>
          <a:bodyPr>
            <a:noAutofit/>
          </a:bodyPr>
          <a:lstStyle/>
          <a:p>
            <a:pPr marL="0" indent="0">
              <a:spcBef>
                <a:spcPts val="2400"/>
              </a:spcBef>
              <a:spcAft>
                <a:spcPts val="1875"/>
              </a:spcAft>
              <a:buNone/>
            </a:pPr>
            <a:r>
              <a:rPr lang="en-US" sz="2000" dirty="0">
                <a:solidFill>
                  <a:srgbClr val="232323"/>
                </a:solidFill>
                <a:effectLst/>
                <a:latin typeface="Jameel Noori Nastaleeq"/>
                <a:ea typeface="Times New Roman" panose="02020603050405020304" pitchFamily="18" charset="0"/>
              </a:rPr>
              <a:t>Allah the Almighty says in 7:197 </a:t>
            </a:r>
            <a:r>
              <a:rPr lang="ur-PK" sz="2000" dirty="0">
                <a:solidFill>
                  <a:srgbClr val="232323"/>
                </a:solidFill>
                <a:effectLst/>
                <a:latin typeface="Jameel Noori Nastaleeq"/>
                <a:ea typeface="Times New Roman" panose="02020603050405020304" pitchFamily="18" charset="0"/>
              </a:rPr>
              <a:t>وھو یتولی الصالحین</a:t>
            </a:r>
            <a:r>
              <a:rPr lang="en-US" sz="2000" dirty="0">
                <a:solidFill>
                  <a:srgbClr val="232323"/>
                </a:solidFill>
                <a:effectLst/>
                <a:latin typeface="Jameel Noori Nastaleeq"/>
                <a:ea typeface="Times New Roman" panose="02020603050405020304" pitchFamily="18" charset="0"/>
              </a:rPr>
              <a:t> (</a:t>
            </a:r>
            <a:r>
              <a:rPr lang="en-US" sz="2000" dirty="0" err="1">
                <a:solidFill>
                  <a:srgbClr val="232323"/>
                </a:solidFill>
                <a:effectLst/>
                <a:latin typeface="Jameel Noori Nastaleeq"/>
                <a:ea typeface="Times New Roman" panose="02020603050405020304" pitchFamily="18" charset="0"/>
              </a:rPr>
              <a:t>wa</a:t>
            </a:r>
            <a:r>
              <a:rPr lang="en-US" sz="2000" dirty="0">
                <a:solidFill>
                  <a:srgbClr val="232323"/>
                </a:solidFill>
                <a:effectLst/>
                <a:latin typeface="Jameel Noori Nastaleeq"/>
                <a:ea typeface="Times New Roman" panose="02020603050405020304" pitchFamily="18" charset="0"/>
              </a:rPr>
              <a:t> </a:t>
            </a:r>
            <a:r>
              <a:rPr lang="en-US" sz="2000" dirty="0" err="1">
                <a:solidFill>
                  <a:srgbClr val="232323"/>
                </a:solidFill>
                <a:effectLst/>
                <a:latin typeface="Jameel Noori Nastaleeq"/>
                <a:ea typeface="Times New Roman" panose="02020603050405020304" pitchFamily="18" charset="0"/>
              </a:rPr>
              <a:t>howa</a:t>
            </a:r>
            <a:r>
              <a:rPr lang="en-US" sz="2000" dirty="0">
                <a:solidFill>
                  <a:srgbClr val="232323"/>
                </a:solidFill>
                <a:effectLst/>
                <a:latin typeface="Jameel Noori Nastaleeq"/>
                <a:ea typeface="Times New Roman" panose="02020603050405020304" pitchFamily="18" charset="0"/>
              </a:rPr>
              <a:t> </a:t>
            </a:r>
            <a:r>
              <a:rPr lang="en-US" sz="2000" dirty="0" err="1">
                <a:solidFill>
                  <a:srgbClr val="232323"/>
                </a:solidFill>
                <a:effectLst/>
                <a:latin typeface="Jameel Noori Nastaleeq"/>
                <a:ea typeface="Times New Roman" panose="02020603050405020304" pitchFamily="18" charset="0"/>
              </a:rPr>
              <a:t>yata</a:t>
            </a:r>
            <a:r>
              <a:rPr lang="en-US" sz="2000" dirty="0">
                <a:solidFill>
                  <a:srgbClr val="232323"/>
                </a:solidFill>
                <a:effectLst/>
                <a:latin typeface="Jameel Noori Nastaleeq"/>
                <a:ea typeface="Times New Roman" panose="02020603050405020304" pitchFamily="18" charset="0"/>
              </a:rPr>
              <a:t> </a:t>
            </a:r>
            <a:r>
              <a:rPr lang="en-US" sz="2000" dirty="0" err="1">
                <a:solidFill>
                  <a:srgbClr val="232323"/>
                </a:solidFill>
                <a:effectLst/>
                <a:latin typeface="Jameel Noori Nastaleeq"/>
                <a:ea typeface="Times New Roman" panose="02020603050405020304" pitchFamily="18" charset="0"/>
              </a:rPr>
              <a:t>wallassaliheen</a:t>
            </a:r>
            <a:r>
              <a:rPr lang="en-US" sz="2000" dirty="0">
                <a:solidFill>
                  <a:srgbClr val="232323"/>
                </a:solidFill>
                <a:effectLst/>
                <a:latin typeface="Jameel Noori Nastaleeq"/>
                <a:ea typeface="Times New Roman" panose="02020603050405020304" pitchFamily="18" charset="0"/>
              </a:rPr>
              <a:t>) meaning Allah the Almighty becomes the custodial and protector of the righteous. If offspring are hopeless, even if hundreds of thousands of rupees are left, will be broke after losing it in evil deeds. They will be embroiled in such difficulties and troubles as are indispensable for them. Whoever aligns their judgement with the judgement and decree of Allah the Almighty, is at ease with their children. This happens if they strive for and pray for the abilities. If there is desire to have children, it should be that they become true servants of religion </a:t>
            </a:r>
            <a:r>
              <a:rPr lang="en-US" sz="1800" dirty="0">
                <a:solidFill>
                  <a:srgbClr val="232323"/>
                </a:solidFill>
                <a:effectLst/>
                <a:latin typeface="Jameel Noori Nastaleeq"/>
                <a:ea typeface="Times New Roman" panose="02020603050405020304" pitchFamily="18" charset="0"/>
              </a:rPr>
              <a:t>(</a:t>
            </a:r>
            <a:r>
              <a:rPr lang="en-US" sz="1800" dirty="0" err="1">
                <a:solidFill>
                  <a:srgbClr val="232323"/>
                </a:solidFill>
                <a:effectLst/>
                <a:latin typeface="Jameel Noori Nastaleeq"/>
                <a:ea typeface="Times New Roman" panose="02020603050405020304" pitchFamily="18" charset="0"/>
              </a:rPr>
              <a:t>Malfoozat</a:t>
            </a:r>
            <a:r>
              <a:rPr lang="en-US" sz="1800" dirty="0">
                <a:solidFill>
                  <a:srgbClr val="232323"/>
                </a:solidFill>
                <a:effectLst/>
                <a:latin typeface="Jameel Noori Nastaleeq"/>
                <a:ea typeface="Times New Roman" panose="02020603050405020304" pitchFamily="18" charset="0"/>
              </a:rPr>
              <a:t> vol. 4, 443-445) (Message to Ansarullah Germany, </a:t>
            </a:r>
            <a:r>
              <a:rPr lang="en-US" sz="1800" dirty="0" err="1">
                <a:solidFill>
                  <a:srgbClr val="232323"/>
                </a:solidFill>
                <a:effectLst/>
                <a:latin typeface="Jameel Noori Nastaleeq"/>
                <a:ea typeface="Times New Roman" panose="02020603050405020304" pitchFamily="18" charset="0"/>
              </a:rPr>
              <a:t>Ijtima</a:t>
            </a:r>
            <a:r>
              <a:rPr lang="en-US" sz="1800" dirty="0">
                <a:solidFill>
                  <a:srgbClr val="232323"/>
                </a:solidFill>
                <a:effectLst/>
                <a:latin typeface="Jameel Noori Nastaleeq"/>
                <a:ea typeface="Times New Roman" panose="02020603050405020304" pitchFamily="18" charset="0"/>
              </a:rPr>
              <a:t> 2011)</a:t>
            </a:r>
            <a:endParaRPr lang="en-US" sz="1800" dirty="0">
              <a:effectLst/>
              <a:latin typeface="Times New Roman" panose="02020603050405020304" pitchFamily="18" charset="0"/>
              <a:ea typeface="Times New Roman" panose="02020603050405020304" pitchFamily="18" charset="0"/>
            </a:endParaRPr>
          </a:p>
          <a:p>
            <a:pPr marL="0" indent="0">
              <a:spcBef>
                <a:spcPts val="2400"/>
              </a:spcBef>
              <a:spcAft>
                <a:spcPts val="1875"/>
              </a:spcAft>
              <a:buNone/>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97086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4B0D04-EA35-AC46-9D52-C7E0997EE366}"/>
              </a:ext>
            </a:extLst>
          </p:cNvPr>
          <p:cNvSpPr>
            <a:spLocks noGrp="1"/>
          </p:cNvSpPr>
          <p:nvPr>
            <p:ph type="body" idx="1"/>
          </p:nvPr>
        </p:nvSpPr>
        <p:spPr>
          <a:xfrm>
            <a:off x="434837" y="1965289"/>
            <a:ext cx="8274326" cy="1980546"/>
          </a:xfrm>
        </p:spPr>
        <p:txBody>
          <a:bodyPr>
            <a:noAutofit/>
          </a:bodyPr>
          <a:lstStyle/>
          <a:p>
            <a:pPr marL="0" indent="0">
              <a:buNone/>
            </a:pPr>
            <a:r>
              <a:rPr lang="en-US" sz="2000" dirty="0">
                <a:effectLst/>
                <a:latin typeface="TimesNewRoman"/>
              </a:rPr>
              <a:t>The third condition is that each one who is buried here should have led a righteous life and abstained from all that is prohibited and should have not been guilty of </a:t>
            </a:r>
            <a:r>
              <a:rPr lang="en-US" sz="2000" dirty="0">
                <a:effectLst/>
                <a:latin typeface="TimesNewRoman,Italic"/>
              </a:rPr>
              <a:t>Shirk</a:t>
            </a:r>
            <a:r>
              <a:rPr lang="en-US" sz="2000" dirty="0">
                <a:effectLst/>
                <a:latin typeface="BookmanOldStyle,BoldItalic"/>
              </a:rPr>
              <a:t> </a:t>
            </a:r>
            <a:r>
              <a:rPr lang="en-US" sz="2000" dirty="0">
                <a:effectLst/>
                <a:latin typeface="TimesNewRoman"/>
              </a:rPr>
              <a:t>and </a:t>
            </a:r>
            <a:r>
              <a:rPr lang="en-US" sz="2000" dirty="0" err="1">
                <a:effectLst/>
                <a:latin typeface="TimesNewRoman,Italic"/>
              </a:rPr>
              <a:t>Bid‘at</a:t>
            </a:r>
            <a:r>
              <a:rPr lang="en-US" sz="2000" dirty="0">
                <a:effectLst/>
                <a:latin typeface="TimesNewRoman"/>
              </a:rPr>
              <a:t>. He should be a true and sincere Muslim. </a:t>
            </a:r>
            <a:endParaRPr lang="en-US" sz="2000" dirty="0">
              <a:effectLst/>
            </a:endParaRPr>
          </a:p>
          <a:p>
            <a:pPr marL="0" indent="0">
              <a:buNone/>
            </a:pPr>
            <a:r>
              <a:rPr lang="en-US" sz="1800" dirty="0">
                <a:effectLst/>
                <a:latin typeface="TimesNewRoman"/>
                <a:ea typeface="Times New Roman" panose="02020603050405020304" pitchFamily="18" charset="0"/>
                <a:cs typeface="Times New Roman" panose="02020603050405020304" pitchFamily="18" charset="0"/>
              </a:rPr>
              <a:t>(The Promised Messiah, peace be on him)</a:t>
            </a:r>
            <a:endParaRPr lang="en-US" sz="1800" dirty="0">
              <a:effectLst/>
              <a:latin typeface="Times New Roman" panose="02020603050405020304" pitchFamily="18" charset="0"/>
              <a:ea typeface="Times New Roman" panose="02020603050405020304" pitchFamily="18" charset="0"/>
            </a:endParaRPr>
          </a:p>
        </p:txBody>
      </p:sp>
      <p:sp>
        <p:nvSpPr>
          <p:cNvPr id="4" name="Title 1">
            <a:extLst>
              <a:ext uri="{FF2B5EF4-FFF2-40B4-BE49-F238E27FC236}">
                <a16:creationId xmlns:a16="http://schemas.microsoft.com/office/drawing/2014/main" id="{4E5291D9-8C8A-584C-B381-3E2B799EED6B}"/>
              </a:ext>
            </a:extLst>
          </p:cNvPr>
          <p:cNvSpPr>
            <a:spLocks noGrp="1"/>
          </p:cNvSpPr>
          <p:nvPr>
            <p:ph type="title"/>
          </p:nvPr>
        </p:nvSpPr>
        <p:spPr>
          <a:xfrm>
            <a:off x="3473726" y="372566"/>
            <a:ext cx="5213074" cy="539455"/>
          </a:xfrm>
        </p:spPr>
        <p:txBody>
          <a:bodyPr>
            <a:normAutofit/>
          </a:bodyPr>
          <a:lstStyle/>
          <a:p>
            <a:pPr algn="l"/>
            <a:r>
              <a:rPr lang="en-US" sz="2700" dirty="0">
                <a:solidFill>
                  <a:schemeClr val="bg1"/>
                </a:solidFill>
              </a:rPr>
              <a:t>Al-</a:t>
            </a:r>
            <a:r>
              <a:rPr lang="en-US" sz="2700" dirty="0" err="1">
                <a:solidFill>
                  <a:schemeClr val="bg1"/>
                </a:solidFill>
              </a:rPr>
              <a:t>Wasiyyat</a:t>
            </a:r>
            <a:r>
              <a:rPr lang="en-US" sz="2700" dirty="0">
                <a:solidFill>
                  <a:schemeClr val="bg1"/>
                </a:solidFill>
              </a:rPr>
              <a:t> (The Will)</a:t>
            </a:r>
          </a:p>
        </p:txBody>
      </p:sp>
      <p:sp>
        <p:nvSpPr>
          <p:cNvPr id="2" name="TextBox 1">
            <a:extLst>
              <a:ext uri="{FF2B5EF4-FFF2-40B4-BE49-F238E27FC236}">
                <a16:creationId xmlns:a16="http://schemas.microsoft.com/office/drawing/2014/main" id="{7F08146E-978F-FC80-D9F2-7D4093ED183D}"/>
              </a:ext>
            </a:extLst>
          </p:cNvPr>
          <p:cNvSpPr txBox="1"/>
          <p:nvPr/>
        </p:nvSpPr>
        <p:spPr>
          <a:xfrm>
            <a:off x="161820" y="4563988"/>
            <a:ext cx="8820359"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1" u="none" strike="noStrike" cap="none" spc="0" normalizeH="0" baseline="0" dirty="0">
                <a:ln>
                  <a:noFill/>
                </a:ln>
                <a:solidFill>
                  <a:srgbClr val="000000"/>
                </a:solidFill>
                <a:effectLst/>
                <a:uFillTx/>
                <a:latin typeface="+mn-lt"/>
                <a:ea typeface="+mn-ea"/>
                <a:cs typeface="+mn-cs"/>
                <a:sym typeface="Calibri"/>
              </a:rPr>
              <a:t>Questions for self reflection only (no answer needed in the meeting)</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i="1" dirty="0">
                <a:solidFill>
                  <a:srgbClr val="000000"/>
                </a:solidFill>
                <a:sym typeface="Calibri"/>
              </a:rPr>
              <a:t>Have you joined the system of </a:t>
            </a:r>
            <a:r>
              <a:rPr lang="en-US" i="1" dirty="0" err="1">
                <a:solidFill>
                  <a:srgbClr val="000000"/>
                </a:solidFill>
                <a:sym typeface="Calibri"/>
              </a:rPr>
              <a:t>Wasiyyat</a:t>
            </a:r>
            <a:r>
              <a:rPr lang="en-US" i="1" dirty="0">
                <a:solidFill>
                  <a:srgbClr val="000000"/>
                </a:solidFill>
                <a:sym typeface="Calibri"/>
              </a:rPr>
              <a:t>? If not, are you comfortable with your reasoning?</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i="1" dirty="0">
                <a:solidFill>
                  <a:srgbClr val="000000"/>
                </a:solidFill>
                <a:sym typeface="Calibri"/>
              </a:rPr>
              <a:t>If you are a </a:t>
            </a:r>
            <a:r>
              <a:rPr lang="en-US" i="1" dirty="0" err="1">
                <a:solidFill>
                  <a:srgbClr val="000000"/>
                </a:solidFill>
                <a:sym typeface="Calibri"/>
              </a:rPr>
              <a:t>Moosi</a:t>
            </a:r>
            <a:r>
              <a:rPr lang="en-US" i="1" dirty="0">
                <a:solidFill>
                  <a:srgbClr val="000000"/>
                </a:solidFill>
                <a:sym typeface="Calibri"/>
              </a:rPr>
              <a:t>, are you satisfied with the spiritual purification expected of you?</a:t>
            </a:r>
          </a:p>
        </p:txBody>
      </p:sp>
    </p:spTree>
    <p:extLst>
      <p:ext uri="{BB962C8B-B14F-4D97-AF65-F5344CB8AC3E}">
        <p14:creationId xmlns:p14="http://schemas.microsoft.com/office/powerpoint/2010/main" val="4031035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024669" y="1191988"/>
            <a:ext cx="69312"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defRPr/>
            </a:pPr>
            <a:endParaRPr sz="2400" b="1" kern="0" dirty="0">
              <a:latin typeface="Calibri"/>
              <a:cs typeface="Calibri"/>
              <a:sym typeface="Calibri"/>
            </a:endParaRPr>
          </a:p>
        </p:txBody>
      </p:sp>
      <p:sp>
        <p:nvSpPr>
          <p:cNvPr id="2" name="TextBox 1">
            <a:extLst>
              <a:ext uri="{FF2B5EF4-FFF2-40B4-BE49-F238E27FC236}">
                <a16:creationId xmlns:a16="http://schemas.microsoft.com/office/drawing/2014/main" id="{91524D09-4F3C-C047-8609-2FCA1C2A08FA}"/>
              </a:ext>
            </a:extLst>
          </p:cNvPr>
          <p:cNvSpPr txBox="1"/>
          <p:nvPr/>
        </p:nvSpPr>
        <p:spPr>
          <a:xfrm>
            <a:off x="3396531" y="444965"/>
            <a:ext cx="1395876"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hangingPunct="0">
              <a:defRPr/>
            </a:pPr>
            <a:r>
              <a:rPr lang="en-US" sz="2400" b="1" kern="0" dirty="0">
                <a:solidFill>
                  <a:srgbClr val="FFFFFF"/>
                </a:solidFill>
                <a:latin typeface="Calibri"/>
                <a:cs typeface="Calibri"/>
                <a:sym typeface="Calibri"/>
              </a:rPr>
              <a:t>Salat Page</a:t>
            </a:r>
          </a:p>
        </p:txBody>
      </p:sp>
      <p:pic>
        <p:nvPicPr>
          <p:cNvPr id="6" name="Picture 5">
            <a:extLst>
              <a:ext uri="{FF2B5EF4-FFF2-40B4-BE49-F238E27FC236}">
                <a16:creationId xmlns:a16="http://schemas.microsoft.com/office/drawing/2014/main" id="{3AAA2AFE-5143-7D46-8036-82FFAE424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2017" y="1413734"/>
            <a:ext cx="6640780" cy="1938992"/>
          </a:xfrm>
          <a:prstGeom prst="rect">
            <a:avLst/>
          </a:prstGeom>
        </p:spPr>
      </p:pic>
      <p:sp>
        <p:nvSpPr>
          <p:cNvPr id="5" name="TextBox 4">
            <a:extLst>
              <a:ext uri="{FF2B5EF4-FFF2-40B4-BE49-F238E27FC236}">
                <a16:creationId xmlns:a16="http://schemas.microsoft.com/office/drawing/2014/main" id="{A29D0C2D-3E32-CFCC-5498-5D93B7F76E91}"/>
              </a:ext>
            </a:extLst>
          </p:cNvPr>
          <p:cNvSpPr txBox="1"/>
          <p:nvPr/>
        </p:nvSpPr>
        <p:spPr>
          <a:xfrm>
            <a:off x="772029" y="3574473"/>
            <a:ext cx="8203006"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2400"/>
              </a:spcBef>
              <a:spcAft>
                <a:spcPts val="1875"/>
              </a:spcAft>
            </a:pPr>
            <a:r>
              <a:rPr lang="en-US" sz="2000" b="0" i="0" u="none" strike="noStrike" dirty="0">
                <a:solidFill>
                  <a:srgbClr val="212529"/>
                </a:solidFill>
                <a:effectLst/>
                <a:latin typeface="Times New Roman" panose="02020603050405020304" pitchFamily="18" charset="0"/>
                <a:cs typeface="Times New Roman" panose="02020603050405020304" pitchFamily="18" charset="0"/>
              </a:rPr>
              <a:t>The Promised Messiah </a:t>
            </a:r>
            <a:r>
              <a:rPr lang="en-US" sz="1600" b="0" i="0" u="none" strike="noStrike" dirty="0">
                <a:solidFill>
                  <a:srgbClr val="212529"/>
                </a:solidFill>
                <a:effectLst/>
                <a:latin typeface="Times New Roman" panose="02020603050405020304" pitchFamily="18" charset="0"/>
                <a:cs typeface="Times New Roman" panose="02020603050405020304" pitchFamily="18" charset="0"/>
              </a:rPr>
              <a:t>(peace be on him) </a:t>
            </a:r>
            <a:r>
              <a:rPr lang="en-US" sz="2000" b="0" i="0" u="none" strike="noStrike" dirty="0">
                <a:solidFill>
                  <a:srgbClr val="212529"/>
                </a:solidFill>
                <a:effectLst/>
                <a:latin typeface="Times New Roman" panose="02020603050405020304" pitchFamily="18" charset="0"/>
                <a:cs typeface="Times New Roman" panose="02020603050405020304" pitchFamily="18" charset="0"/>
              </a:rPr>
              <a:t>states: God Almighty does not benefit but it is man himself who benefits from it as he has the opportunity to present himself in the presence/Divine court of God. … I impart a very important piece of advice to you, and I wish that it enters the hearts of people. Life is quickly passing by therefore do away with indolence and occupy yourself in earnest supplication. Supplicate to God in seclusion so that God Almighty protects your faith and becomes pleased with you.’</a:t>
            </a:r>
            <a:r>
              <a:rPr lang="en-US" sz="2000" b="0" i="0" u="none" strike="noStrike" dirty="0">
                <a:solidFill>
                  <a:srgbClr val="212529"/>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t>
            </a:r>
            <a:r>
              <a:rPr lang="en-US" sz="1600" dirty="0">
                <a:solidFill>
                  <a:srgbClr val="212529"/>
                </a:solidFill>
                <a:effectLst/>
                <a:latin typeface="Arial" panose="020B0604020202020204" pitchFamily="34" charset="0"/>
                <a:ea typeface="Times New Roman" panose="02020603050405020304" pitchFamily="18" charset="0"/>
              </a:rPr>
              <a:t>Friday Sermon 9/29/2017)</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36402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CEFBC5-E480-CB40-AA89-C16D137E56F4}"/>
              </a:ext>
            </a:extLst>
          </p:cNvPr>
          <p:cNvSpPr/>
          <p:nvPr/>
        </p:nvSpPr>
        <p:spPr>
          <a:xfrm>
            <a:off x="4377358" y="3581447"/>
            <a:ext cx="3416936" cy="276997"/>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hangingPunct="0"/>
            <a:endParaRPr lang="en-US" sz="1350" kern="0">
              <a:solidFill>
                <a:srgbClr val="000000"/>
              </a:solidFill>
              <a:latin typeface="Calibri"/>
              <a:cs typeface="Calibri"/>
              <a:sym typeface="Calibri"/>
            </a:endParaRPr>
          </a:p>
        </p:txBody>
      </p:sp>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62798" y="435541"/>
            <a:ext cx="5314273"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Mental and Physical health Segment</a:t>
            </a:r>
            <a:endParaRPr sz="2400" b="1" kern="0" dirty="0">
              <a:latin typeface="Calibri"/>
              <a:cs typeface="Calibri"/>
              <a:sym typeface="Calibri"/>
            </a:endParaRPr>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defTabSz="342900" hangingPunct="0">
              <a:defRPr sz="2000" i="1">
                <a:solidFill>
                  <a:srgbClr val="FF0000"/>
                </a:solidFill>
                <a:latin typeface="+mj-lt"/>
                <a:ea typeface="+mj-ea"/>
                <a:cs typeface="+mj-cs"/>
                <a:sym typeface="Helvetica"/>
              </a:defRPr>
            </a:pPr>
            <a:endParaRPr lang="en-US" sz="1500" i="1" kern="0" dirty="0">
              <a:solidFill>
                <a:srgbClr val="FF0000"/>
              </a:solidFill>
              <a:latin typeface="Helvetica"/>
              <a:sym typeface="Helvetica"/>
            </a:endParaRPr>
          </a:p>
          <a:p>
            <a:pPr defTabSz="342900" hangingPunct="0">
              <a:defRPr sz="2000"/>
            </a:pPr>
            <a:endParaRPr sz="1500" kern="0" dirty="0">
              <a:solidFill>
                <a:srgbClr val="000000"/>
              </a:solidFill>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566843" y="2150286"/>
            <a:ext cx="2956870" cy="2862322"/>
          </a:xfrm>
          <a:prstGeom prst="rect">
            <a:avLst/>
          </a:prstGeom>
        </p:spPr>
        <p:txBody>
          <a:bodyPr wrap="square">
            <a:spAutoFit/>
          </a:bodyPr>
          <a:lstStyle/>
          <a:p>
            <a:pPr defTabSz="342900" hangingPunct="0"/>
            <a:r>
              <a:rPr lang="en-US" b="1" kern="0" dirty="0">
                <a:solidFill>
                  <a:srgbClr val="000000"/>
                </a:solidFill>
                <a:latin typeface="Calibri"/>
                <a:cs typeface="Calibri"/>
                <a:sym typeface="Calibri"/>
              </a:rPr>
              <a:t>Suggested Time = 15 mins</a:t>
            </a:r>
          </a:p>
          <a:p>
            <a:pPr defTabSz="342900" hangingPunct="0"/>
            <a:endParaRPr lang="en-US" b="1" kern="0" dirty="0">
              <a:solidFill>
                <a:srgbClr val="000000"/>
              </a:solidFill>
              <a:latin typeface="Calibri"/>
              <a:cs typeface="Calibri"/>
              <a:sym typeface="Calibri"/>
            </a:endParaRPr>
          </a:p>
          <a:p>
            <a:pPr defTabSz="342900" hangingPunct="0"/>
            <a:r>
              <a:rPr lang="en-US" b="1" kern="0" dirty="0">
                <a:solidFill>
                  <a:srgbClr val="000000"/>
                </a:solidFill>
                <a:latin typeface="Calibri"/>
                <a:cs typeface="Calibri"/>
                <a:sym typeface="Calibri"/>
              </a:rPr>
              <a:t>It contains questions of </a:t>
            </a:r>
          </a:p>
          <a:p>
            <a:pPr defTabSz="342900" hangingPunct="0"/>
            <a:r>
              <a:rPr lang="en-US" b="1" kern="0" dirty="0">
                <a:solidFill>
                  <a:srgbClr val="000000"/>
                </a:solidFill>
                <a:latin typeface="Calibri"/>
                <a:cs typeface="Calibri"/>
                <a:sym typeface="Calibri"/>
              </a:rPr>
              <a:t>general knowledge and/or </a:t>
            </a:r>
          </a:p>
          <a:p>
            <a:pPr defTabSz="342900" hangingPunct="0"/>
            <a:r>
              <a:rPr lang="en-US" b="1" kern="0" dirty="0">
                <a:solidFill>
                  <a:srgbClr val="000000"/>
                </a:solidFill>
                <a:latin typeface="Calibri"/>
                <a:cs typeface="Calibri"/>
                <a:sym typeface="Calibri"/>
              </a:rPr>
              <a:t>religious knowledge </a:t>
            </a:r>
          </a:p>
          <a:p>
            <a:pPr defTabSz="342900" hangingPunct="0"/>
            <a:r>
              <a:rPr lang="en-US" b="1" kern="0" dirty="0">
                <a:solidFill>
                  <a:srgbClr val="000000"/>
                </a:solidFill>
                <a:latin typeface="Calibri"/>
                <a:cs typeface="Calibri"/>
                <a:sym typeface="Calibri"/>
              </a:rPr>
              <a:t>followed by their answers.</a:t>
            </a:r>
          </a:p>
          <a:p>
            <a:pPr defTabSz="342900" hangingPunct="0"/>
            <a:r>
              <a:rPr lang="en-US" b="1" kern="0" dirty="0">
                <a:solidFill>
                  <a:srgbClr val="000000"/>
                </a:solidFill>
                <a:latin typeface="Calibri"/>
                <a:cs typeface="Calibri"/>
                <a:sym typeface="Calibri"/>
              </a:rPr>
              <a:t>A thought-provoking video and a physical health segment</a:t>
            </a:r>
          </a:p>
          <a:p>
            <a:pPr defTabSz="342900" hangingPunct="0"/>
            <a:endParaRPr lang="en-US" b="1" kern="0" dirty="0">
              <a:solidFill>
                <a:srgbClr val="000000"/>
              </a:solidFill>
              <a:latin typeface="Calibri"/>
              <a:cs typeface="Calibri"/>
              <a:sym typeface="Calibri"/>
            </a:endParaRPr>
          </a:p>
        </p:txBody>
      </p:sp>
      <p:pic>
        <p:nvPicPr>
          <p:cNvPr id="4" name="Picture 3">
            <a:extLst>
              <a:ext uri="{FF2B5EF4-FFF2-40B4-BE49-F238E27FC236}">
                <a16:creationId xmlns:a16="http://schemas.microsoft.com/office/drawing/2014/main" id="{E4760E65-5B0B-A44C-A35B-8D31DC965E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358" y="2684834"/>
            <a:ext cx="3099116" cy="2324337"/>
          </a:xfrm>
          <a:prstGeom prst="rect">
            <a:avLst/>
          </a:prstGeom>
        </p:spPr>
      </p:pic>
    </p:spTree>
    <p:extLst>
      <p:ext uri="{BB962C8B-B14F-4D97-AF65-F5344CB8AC3E}">
        <p14:creationId xmlns:p14="http://schemas.microsoft.com/office/powerpoint/2010/main" val="367049142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024669" y="1191988"/>
            <a:ext cx="69312"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endParaRPr sz="2400" b="1" kern="0" dirty="0">
              <a:latin typeface="Calibri"/>
              <a:cs typeface="Calibri"/>
              <a:sym typeface="Calibri"/>
            </a:endParaRPr>
          </a:p>
        </p:txBody>
      </p:sp>
      <p:sp>
        <p:nvSpPr>
          <p:cNvPr id="5" name="TextBox 3">
            <a:extLst>
              <a:ext uri="{FF2B5EF4-FFF2-40B4-BE49-F238E27FC236}">
                <a16:creationId xmlns:a16="http://schemas.microsoft.com/office/drawing/2014/main" id="{47AC1758-1878-6D4E-8A92-BDE29318BCAF}"/>
              </a:ext>
            </a:extLst>
          </p:cNvPr>
          <p:cNvSpPr txBox="1"/>
          <p:nvPr/>
        </p:nvSpPr>
        <p:spPr>
          <a:xfrm>
            <a:off x="3424830" y="466851"/>
            <a:ext cx="1981631"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Mental Health </a:t>
            </a:r>
            <a:endParaRPr sz="2400" b="1" kern="0" dirty="0">
              <a:latin typeface="Calibri"/>
              <a:cs typeface="Calibri"/>
              <a:sym typeface="Calibri"/>
            </a:endParaRPr>
          </a:p>
        </p:txBody>
      </p:sp>
      <p:pic>
        <p:nvPicPr>
          <p:cNvPr id="2" name="Picture 1">
            <a:extLst>
              <a:ext uri="{FF2B5EF4-FFF2-40B4-BE49-F238E27FC236}">
                <a16:creationId xmlns:a16="http://schemas.microsoft.com/office/drawing/2014/main" id="{21D3929B-3CD8-6E45-9230-8B7912DEA595}"/>
              </a:ext>
            </a:extLst>
          </p:cNvPr>
          <p:cNvPicPr>
            <a:picLocks noChangeAspect="1"/>
          </p:cNvPicPr>
          <p:nvPr/>
        </p:nvPicPr>
        <p:blipFill>
          <a:blip r:embed="rId3"/>
          <a:stretch>
            <a:fillRect/>
          </a:stretch>
        </p:blipFill>
        <p:spPr>
          <a:xfrm>
            <a:off x="2292031" y="1917124"/>
            <a:ext cx="4567271" cy="3210791"/>
          </a:xfrm>
          <a:prstGeom prst="rect">
            <a:avLst/>
          </a:prstGeom>
        </p:spPr>
      </p:pic>
    </p:spTree>
    <p:extLst>
      <p:ext uri="{BB962C8B-B14F-4D97-AF65-F5344CB8AC3E}">
        <p14:creationId xmlns:p14="http://schemas.microsoft.com/office/powerpoint/2010/main" val="3829693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5" name="TextBox 6"/>
          <p:cNvSpPr txBox="1"/>
          <p:nvPr/>
        </p:nvSpPr>
        <p:spPr>
          <a:xfrm>
            <a:off x="3382954" y="471162"/>
            <a:ext cx="2346899"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defTabSz="914400">
              <a:defRPr sz="3200">
                <a:solidFill>
                  <a:srgbClr val="FFFFFF"/>
                </a:solidFill>
              </a:defRPr>
            </a:lvl1pPr>
          </a:lstStyle>
          <a:p>
            <a:pPr hangingPunct="0"/>
            <a:r>
              <a:rPr lang="en-US" sz="2400" b="1" kern="0" dirty="0">
                <a:latin typeface="Calibri"/>
                <a:cs typeface="Calibri"/>
                <a:sym typeface="Calibri"/>
              </a:rPr>
              <a:t>Quiz</a:t>
            </a:r>
            <a:endParaRPr sz="2400" b="1" kern="0" dirty="0">
              <a:latin typeface="Calibri"/>
              <a:cs typeface="Calibri"/>
              <a:sym typeface="Calibri"/>
            </a:endParaRPr>
          </a:p>
        </p:txBody>
      </p:sp>
      <p:pic>
        <p:nvPicPr>
          <p:cNvPr id="2" name="Picture 1">
            <a:extLst>
              <a:ext uri="{FF2B5EF4-FFF2-40B4-BE49-F238E27FC236}">
                <a16:creationId xmlns:a16="http://schemas.microsoft.com/office/drawing/2014/main" id="{29262CBF-FCFC-FE4E-A737-CB7550673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7452" y="1044659"/>
            <a:ext cx="2126973" cy="1403802"/>
          </a:xfrm>
          <a:prstGeom prst="rect">
            <a:avLst/>
          </a:prstGeom>
        </p:spPr>
      </p:pic>
      <p:sp>
        <p:nvSpPr>
          <p:cNvPr id="4" name="Text Placeholder 3">
            <a:extLst>
              <a:ext uri="{FF2B5EF4-FFF2-40B4-BE49-F238E27FC236}">
                <a16:creationId xmlns:a16="http://schemas.microsoft.com/office/drawing/2014/main" id="{C27EB61A-6E4A-C1B7-C565-7FF36200BC8E}"/>
              </a:ext>
            </a:extLst>
          </p:cNvPr>
          <p:cNvSpPr>
            <a:spLocks noGrp="1"/>
          </p:cNvSpPr>
          <p:nvPr>
            <p:ph type="body" idx="1"/>
          </p:nvPr>
        </p:nvSpPr>
        <p:spPr>
          <a:xfrm>
            <a:off x="238540" y="2448461"/>
            <a:ext cx="8338930" cy="3488633"/>
          </a:xfrm>
        </p:spPr>
        <p:txBody>
          <a:bodyPr>
            <a:normAutofit lnSpcReduction="10000"/>
          </a:bodyPr>
          <a:lstStyle/>
          <a:p>
            <a:pPr marL="342900" indent="-342900" defTabSz="342900" hangingPunct="0">
              <a:spcBef>
                <a:spcPts val="375"/>
              </a:spcBef>
              <a:buSzPct val="100000"/>
              <a:buFontTx/>
              <a:buAutoNum type="arabicPeriod"/>
              <a:defRPr sz="2400"/>
            </a:pPr>
            <a:r>
              <a:rPr lang="en-US" sz="2000" dirty="0">
                <a:latin typeface="Times New Roman" panose="02020603050405020304" pitchFamily="18" charset="0"/>
                <a:cs typeface="Times New Roman" panose="02020603050405020304" pitchFamily="18" charset="0"/>
              </a:rPr>
              <a:t>According to dietary guidelines, how much sodium can be consumed each day?</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More than10 grams</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Less than 2.3 grams</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About 100 grams</a:t>
            </a:r>
          </a:p>
          <a:p>
            <a:pPr marL="342900" indent="-342900" defTabSz="342900" hangingPunct="0">
              <a:spcBef>
                <a:spcPts val="375"/>
              </a:spcBef>
              <a:buSzPct val="100000"/>
              <a:buFontTx/>
              <a:buAutoNum type="arabicPeriod"/>
              <a:defRPr sz="2400"/>
            </a:pPr>
            <a:r>
              <a:rPr lang="en-US" sz="2000" dirty="0">
                <a:latin typeface="Times New Roman" panose="02020603050405020304" pitchFamily="18" charset="0"/>
                <a:cs typeface="Times New Roman" panose="02020603050405020304" pitchFamily="18" charset="0"/>
              </a:rPr>
              <a:t>How many people are killed due to distracted driving in USA each year?</a:t>
            </a:r>
          </a:p>
          <a:p>
            <a:pPr marL="673553" lvl="1" indent="-342900" hangingPunct="0">
              <a:spcBef>
                <a:spcPts val="375"/>
              </a:spcBef>
              <a:buFont typeface="+mj-lt"/>
              <a:buAutoNum type="alphaLcPeriod"/>
              <a:defRPr sz="2400"/>
            </a:pPr>
            <a:r>
              <a:rPr lang="en-US" sz="1800" dirty="0">
                <a:latin typeface="Times New Roman" panose="02020603050405020304" pitchFamily="18" charset="0"/>
                <a:cs typeface="Times New Roman" panose="02020603050405020304" pitchFamily="18" charset="0"/>
              </a:rPr>
              <a:t>100</a:t>
            </a:r>
          </a:p>
          <a:p>
            <a:pPr marL="673553" lvl="1" indent="-342900" hangingPunct="0">
              <a:spcBef>
                <a:spcPts val="375"/>
              </a:spcBef>
              <a:buFont typeface="+mj-lt"/>
              <a:buAutoNum type="alphaLcPeriod"/>
              <a:defRPr sz="2400"/>
            </a:pPr>
            <a:r>
              <a:rPr lang="en-US" sz="1800" dirty="0">
                <a:latin typeface="Times New Roman" panose="02020603050405020304" pitchFamily="18" charset="0"/>
                <a:cs typeface="Times New Roman" panose="02020603050405020304" pitchFamily="18" charset="0"/>
              </a:rPr>
              <a:t>1000</a:t>
            </a:r>
          </a:p>
          <a:p>
            <a:pPr marL="673553" lvl="1" indent="-342900" hangingPunct="0">
              <a:spcBef>
                <a:spcPts val="375"/>
              </a:spcBef>
              <a:buFont typeface="+mj-lt"/>
              <a:buAutoNum type="alphaLcPeriod"/>
              <a:defRPr sz="2400"/>
            </a:pPr>
            <a:r>
              <a:rPr lang="en-US" sz="1800" dirty="0">
                <a:latin typeface="Times New Roman" panose="02020603050405020304" pitchFamily="18" charset="0"/>
                <a:cs typeface="Times New Roman" panose="02020603050405020304" pitchFamily="18" charset="0"/>
              </a:rPr>
              <a:t>3000</a:t>
            </a:r>
          </a:p>
          <a:p>
            <a:pPr marL="342900" indent="-342900" defTabSz="342900" hangingPunct="0">
              <a:spcBef>
                <a:spcPts val="375"/>
              </a:spcBef>
              <a:buSzPct val="100000"/>
              <a:buFontTx/>
              <a:buAutoNum type="arabicPeriod"/>
              <a:defRPr sz="2400"/>
            </a:pPr>
            <a:r>
              <a:rPr lang="en-US" sz="2000" dirty="0">
                <a:effectLst/>
                <a:latin typeface="Times New Roman" panose="02020603050405020304" pitchFamily="18" charset="0"/>
                <a:cs typeface="Times New Roman" panose="02020603050405020304" pitchFamily="18" charset="0"/>
              </a:rPr>
              <a:t>At the time of filing for </a:t>
            </a:r>
            <a:r>
              <a:rPr lang="en-US" sz="2000" i="1" dirty="0" err="1">
                <a:effectLst/>
                <a:latin typeface="Times New Roman" panose="02020603050405020304" pitchFamily="18" charset="0"/>
                <a:cs typeface="Times New Roman" panose="02020603050405020304" pitchFamily="18" charset="0"/>
              </a:rPr>
              <a:t>Wa</a:t>
            </a:r>
            <a:r>
              <a:rPr lang="en-US" sz="2000" dirty="0" err="1">
                <a:effectLst/>
                <a:latin typeface="Times New Roman" panose="02020603050405020304" pitchFamily="18" charset="0"/>
                <a:cs typeface="Times New Roman" panose="02020603050405020304" pitchFamily="18" charset="0"/>
              </a:rPr>
              <a:t>s</a:t>
            </a:r>
            <a:r>
              <a:rPr lang="en-US" sz="2000" i="1" dirty="0" err="1">
                <a:effectLst/>
                <a:latin typeface="Times New Roman" panose="02020603050405020304" pitchFamily="18" charset="0"/>
                <a:cs typeface="Times New Roman" panose="02020603050405020304" pitchFamily="18" charset="0"/>
              </a:rPr>
              <a:t>iyyat</a:t>
            </a:r>
            <a:r>
              <a:rPr lang="en-US" sz="2000" i="1"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if he doesn’t have a steady income what would an applicant write as his monthly income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en-US"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5" name="TextBox 6"/>
          <p:cNvSpPr txBox="1"/>
          <p:nvPr/>
        </p:nvSpPr>
        <p:spPr>
          <a:xfrm>
            <a:off x="3382955" y="422523"/>
            <a:ext cx="2346899"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914400">
              <a:defRPr sz="3200">
                <a:solidFill>
                  <a:srgbClr val="FFFFFF"/>
                </a:solidFill>
              </a:defRPr>
            </a:lvl1pPr>
          </a:lstStyle>
          <a:p>
            <a:pPr hangingPunct="0"/>
            <a:r>
              <a:rPr lang="en-US" sz="2400" b="1" kern="0" dirty="0">
                <a:latin typeface="Calibri"/>
                <a:cs typeface="Calibri"/>
                <a:sym typeface="Calibri"/>
              </a:rPr>
              <a:t>Answers</a:t>
            </a:r>
            <a:endParaRPr sz="2400" b="1" kern="0" dirty="0">
              <a:latin typeface="Calibri"/>
              <a:cs typeface="Calibri"/>
              <a:sym typeface="Calibri"/>
            </a:endParaRPr>
          </a:p>
        </p:txBody>
      </p:sp>
      <p:sp>
        <p:nvSpPr>
          <p:cNvPr id="156" name="Content Placeholder 2"/>
          <p:cNvSpPr txBox="1"/>
          <p:nvPr/>
        </p:nvSpPr>
        <p:spPr>
          <a:xfrm>
            <a:off x="167045" y="2695176"/>
            <a:ext cx="8809910" cy="2871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Autofit/>
          </a:bodyPr>
          <a:lstStyle/>
          <a:p>
            <a:pPr marL="457200" indent="-457200">
              <a:buFont typeface="+mj-lt"/>
              <a:buAutoNum type="arabicPeriod"/>
            </a:pPr>
            <a:r>
              <a:rPr lang="en-US" sz="2000" b="1" dirty="0">
                <a:solidFill>
                  <a:srgbClr val="000000"/>
                </a:solidFill>
                <a:latin typeface="Times New Roman" panose="02020603050405020304" pitchFamily="18" charset="0"/>
                <a:cs typeface="Times New Roman" panose="02020603050405020304" pitchFamily="18" charset="0"/>
              </a:rPr>
              <a:t>b. </a:t>
            </a:r>
            <a:r>
              <a:rPr lang="en-US" sz="2000" dirty="0">
                <a:solidFill>
                  <a:srgbClr val="000000"/>
                </a:solidFill>
                <a:latin typeface="Times New Roman" panose="02020603050405020304" pitchFamily="18" charset="0"/>
                <a:cs typeface="Times New Roman" panose="02020603050405020304" pitchFamily="18" charset="0"/>
              </a:rPr>
              <a:t>According to 2020-2025 guidelines Americans should consume less than 2300 mg of sodium each day. Currently over 90% Americans are consuming too much sodium. Top sources of sodium include breads, pizza, sandwich, cold cut meats, soups, burritos, savory snacks and cheese</a:t>
            </a:r>
            <a:endParaRPr lang="en-US" sz="2000" b="0" i="0" dirty="0">
              <a:solidFill>
                <a:srgbClr val="000000"/>
              </a:solidFill>
              <a:effectLst/>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000" b="1" dirty="0">
                <a:solidFill>
                  <a:srgbClr val="000000"/>
                </a:solidFill>
                <a:latin typeface="Times New Roman" panose="02020603050405020304" pitchFamily="18" charset="0"/>
                <a:cs typeface="Times New Roman" panose="02020603050405020304" pitchFamily="18" charset="0"/>
              </a:rPr>
              <a:t>c</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0" i="0" dirty="0">
                <a:solidFill>
                  <a:srgbClr val="000000"/>
                </a:solidFill>
                <a:effectLst/>
                <a:latin typeface="Times New Roman" panose="02020603050405020304" pitchFamily="18" charset="0"/>
                <a:cs typeface="Times New Roman" panose="02020603050405020304" pitchFamily="18" charset="0"/>
              </a:rPr>
              <a:t>About 3000 people are killed each year due to distracted driving. At 55 miles per hour, sending or reading a text is like driving the length of a football field with your eyes closed. </a:t>
            </a:r>
            <a:r>
              <a:rPr lang="en-US" b="0" i="0" dirty="0">
                <a:solidFill>
                  <a:srgbClr val="000000"/>
                </a:solidFill>
                <a:effectLst/>
                <a:latin typeface="Times New Roman" panose="02020603050405020304" pitchFamily="18" charset="0"/>
                <a:cs typeface="Times New Roman" panose="02020603050405020304" pitchFamily="18" charset="0"/>
              </a:rPr>
              <a:t>(</a:t>
            </a:r>
            <a:r>
              <a:rPr lang="en-US" b="0" i="0" dirty="0" err="1">
                <a:solidFill>
                  <a:srgbClr val="000000"/>
                </a:solidFill>
                <a:effectLst/>
                <a:latin typeface="Times New Roman" panose="02020603050405020304" pitchFamily="18" charset="0"/>
                <a:cs typeface="Times New Roman" panose="02020603050405020304" pitchFamily="18" charset="0"/>
              </a:rPr>
              <a:t>cdc.gov</a:t>
            </a:r>
            <a:r>
              <a:rPr lang="en-US" b="0" i="0" dirty="0">
                <a:solidFill>
                  <a:srgbClr val="000000"/>
                </a:solidFill>
                <a:effectLst/>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buFont typeface="+mj-lt"/>
              <a:buAutoNum type="arabicPeriod"/>
            </a:pPr>
            <a:r>
              <a:rPr lang="en-US" sz="2000" dirty="0">
                <a:effectLst/>
                <a:latin typeface="Times New Roman" panose="02020603050405020304" pitchFamily="18" charset="0"/>
                <a:cs typeface="Times New Roman" panose="02020603050405020304" pitchFamily="18" charset="0"/>
              </a:rPr>
              <a:t>If some one has not any steady income, he/she could write the estimated monthly Income or the average income of 6 months or a year. </a:t>
            </a:r>
            <a:endParaRPr lang="en-US" sz="2000" dirty="0">
              <a:latin typeface="Times New Roman" panose="02020603050405020304" pitchFamily="18" charset="0"/>
              <a:cs typeface="Times New Roman" panose="02020603050405020304" pitchFamily="18" charset="0"/>
            </a:endParaRPr>
          </a:p>
          <a:p>
            <a:pPr marR="0" fontAlgn="t">
              <a:lnSpc>
                <a:spcPts val="1650"/>
              </a:lnSpc>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9262CBF-FCFC-FE4E-A737-CB7550673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8562" y="1015965"/>
            <a:ext cx="2315836" cy="1528452"/>
          </a:xfrm>
          <a:prstGeom prst="rect">
            <a:avLst/>
          </a:prstGeom>
        </p:spPr>
      </p:pic>
    </p:spTree>
    <p:extLst>
      <p:ext uri="{BB962C8B-B14F-4D97-AF65-F5344CB8AC3E}">
        <p14:creationId xmlns:p14="http://schemas.microsoft.com/office/powerpoint/2010/main" val="25639741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8" name="Title 1"/>
          <p:cNvSpPr txBox="1">
            <a:spLocks noGrp="1"/>
          </p:cNvSpPr>
          <p:nvPr>
            <p:ph type="title"/>
          </p:nvPr>
        </p:nvSpPr>
        <p:spPr>
          <a:xfrm>
            <a:off x="3374679" y="432208"/>
            <a:ext cx="1956699" cy="454982"/>
          </a:xfrm>
          <a:prstGeom prst="rect">
            <a:avLst/>
          </a:prstGeom>
        </p:spPr>
        <p:txBody>
          <a:bodyPr>
            <a:normAutofit fontScale="90000"/>
          </a:bodyPr>
          <a:lstStyle>
            <a:lvl1pPr>
              <a:defRPr sz="3200" b="1">
                <a:solidFill>
                  <a:srgbClr val="FFFFFF"/>
                </a:solidFill>
                <a:latin typeface="+mj-lt"/>
                <a:ea typeface="+mj-ea"/>
                <a:cs typeface="+mj-cs"/>
                <a:sym typeface="Helvetica"/>
              </a:defRPr>
            </a:lvl1pPr>
          </a:lstStyle>
          <a:p>
            <a:r>
              <a:rPr dirty="0"/>
              <a:t>Agenda</a:t>
            </a:r>
          </a:p>
        </p:txBody>
      </p:sp>
      <p:sp>
        <p:nvSpPr>
          <p:cNvPr id="99" name="Content Placeholder 2"/>
          <p:cNvSpPr txBox="1"/>
          <p:nvPr/>
        </p:nvSpPr>
        <p:spPr>
          <a:xfrm>
            <a:off x="407504" y="1587581"/>
            <a:ext cx="7069741" cy="422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marL="249460" indent="-249460" defTabSz="332612" hangingPunct="0">
              <a:spcBef>
                <a:spcPts val="300"/>
              </a:spcBef>
              <a:buSzPct val="100000"/>
              <a:buFont typeface="Arial"/>
              <a:buChar char="•"/>
              <a:defRPr sz="1900"/>
            </a:pPr>
            <a:r>
              <a:rPr kern="0" dirty="0">
                <a:solidFill>
                  <a:srgbClr val="000000"/>
                </a:solidFill>
                <a:cs typeface="Calibri"/>
                <a:sym typeface="Calibri"/>
              </a:rPr>
              <a:t>Recitation of the Holy Quran </a:t>
            </a:r>
            <a:r>
              <a:rPr lang="en-US" sz="1600" kern="0" dirty="0">
                <a:solidFill>
                  <a:srgbClr val="000000"/>
                </a:solidFill>
                <a:cs typeface="Calibri"/>
                <a:sym typeface="Calibri"/>
              </a:rPr>
              <a:t>(5 mins)</a:t>
            </a:r>
            <a:r>
              <a:rPr kern="0" dirty="0">
                <a:solidFill>
                  <a:srgbClr val="000000"/>
                </a:solidFill>
                <a:cs typeface="Calibri"/>
                <a:sym typeface="Calibri"/>
              </a:rPr>
              <a:t>	</a:t>
            </a:r>
          </a:p>
          <a:p>
            <a:pPr marL="249460" indent="-249460" defTabSz="332612" hangingPunct="0">
              <a:spcBef>
                <a:spcPts val="300"/>
              </a:spcBef>
              <a:buSzPct val="100000"/>
              <a:buFont typeface="Arial"/>
              <a:buChar char="•"/>
              <a:defRPr sz="1900"/>
            </a:pPr>
            <a:r>
              <a:rPr kern="0" dirty="0">
                <a:solidFill>
                  <a:srgbClr val="000000"/>
                </a:solidFill>
                <a:cs typeface="Calibri"/>
                <a:sym typeface="Calibri"/>
              </a:rPr>
              <a:t>Pledge</a:t>
            </a:r>
            <a:endParaRPr lang="en-US"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The Holy Quran segment </a:t>
            </a:r>
            <a:r>
              <a:rPr lang="en-US" sz="1600" kern="0" dirty="0">
                <a:solidFill>
                  <a:srgbClr val="000000"/>
                </a:solidFill>
                <a:cs typeface="Calibri"/>
                <a:sym typeface="Calibri"/>
              </a:rPr>
              <a:t>(10 min)</a:t>
            </a: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Khalifa’s guidance segment: </a:t>
            </a:r>
            <a:r>
              <a:rPr lang="en-US" sz="1600" kern="0" dirty="0">
                <a:solidFill>
                  <a:srgbClr val="000000"/>
                </a:solidFill>
                <a:cs typeface="Calibri"/>
                <a:sym typeface="Calibri"/>
              </a:rPr>
              <a:t>(20 min)</a:t>
            </a:r>
          </a:p>
          <a:p>
            <a:pPr marL="249460" indent="-249460" defTabSz="332612" hangingPunct="0">
              <a:spcBef>
                <a:spcPts val="300"/>
              </a:spcBef>
              <a:buSzPct val="100000"/>
              <a:buFont typeface="Arial"/>
              <a:buChar char="•"/>
              <a:defRPr sz="1900"/>
            </a:pPr>
            <a:r>
              <a:rPr lang="en-US" kern="0" dirty="0">
                <a:solidFill>
                  <a:srgbClr val="000000"/>
                </a:solidFill>
                <a:sym typeface="Calibri"/>
              </a:rPr>
              <a:t>Al-</a:t>
            </a:r>
            <a:r>
              <a:rPr lang="en-US" kern="0" dirty="0" err="1">
                <a:solidFill>
                  <a:srgbClr val="000000"/>
                </a:solidFill>
                <a:sym typeface="Calibri"/>
              </a:rPr>
              <a:t>Wasiyyat</a:t>
            </a:r>
            <a:r>
              <a:rPr lang="en-US" kern="0" dirty="0">
                <a:solidFill>
                  <a:srgbClr val="000000"/>
                </a:solidFill>
                <a:sym typeface="Calibri"/>
              </a:rPr>
              <a:t> </a:t>
            </a:r>
            <a:r>
              <a:rPr lang="en-US" sz="1600" kern="0" dirty="0">
                <a:solidFill>
                  <a:srgbClr val="000000"/>
                </a:solidFill>
                <a:sym typeface="Calibri"/>
              </a:rPr>
              <a:t>(5</a:t>
            </a:r>
            <a:r>
              <a:rPr lang="en-US" sz="1600" kern="0" dirty="0">
                <a:sym typeface="Calibri"/>
              </a:rPr>
              <a:t> </a:t>
            </a:r>
            <a:r>
              <a:rPr lang="en-US" sz="1600" kern="0" dirty="0">
                <a:solidFill>
                  <a:srgbClr val="000000"/>
                </a:solidFill>
                <a:sym typeface="Calibri"/>
              </a:rPr>
              <a:t>mins)</a:t>
            </a:r>
          </a:p>
          <a:p>
            <a:pPr marL="249460" indent="-249460" defTabSz="332612" hangingPunct="0">
              <a:spcBef>
                <a:spcPts val="300"/>
              </a:spcBef>
              <a:buSzPct val="100000"/>
              <a:buFont typeface="Arial"/>
              <a:buChar char="•"/>
              <a:defRPr sz="1900"/>
            </a:pPr>
            <a:r>
              <a:rPr lang="en-US" kern="0" dirty="0">
                <a:solidFill>
                  <a:srgbClr val="000000"/>
                </a:solidFill>
                <a:sym typeface="Calibri"/>
              </a:rPr>
              <a:t>Salat (Daily Prayers) Segment </a:t>
            </a:r>
            <a:r>
              <a:rPr lang="en-US" sz="1600" kern="0" dirty="0">
                <a:solidFill>
                  <a:srgbClr val="000000"/>
                </a:solidFill>
                <a:sym typeface="Calibri"/>
              </a:rPr>
              <a:t>(5 mins)</a:t>
            </a:r>
            <a:endParaRPr lang="en-US" sz="1600"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Health segment </a:t>
            </a:r>
            <a:r>
              <a:rPr lang="en-US" sz="1600" kern="0" dirty="0">
                <a:solidFill>
                  <a:srgbClr val="000000"/>
                </a:solidFill>
                <a:cs typeface="Calibri"/>
                <a:sym typeface="Calibri"/>
              </a:rPr>
              <a:t>(</a:t>
            </a:r>
            <a:r>
              <a:rPr lang="en-US" sz="1600" kern="0" dirty="0">
                <a:cs typeface="Calibri"/>
                <a:sym typeface="Calibri"/>
              </a:rPr>
              <a:t>10</a:t>
            </a:r>
            <a:r>
              <a:rPr lang="en-US" sz="1600" kern="0" dirty="0">
                <a:solidFill>
                  <a:srgbClr val="000000"/>
                </a:solidFill>
                <a:cs typeface="Calibri"/>
                <a:sym typeface="Calibri"/>
              </a:rPr>
              <a:t> min)</a:t>
            </a: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Murabbi sahib’s comments and </a:t>
            </a:r>
            <a:r>
              <a:rPr kern="0" dirty="0">
                <a:solidFill>
                  <a:srgbClr val="000000"/>
                </a:solidFill>
                <a:cs typeface="Calibri"/>
                <a:sym typeface="Calibri"/>
              </a:rPr>
              <a:t>local topics</a:t>
            </a:r>
            <a:r>
              <a:rPr lang="en-US" kern="0" dirty="0">
                <a:solidFill>
                  <a:srgbClr val="000000"/>
                </a:solidFill>
                <a:cs typeface="Calibri"/>
                <a:sym typeface="Calibri"/>
              </a:rPr>
              <a:t> </a:t>
            </a:r>
            <a:r>
              <a:rPr lang="en-US" sz="1600" kern="0" dirty="0">
                <a:solidFill>
                  <a:srgbClr val="000000"/>
                </a:solidFill>
                <a:cs typeface="Calibri"/>
                <a:sym typeface="Calibri"/>
              </a:rPr>
              <a:t>(10-20 mins)</a:t>
            </a:r>
            <a:endParaRPr sz="1600"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kern="0" dirty="0">
                <a:solidFill>
                  <a:srgbClr val="000000"/>
                </a:solidFill>
                <a:cs typeface="Calibri"/>
                <a:sym typeface="Calibri"/>
              </a:rPr>
              <a:t>Reminders/announcement</a:t>
            </a:r>
            <a:r>
              <a:rPr lang="en-US" kern="0" dirty="0">
                <a:solidFill>
                  <a:srgbClr val="000000"/>
                </a:solidFill>
                <a:cs typeface="Calibri"/>
                <a:sym typeface="Calibri"/>
              </a:rPr>
              <a:t>s </a:t>
            </a:r>
            <a:r>
              <a:rPr lang="en-US" sz="1600" kern="0" dirty="0">
                <a:solidFill>
                  <a:srgbClr val="000000"/>
                </a:solidFill>
                <a:cs typeface="Calibri"/>
                <a:sym typeface="Calibri"/>
              </a:rPr>
              <a:t>(5 mins)</a:t>
            </a:r>
            <a:r>
              <a:rPr kern="0" dirty="0">
                <a:solidFill>
                  <a:srgbClr val="000000"/>
                </a:solidFill>
                <a:cs typeface="Calibri"/>
                <a:sym typeface="Calibri"/>
              </a:rPr>
              <a:t>		</a:t>
            </a:r>
          </a:p>
          <a:p>
            <a:pPr marL="249460" indent="-249460" defTabSz="332612" hangingPunct="0">
              <a:spcBef>
                <a:spcPts val="300"/>
              </a:spcBef>
              <a:buSzPct val="100000"/>
              <a:buFont typeface="Arial"/>
              <a:buChar char="•"/>
              <a:defRPr sz="1900"/>
            </a:pPr>
            <a:r>
              <a:rPr kern="0" dirty="0" err="1">
                <a:solidFill>
                  <a:srgbClr val="000000"/>
                </a:solidFill>
                <a:cs typeface="Calibri"/>
                <a:sym typeface="Calibri"/>
              </a:rPr>
              <a:t>Du</a:t>
            </a:r>
            <a:r>
              <a:rPr lang="en-US" kern="0" dirty="0" err="1">
                <a:solidFill>
                  <a:srgbClr val="000000"/>
                </a:solidFill>
                <a:cs typeface="Calibri"/>
                <a:sym typeface="Calibri"/>
              </a:rPr>
              <a:t>'</a:t>
            </a:r>
            <a:r>
              <a:rPr kern="0" dirty="0" err="1">
                <a:solidFill>
                  <a:srgbClr val="000000"/>
                </a:solidFill>
                <a:cs typeface="Calibri"/>
                <a:sym typeface="Calibri"/>
              </a:rPr>
              <a:t>a</a:t>
            </a:r>
            <a:endParaRPr lang="en-US" kern="0" dirty="0">
              <a:solidFill>
                <a:srgbClr val="000000"/>
              </a:solidFill>
              <a:cs typeface="Calibri"/>
              <a:sym typeface="Calibri"/>
            </a:endParaRPr>
          </a:p>
          <a:p>
            <a:pPr marL="249460" indent="-249460" defTabSz="332612" hangingPunct="0">
              <a:lnSpc>
                <a:spcPct val="80000"/>
              </a:lnSpc>
              <a:spcBef>
                <a:spcPts val="300"/>
              </a:spcBef>
              <a:buSzPct val="100000"/>
              <a:buFont typeface="Arial"/>
              <a:buChar char="•"/>
              <a:defRPr sz="1900"/>
            </a:pPr>
            <a:endParaRPr lang="en-US" kern="0" dirty="0">
              <a:solidFill>
                <a:srgbClr val="000000"/>
              </a:solidFill>
              <a:latin typeface="Calibri"/>
              <a:cs typeface="Calibri"/>
              <a:sym typeface="Calibri"/>
            </a:endParaRPr>
          </a:p>
          <a:p>
            <a:pPr defTabSz="332612" hangingPunct="0">
              <a:lnSpc>
                <a:spcPct val="80000"/>
              </a:lnSpc>
              <a:spcBef>
                <a:spcPts val="300"/>
              </a:spcBef>
              <a:buSzPct val="100000"/>
              <a:defRPr sz="1900"/>
            </a:pPr>
            <a:r>
              <a:rPr lang="en-US" kern="0" dirty="0">
                <a:solidFill>
                  <a:srgbClr val="000000"/>
                </a:solidFill>
                <a:latin typeface="Calibri"/>
                <a:cs typeface="Calibri"/>
                <a:sym typeface="Calibri"/>
              </a:rPr>
              <a:t>Suggested Total Time </a:t>
            </a:r>
            <a:r>
              <a:rPr lang="en-US" sz="1600" kern="0" dirty="0">
                <a:solidFill>
                  <a:srgbClr val="000000"/>
                </a:solidFill>
                <a:latin typeface="Calibri"/>
                <a:cs typeface="Calibri"/>
                <a:sym typeface="Calibri"/>
              </a:rPr>
              <a:t>(75 – 90 mins)</a:t>
            </a:r>
            <a:r>
              <a:rPr kern="0" dirty="0">
                <a:solidFill>
                  <a:srgbClr val="000000"/>
                </a:solidFill>
                <a:latin typeface="Calibri"/>
                <a:cs typeface="Calibri"/>
                <a:sym typeface="Calibri"/>
              </a:rPr>
              <a:t>	</a:t>
            </a:r>
            <a:r>
              <a:rPr sz="1400" kern="0" dirty="0">
                <a:solidFill>
                  <a:srgbClr val="000000"/>
                </a:solidFill>
                <a:latin typeface="Calibri"/>
                <a:cs typeface="Calibri"/>
                <a:sym typeface="Calibri"/>
              </a:rPr>
              <a:t>					</a:t>
            </a:r>
          </a:p>
        </p:txBody>
      </p:sp>
      <p:pic>
        <p:nvPicPr>
          <p:cNvPr id="4" name="Picture 3">
            <a:extLst>
              <a:ext uri="{FF2B5EF4-FFF2-40B4-BE49-F238E27FC236}">
                <a16:creationId xmlns:a16="http://schemas.microsoft.com/office/drawing/2014/main" id="{9FC118E0-D469-624C-97F2-FBDF32288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2063" y="2275319"/>
            <a:ext cx="2470398" cy="2307362"/>
          </a:xfrm>
          <a:prstGeom prst="rect">
            <a:avLst/>
          </a:prstGeom>
        </p:spPr>
      </p:pic>
    </p:spTree>
    <p:extLst>
      <p:ext uri="{BB962C8B-B14F-4D97-AF65-F5344CB8AC3E}">
        <p14:creationId xmlns:p14="http://schemas.microsoft.com/office/powerpoint/2010/main" val="7644062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87E91A-97D5-2DA4-87C4-CDE07395A9C9}"/>
              </a:ext>
            </a:extLst>
          </p:cNvPr>
          <p:cNvSpPr>
            <a:spLocks noGrp="1"/>
          </p:cNvSpPr>
          <p:nvPr>
            <p:ph type="title"/>
          </p:nvPr>
        </p:nvSpPr>
        <p:spPr/>
        <p:txBody>
          <a:bodyPr/>
          <a:lstStyle/>
          <a:p>
            <a:r>
              <a:rPr lang="en-US" dirty="0"/>
              <a:t>ADULT ORAL HEALTH</a:t>
            </a:r>
          </a:p>
        </p:txBody>
      </p:sp>
      <p:sp>
        <p:nvSpPr>
          <p:cNvPr id="4" name="Text Placeholder 3">
            <a:extLst>
              <a:ext uri="{FF2B5EF4-FFF2-40B4-BE49-F238E27FC236}">
                <a16:creationId xmlns:a16="http://schemas.microsoft.com/office/drawing/2014/main" id="{6ED07340-595B-C649-2729-03530AF665B4}"/>
              </a:ext>
            </a:extLst>
          </p:cNvPr>
          <p:cNvSpPr>
            <a:spLocks noGrp="1"/>
          </p:cNvSpPr>
          <p:nvPr>
            <p:ph type="body" sz="half" idx="1"/>
          </p:nvPr>
        </p:nvSpPr>
        <p:spPr/>
        <p:txBody>
          <a:bodyPr>
            <a:normAutofit/>
          </a:bodyPr>
          <a:lstStyle/>
          <a:p>
            <a:r>
              <a:rPr lang="en-US" sz="1650" dirty="0"/>
              <a:t>Oral health problems in adults:</a:t>
            </a:r>
          </a:p>
          <a:p>
            <a:pPr lvl="1"/>
            <a:r>
              <a:rPr lang="en-US" dirty="0"/>
              <a:t>Untreated cavities (1 in 4 adults have untreated tooth decay)</a:t>
            </a:r>
          </a:p>
          <a:p>
            <a:pPr lvl="1"/>
            <a:r>
              <a:rPr lang="en-US" dirty="0"/>
              <a:t>Gum disease (nearly half of adults have signs of gum disease)</a:t>
            </a:r>
          </a:p>
          <a:p>
            <a:pPr lvl="1"/>
            <a:r>
              <a:rPr lang="en-US" dirty="0"/>
              <a:t>Tooth loss: Nearly 1 in 5 adults over 65 have lost all their teeth</a:t>
            </a:r>
          </a:p>
          <a:p>
            <a:pPr lvl="1"/>
            <a:r>
              <a:rPr lang="en-US" dirty="0"/>
              <a:t>Oral Cancer </a:t>
            </a:r>
          </a:p>
          <a:p>
            <a:pPr lvl="1"/>
            <a:r>
              <a:rPr lang="en-US" dirty="0"/>
              <a:t>Chronic diseases: </a:t>
            </a:r>
            <a:r>
              <a:rPr lang="en-US" b="0" i="0" dirty="0">
                <a:solidFill>
                  <a:schemeClr val="tx1"/>
                </a:solidFill>
                <a:effectLst/>
                <a:latin typeface="Open Sans" panose="020B0606030504020204" pitchFamily="34" charset="0"/>
              </a:rPr>
              <a:t>People with chronic diseases such as arthritis, diabetes, heart diseases, and chronic obstructive pulmonary disease (COPD) may be more likely to develop gum (periodontal) disease, but they are less likely to get dental care than adults without these chronic conditions</a:t>
            </a:r>
            <a:endParaRPr lang="en-US" dirty="0">
              <a:solidFill>
                <a:schemeClr val="tx1"/>
              </a:solidFill>
            </a:endParaRPr>
          </a:p>
        </p:txBody>
      </p:sp>
      <p:pic>
        <p:nvPicPr>
          <p:cNvPr id="9218" name="Picture 2" descr="Some older adults were more than three times as likely to lose all of their teeth. ">
            <a:extLst>
              <a:ext uri="{FF2B5EF4-FFF2-40B4-BE49-F238E27FC236}">
                <a16:creationId xmlns:a16="http://schemas.microsoft.com/office/drawing/2014/main" id="{208DE58A-E296-0C94-B74A-5F65FF426A0C}"/>
              </a:ext>
            </a:extLst>
          </p:cNvPr>
          <p:cNvPicPr>
            <a:picLocks noGrp="1" noChangeAspect="1" noChangeArrowheads="1"/>
          </p:cNvPicPr>
          <p:nvPr>
            <p:ph type="pic" sz="half" idx="21"/>
          </p:nvPr>
        </p:nvPicPr>
        <p:blipFill rotWithShape="1">
          <a:blip r:embed="rId2">
            <a:extLst>
              <a:ext uri="{28A0092B-C50C-407E-A947-70E740481C1C}">
                <a14:useLocalDpi xmlns:a14="http://schemas.microsoft.com/office/drawing/2010/main" val="0"/>
              </a:ext>
            </a:extLst>
          </a:blip>
          <a:srcRect l="-182" t="708" r="47363" b="18735"/>
          <a:stretch/>
        </p:blipFill>
        <p:spPr bwMode="auto">
          <a:xfrm>
            <a:off x="4699300" y="2232969"/>
            <a:ext cx="4058551" cy="324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39256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22E493-8BEE-AB83-FAC9-AA522389E042}"/>
              </a:ext>
            </a:extLst>
          </p:cNvPr>
          <p:cNvSpPr>
            <a:spLocks noGrp="1"/>
          </p:cNvSpPr>
          <p:nvPr>
            <p:ph type="title"/>
          </p:nvPr>
        </p:nvSpPr>
        <p:spPr/>
        <p:txBody>
          <a:bodyPr>
            <a:normAutofit fontScale="90000"/>
          </a:bodyPr>
          <a:lstStyle/>
          <a:p>
            <a:r>
              <a:rPr lang="en-US" dirty="0"/>
              <a:t>Oral health and Cardiovascular disease</a:t>
            </a:r>
          </a:p>
        </p:txBody>
      </p:sp>
      <p:sp>
        <p:nvSpPr>
          <p:cNvPr id="6" name="Text Placeholder 5">
            <a:extLst>
              <a:ext uri="{FF2B5EF4-FFF2-40B4-BE49-F238E27FC236}">
                <a16:creationId xmlns:a16="http://schemas.microsoft.com/office/drawing/2014/main" id="{BA76AEFE-2938-ADF5-96C7-69115934CD61}"/>
              </a:ext>
            </a:extLst>
          </p:cNvPr>
          <p:cNvSpPr>
            <a:spLocks noGrp="1"/>
          </p:cNvSpPr>
          <p:nvPr>
            <p:ph type="body" sz="half" idx="1"/>
          </p:nvPr>
        </p:nvSpPr>
        <p:spPr/>
        <p:txBody>
          <a:bodyPr/>
          <a:lstStyle/>
          <a:p>
            <a:r>
              <a:rPr lang="en-US" dirty="0"/>
              <a:t>People with gum disease are at higher than usual risk of heart disease</a:t>
            </a:r>
          </a:p>
          <a:p>
            <a:r>
              <a:rPr lang="en-US" dirty="0"/>
              <a:t>Periodontal inflammation can increase the risk of heart attack and stroke</a:t>
            </a:r>
          </a:p>
        </p:txBody>
      </p:sp>
      <p:pic>
        <p:nvPicPr>
          <p:cNvPr id="9" name="Picture 2" descr="Some older adults were more than three times as likely to lose all of their teeth. ">
            <a:extLst>
              <a:ext uri="{FF2B5EF4-FFF2-40B4-BE49-F238E27FC236}">
                <a16:creationId xmlns:a16="http://schemas.microsoft.com/office/drawing/2014/main" id="{A7F7AB50-95B0-7FB8-8C48-6AE8E6B14C6B}"/>
              </a:ext>
            </a:extLst>
          </p:cNvPr>
          <p:cNvPicPr>
            <a:picLocks noGrp="1" noChangeAspect="1" noChangeArrowheads="1"/>
          </p:cNvPicPr>
          <p:nvPr>
            <p:ph type="pic" sz="half" idx="21"/>
          </p:nvPr>
        </p:nvPicPr>
        <p:blipFill rotWithShape="1">
          <a:blip r:embed="rId2">
            <a:extLst>
              <a:ext uri="{28A0092B-C50C-407E-A947-70E740481C1C}">
                <a14:useLocalDpi xmlns:a14="http://schemas.microsoft.com/office/drawing/2010/main" val="0"/>
              </a:ext>
            </a:extLst>
          </a:blip>
          <a:srcRect l="895" t="429" r="44324" b="19844"/>
          <a:stretch/>
        </p:blipFill>
        <p:spPr bwMode="auto">
          <a:xfrm>
            <a:off x="4726460" y="2163977"/>
            <a:ext cx="4209285" cy="321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0149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87E91A-97D5-2DA4-87C4-CDE07395A9C9}"/>
              </a:ext>
            </a:extLst>
          </p:cNvPr>
          <p:cNvSpPr>
            <a:spLocks noGrp="1"/>
          </p:cNvSpPr>
          <p:nvPr>
            <p:ph type="title"/>
          </p:nvPr>
        </p:nvSpPr>
        <p:spPr/>
        <p:txBody>
          <a:bodyPr/>
          <a:lstStyle/>
          <a:p>
            <a:r>
              <a:rPr lang="en-US" dirty="0"/>
              <a:t>How to maintain good oral health</a:t>
            </a:r>
          </a:p>
        </p:txBody>
      </p:sp>
      <p:sp>
        <p:nvSpPr>
          <p:cNvPr id="4" name="Text Placeholder 3">
            <a:extLst>
              <a:ext uri="{FF2B5EF4-FFF2-40B4-BE49-F238E27FC236}">
                <a16:creationId xmlns:a16="http://schemas.microsoft.com/office/drawing/2014/main" id="{6ED07340-595B-C649-2729-03530AF665B4}"/>
              </a:ext>
            </a:extLst>
          </p:cNvPr>
          <p:cNvSpPr>
            <a:spLocks noGrp="1"/>
          </p:cNvSpPr>
          <p:nvPr>
            <p:ph type="body" sz="half" idx="1"/>
          </p:nvPr>
        </p:nvSpPr>
        <p:spPr>
          <a:xfrm>
            <a:off x="607541" y="1873208"/>
            <a:ext cx="4038600" cy="3766236"/>
          </a:xfrm>
        </p:spPr>
        <p:txBody>
          <a:bodyPr/>
          <a:lstStyle/>
          <a:p>
            <a:r>
              <a:rPr lang="en-US" dirty="0"/>
              <a:t>Brush teeth twice daily </a:t>
            </a:r>
          </a:p>
          <a:p>
            <a:r>
              <a:rPr lang="en-US" dirty="0"/>
              <a:t>Floss in between teeth daily</a:t>
            </a:r>
          </a:p>
          <a:p>
            <a:r>
              <a:rPr lang="en-US" dirty="0"/>
              <a:t>Brush with fluoride toothpaste</a:t>
            </a:r>
          </a:p>
          <a:p>
            <a:r>
              <a:rPr lang="en-US" dirty="0"/>
              <a:t>Visit your dentist regularly</a:t>
            </a:r>
          </a:p>
          <a:p>
            <a:r>
              <a:rPr lang="en-US" dirty="0"/>
              <a:t>Avoid tobacco products</a:t>
            </a:r>
          </a:p>
          <a:p>
            <a:r>
              <a:rPr lang="en-US" dirty="0"/>
              <a:t>Avoid alcoholic drinks</a:t>
            </a:r>
          </a:p>
        </p:txBody>
      </p:sp>
      <p:pic>
        <p:nvPicPr>
          <p:cNvPr id="5" name="Picture 2" descr="Untreated Cavities in Adults who Smoke">
            <a:extLst>
              <a:ext uri="{FF2B5EF4-FFF2-40B4-BE49-F238E27FC236}">
                <a16:creationId xmlns:a16="http://schemas.microsoft.com/office/drawing/2014/main" id="{BFDB535B-E335-E879-E000-6B8534D655B9}"/>
              </a:ext>
            </a:extLst>
          </p:cNvPr>
          <p:cNvPicPr>
            <a:picLocks noGrp="1" noChangeAspect="1" noChangeArrowheads="1"/>
          </p:cNvPicPr>
          <p:nvPr>
            <p:ph type="pic" sz="half" idx="21"/>
          </p:nvPr>
        </p:nvPicPr>
        <p:blipFill rotWithShape="1">
          <a:blip r:embed="rId2">
            <a:extLst>
              <a:ext uri="{28A0092B-C50C-407E-A947-70E740481C1C}">
                <a14:useLocalDpi xmlns:a14="http://schemas.microsoft.com/office/drawing/2010/main" val="0"/>
              </a:ext>
            </a:extLst>
          </a:blip>
          <a:srcRect l="2" t="-33" r="58307" b="19156"/>
          <a:stretch/>
        </p:blipFill>
        <p:spPr bwMode="auto">
          <a:xfrm>
            <a:off x="5026111" y="2095500"/>
            <a:ext cx="3203489" cy="326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30400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9E3B10-865A-594C-A5DC-5435393AA427}"/>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794B9C0-3DC8-5B42-928B-C8D6D835F189}"/>
              </a:ext>
            </a:extLst>
          </p:cNvPr>
          <p:cNvSpPr>
            <a:spLocks noGrp="1"/>
          </p:cNvSpPr>
          <p:nvPr>
            <p:ph type="body" sz="quarter" idx="1"/>
          </p:nvPr>
        </p:nvSpPr>
        <p:spPr>
          <a:xfrm>
            <a:off x="2697716" y="2344032"/>
            <a:ext cx="4816268" cy="1547138"/>
          </a:xfrm>
        </p:spPr>
        <p:txBody>
          <a:bodyPr>
            <a:normAutofit/>
          </a:bodyPr>
          <a:lstStyle/>
          <a:p>
            <a:r>
              <a:rPr lang="en-US" sz="4500" dirty="0"/>
              <a:t>LOCAL TOPICS</a:t>
            </a:r>
          </a:p>
        </p:txBody>
      </p:sp>
    </p:spTree>
    <p:extLst>
      <p:ext uri="{BB962C8B-B14F-4D97-AF65-F5344CB8AC3E}">
        <p14:creationId xmlns:p14="http://schemas.microsoft.com/office/powerpoint/2010/main" val="92962014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6"/>
          <p:cNvSpPr txBox="1"/>
          <p:nvPr/>
        </p:nvSpPr>
        <p:spPr>
          <a:xfrm>
            <a:off x="3740876" y="1134793"/>
            <a:ext cx="4106338" cy="484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914400">
              <a:defRPr sz="3600" b="1">
                <a:solidFill>
                  <a:srgbClr val="FFFFFF"/>
                </a:solidFill>
                <a:latin typeface="+mj-lt"/>
                <a:ea typeface="+mj-ea"/>
                <a:cs typeface="+mj-cs"/>
                <a:sym typeface="Helvetica"/>
              </a:defRPr>
            </a:lvl1pPr>
          </a:lstStyle>
          <a:p>
            <a:r>
              <a:rPr sz="2700"/>
              <a:t>  </a:t>
            </a:r>
          </a:p>
        </p:txBody>
      </p:sp>
      <p:sp>
        <p:nvSpPr>
          <p:cNvPr id="172" name="Content Placeholder 2"/>
          <p:cNvSpPr txBox="1"/>
          <p:nvPr/>
        </p:nvSpPr>
        <p:spPr>
          <a:xfrm>
            <a:off x="1648776" y="1884760"/>
            <a:ext cx="5846448" cy="32635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p>
            <a:pPr algn="ctr" defTabSz="325755">
              <a:lnSpc>
                <a:spcPct val="90000"/>
              </a:lnSpc>
              <a:spcBef>
                <a:spcPts val="525"/>
              </a:spcBef>
              <a:defRPr sz="3420" b="1">
                <a:latin typeface="+mj-lt"/>
                <a:ea typeface="+mj-ea"/>
                <a:cs typeface="+mj-cs"/>
                <a:sym typeface="Helvetica"/>
              </a:defRPr>
            </a:pPr>
            <a:r>
              <a:rPr sz="2565"/>
              <a:t>Reminders/Announcements</a:t>
            </a:r>
          </a:p>
          <a:p>
            <a:pPr algn="ctr" defTabSz="325755">
              <a:lnSpc>
                <a:spcPct val="90000"/>
              </a:lnSpc>
              <a:spcBef>
                <a:spcPts val="525"/>
              </a:spcBef>
              <a:defRPr sz="3420" b="1">
                <a:latin typeface="+mj-lt"/>
                <a:ea typeface="+mj-ea"/>
                <a:cs typeface="+mj-cs"/>
                <a:sym typeface="Helvetica"/>
              </a:defRPr>
            </a:pPr>
            <a:r>
              <a:rPr sz="2565"/>
              <a:t>Dua</a:t>
            </a:r>
            <a:endParaRPr sz="2280"/>
          </a:p>
          <a:p>
            <a:pPr algn="ctr" defTabSz="325755">
              <a:lnSpc>
                <a:spcPct val="90000"/>
              </a:lnSpc>
              <a:spcBef>
                <a:spcPts val="450"/>
              </a:spcBef>
              <a:defRPr sz="3420" b="1">
                <a:latin typeface="+mj-lt"/>
                <a:ea typeface="+mj-ea"/>
                <a:cs typeface="+mj-cs"/>
                <a:sym typeface="Helvetica"/>
              </a:defRPr>
            </a:pPr>
            <a:endParaRPr sz="2280"/>
          </a:p>
          <a:p>
            <a:pPr algn="ctr" defTabSz="325755">
              <a:lnSpc>
                <a:spcPct val="90000"/>
              </a:lnSpc>
              <a:spcBef>
                <a:spcPts val="525"/>
              </a:spcBef>
              <a:defRPr sz="3420" b="1">
                <a:latin typeface="+mj-lt"/>
                <a:ea typeface="+mj-ea"/>
                <a:cs typeface="+mj-cs"/>
                <a:sym typeface="Helvetica"/>
              </a:defRPr>
            </a:pPr>
            <a:r>
              <a:rPr sz="2565"/>
              <a:t>Jazakumullah for Participating!</a:t>
            </a:r>
            <a:endParaRPr sz="2280"/>
          </a:p>
          <a:p>
            <a:pPr algn="ctr" defTabSz="325755">
              <a:lnSpc>
                <a:spcPct val="90000"/>
              </a:lnSpc>
              <a:spcBef>
                <a:spcPts val="450"/>
              </a:spcBef>
              <a:defRPr sz="3420" b="1">
                <a:latin typeface="+mj-lt"/>
                <a:ea typeface="+mj-ea"/>
                <a:cs typeface="+mj-cs"/>
                <a:sym typeface="Helvetica"/>
              </a:defRPr>
            </a:pPr>
            <a:endParaRPr sz="2280"/>
          </a:p>
          <a:p>
            <a:pPr algn="ctr" defTabSz="325755">
              <a:lnSpc>
                <a:spcPct val="90000"/>
              </a:lnSpc>
              <a:spcBef>
                <a:spcPts val="525"/>
              </a:spcBef>
              <a:defRPr sz="3420" b="1">
                <a:solidFill>
                  <a:srgbClr val="FF0000"/>
                </a:solidFill>
                <a:latin typeface="+mj-lt"/>
                <a:ea typeface="+mj-ea"/>
                <a:cs typeface="+mj-cs"/>
                <a:sym typeface="Helvetica"/>
              </a:defRPr>
            </a:pPr>
            <a:r>
              <a:rPr sz="2565"/>
              <a:t>If you enjoyed it, please convey to those brothers who are not here today!</a:t>
            </a:r>
          </a:p>
        </p:txBody>
      </p:sp>
      <p:sp>
        <p:nvSpPr>
          <p:cNvPr id="173" name="TextBox 2"/>
          <p:cNvSpPr txBox="1"/>
          <p:nvPr/>
        </p:nvSpPr>
        <p:spPr>
          <a:xfrm>
            <a:off x="3490424" y="408194"/>
            <a:ext cx="1821779"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defRPr sz="3200">
                <a:solidFill>
                  <a:srgbClr val="FFFFFF"/>
                </a:solidFill>
              </a:defRPr>
            </a:lvl1pPr>
          </a:lstStyle>
          <a:p>
            <a:r>
              <a:rPr sz="2400"/>
              <a:t>That’s all folks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1" name="Title 2"/>
          <p:cNvSpPr txBox="1">
            <a:spLocks noGrp="1"/>
          </p:cNvSpPr>
          <p:nvPr>
            <p:ph type="title"/>
          </p:nvPr>
        </p:nvSpPr>
        <p:spPr>
          <a:xfrm>
            <a:off x="3426700" y="387627"/>
            <a:ext cx="5367950" cy="526774"/>
          </a:xfrm>
          <a:prstGeom prst="rect">
            <a:avLst/>
          </a:prstGeom>
        </p:spPr>
        <p:txBody>
          <a:bodyPr>
            <a:noAutofit/>
          </a:bodyPr>
          <a:lstStyle>
            <a:lvl1pPr defTabSz="182879">
              <a:defRPr sz="3200">
                <a:solidFill>
                  <a:srgbClr val="FFFFFF"/>
                </a:solidFill>
              </a:defRPr>
            </a:lvl1pPr>
          </a:lstStyle>
          <a:p>
            <a:r>
              <a:rPr b="1" dirty="0"/>
              <a:t>Recitation of </a:t>
            </a:r>
            <a:r>
              <a:rPr lang="en-US" b="1" dirty="0"/>
              <a:t>the </a:t>
            </a:r>
            <a:r>
              <a:rPr b="1" dirty="0"/>
              <a:t>Holy</a:t>
            </a:r>
            <a:r>
              <a:rPr lang="en-US" b="1" dirty="0"/>
              <a:t> </a:t>
            </a:r>
            <a:r>
              <a:rPr b="1" dirty="0"/>
              <a:t>Quran</a:t>
            </a:r>
          </a:p>
        </p:txBody>
      </p:sp>
      <p:sp>
        <p:nvSpPr>
          <p:cNvPr id="6" name="TextBox 5">
            <a:extLst>
              <a:ext uri="{FF2B5EF4-FFF2-40B4-BE49-F238E27FC236}">
                <a16:creationId xmlns:a16="http://schemas.microsoft.com/office/drawing/2014/main" id="{A7DA195E-8FEF-C484-124B-919F6FE0B77F}"/>
              </a:ext>
            </a:extLst>
          </p:cNvPr>
          <p:cNvSpPr txBox="1"/>
          <p:nvPr/>
        </p:nvSpPr>
        <p:spPr>
          <a:xfrm>
            <a:off x="63562" y="1547339"/>
            <a:ext cx="4508438"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i="0" u="none" strike="noStrike" dirty="0">
                <a:effectLst/>
                <a:latin typeface="Times New Roman" panose="02020603050405020304" pitchFamily="18" charset="0"/>
                <a:cs typeface="Times New Roman" panose="02020603050405020304" pitchFamily="18" charset="0"/>
              </a:rPr>
              <a:t>Say, ‘Come, I will rehearse to you what your Lord has forbidden: that you associate not anything as partner with Him and </a:t>
            </a:r>
            <a:r>
              <a:rPr lang="en-US" sz="2000" b="0" i="1" u="none" strike="noStrike" dirty="0">
                <a:effectLst/>
                <a:latin typeface="Times New Roman" panose="02020603050405020304" pitchFamily="18" charset="0"/>
                <a:cs typeface="Times New Roman" panose="02020603050405020304" pitchFamily="18" charset="0"/>
              </a:rPr>
              <a:t>that you do</a:t>
            </a:r>
            <a:r>
              <a:rPr lang="en-US" sz="2000" b="0" i="0" u="none" strike="noStrike" dirty="0">
                <a:effectLst/>
                <a:latin typeface="Times New Roman" panose="02020603050405020304" pitchFamily="18" charset="0"/>
                <a:cs typeface="Times New Roman" panose="02020603050405020304" pitchFamily="18" charset="0"/>
              </a:rPr>
              <a:t> good to parents, </a:t>
            </a:r>
            <a:r>
              <a:rPr lang="en-US" sz="2000" dirty="0">
                <a:latin typeface="Times New Roman" panose="02020603050405020304" pitchFamily="18" charset="0"/>
                <a:cs typeface="Times New Roman" panose="02020603050405020304" pitchFamily="18" charset="0"/>
              </a:rPr>
              <a:t>and that you kill not </a:t>
            </a:r>
            <a:r>
              <a:rPr lang="en-US" sz="2000" b="0" i="0" u="none" strike="noStrike" dirty="0">
                <a:effectLst/>
                <a:latin typeface="Times New Roman" panose="02020603050405020304" pitchFamily="18" charset="0"/>
                <a:cs typeface="Times New Roman" panose="02020603050405020304" pitchFamily="18" charset="0"/>
              </a:rPr>
              <a:t>your children for </a:t>
            </a:r>
            <a:r>
              <a:rPr lang="en-US" sz="2000" b="0" i="1" u="none" strike="noStrike" dirty="0">
                <a:effectLst/>
                <a:latin typeface="Times New Roman" panose="02020603050405020304" pitchFamily="18" charset="0"/>
                <a:cs typeface="Times New Roman" panose="02020603050405020304" pitchFamily="18" charset="0"/>
              </a:rPr>
              <a:t>fear of</a:t>
            </a:r>
            <a:r>
              <a:rPr lang="en-US" sz="2000" b="0" i="0" u="none" strike="noStrike" dirty="0">
                <a:effectLst/>
                <a:latin typeface="Times New Roman" panose="02020603050405020304" pitchFamily="18" charset="0"/>
                <a:cs typeface="Times New Roman" panose="02020603050405020304" pitchFamily="18" charset="0"/>
              </a:rPr>
              <a:t> poverty — it is We Who provide for you and for them — and that you approach not foul deeds, whether open or secret; </a:t>
            </a:r>
            <a:r>
              <a:rPr lang="en-US" sz="2000" dirty="0">
                <a:latin typeface="Times New Roman" panose="02020603050405020304" pitchFamily="18" charset="0"/>
                <a:cs typeface="Times New Roman" panose="02020603050405020304" pitchFamily="18" charset="0"/>
              </a:rPr>
              <a:t>and that you kill not</a:t>
            </a:r>
            <a:r>
              <a:rPr lang="en-US" sz="2000" b="0" i="0" u="none" strike="noStrike" dirty="0">
                <a:effectLst/>
                <a:latin typeface="Times New Roman" panose="02020603050405020304" pitchFamily="18" charset="0"/>
                <a:cs typeface="Times New Roman" panose="02020603050405020304" pitchFamily="18" charset="0"/>
              </a:rPr>
              <a:t> the life which Allah has made sacred, save by right. That is what He has enjoined upon you, that you may understand.</a:t>
            </a:r>
            <a:r>
              <a:rPr lang="ur-PK" sz="2000" b="0" i="0" u="none" strike="noStrike" dirty="0">
                <a:effectLst/>
                <a:latin typeface="Times New Roman" panose="02020603050405020304" pitchFamily="18" charset="0"/>
                <a:cs typeface="Times New Roman" panose="02020603050405020304" pitchFamily="18" charset="0"/>
              </a:rPr>
              <a:t> </a:t>
            </a:r>
            <a:r>
              <a:rPr lang="en-US" sz="2000" b="0" i="0" u="none" strike="noStrike" dirty="0">
                <a:effectLst/>
                <a:latin typeface="Times New Roman" panose="02020603050405020304" pitchFamily="18" charset="0"/>
                <a:cs typeface="Times New Roman" panose="02020603050405020304" pitchFamily="18" charset="0"/>
              </a:rPr>
              <a:t> </a:t>
            </a:r>
            <a:r>
              <a:rPr lang="en-US" b="0" i="0" u="none" strike="noStrike" dirty="0">
                <a:effectLst/>
                <a:latin typeface="Jost"/>
              </a:rPr>
              <a:t>(6:152)</a:t>
            </a:r>
            <a:endParaRPr lang="en-US" dirty="0"/>
          </a:p>
        </p:txBody>
      </p:sp>
      <p:pic>
        <p:nvPicPr>
          <p:cNvPr id="7" name="Picture 6">
            <a:extLst>
              <a:ext uri="{FF2B5EF4-FFF2-40B4-BE49-F238E27FC236}">
                <a16:creationId xmlns:a16="http://schemas.microsoft.com/office/drawing/2014/main" id="{2F1DEEA2-99D8-4DFC-AE9F-1314D9471DAF}"/>
              </a:ext>
            </a:extLst>
          </p:cNvPr>
          <p:cNvPicPr>
            <a:picLocks noChangeAspect="1"/>
          </p:cNvPicPr>
          <p:nvPr/>
        </p:nvPicPr>
        <p:blipFill>
          <a:blip r:embed="rId3"/>
          <a:stretch>
            <a:fillRect/>
          </a:stretch>
        </p:blipFill>
        <p:spPr>
          <a:xfrm>
            <a:off x="4512808" y="1618241"/>
            <a:ext cx="4567630" cy="3432323"/>
          </a:xfrm>
          <a:prstGeom prst="rect">
            <a:avLst/>
          </a:prstGeom>
        </p:spPr>
      </p:pic>
    </p:spTree>
    <p:extLst>
      <p:ext uri="{BB962C8B-B14F-4D97-AF65-F5344CB8AC3E}">
        <p14:creationId xmlns:p14="http://schemas.microsoft.com/office/powerpoint/2010/main" val="406502694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A5C286-2A7D-C4D5-4743-35A4675CB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9" name="TextBox 8">
            <a:extLst>
              <a:ext uri="{FF2B5EF4-FFF2-40B4-BE49-F238E27FC236}">
                <a16:creationId xmlns:a16="http://schemas.microsoft.com/office/drawing/2014/main" id="{DEC24DBC-06CE-0E6B-526F-93B6C8863061}"/>
              </a:ext>
            </a:extLst>
          </p:cNvPr>
          <p:cNvSpPr txBox="1"/>
          <p:nvPr/>
        </p:nvSpPr>
        <p:spPr>
          <a:xfrm>
            <a:off x="768926" y="2325133"/>
            <a:ext cx="7606145" cy="3662541"/>
          </a:xfrm>
          <a:prstGeom prst="rect">
            <a:avLst/>
          </a:prstGeom>
          <a:noFill/>
        </p:spPr>
        <p:txBody>
          <a:bodyPr wrap="square">
            <a:spAutoFit/>
          </a:bodyPr>
          <a:lstStyle/>
          <a:p>
            <a:r>
              <a:rPr lang="en-US" i="1" dirty="0">
                <a:solidFill>
                  <a:srgbClr val="FF0000"/>
                </a:solidFill>
                <a:latin typeface="Times New Roman" panose="02020603050405020304" pitchFamily="18" charset="0"/>
                <a:cs typeface="Times New Roman" panose="02020603050405020304" pitchFamily="18" charset="0"/>
              </a:rPr>
              <a:t>Say this part three times: </a:t>
            </a:r>
          </a:p>
          <a:p>
            <a:r>
              <a:rPr lang="en-US" sz="1600" dirty="0">
                <a:latin typeface="Times New Roman" panose="02020603050405020304" pitchFamily="18" charset="0"/>
                <a:cs typeface="Times New Roman" panose="02020603050405020304" pitchFamily="18" charset="0"/>
              </a:rPr>
              <a:t>Ash-</a:t>
            </a:r>
            <a:r>
              <a:rPr lang="en-US" sz="1600" dirty="0" err="1">
                <a:latin typeface="Times New Roman" panose="02020603050405020304" pitchFamily="18" charset="0"/>
                <a:cs typeface="Times New Roman" panose="02020603050405020304" pitchFamily="18" charset="0"/>
              </a:rPr>
              <a:t>hadu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alla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ilaha</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illallahu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wahdahu</a:t>
            </a:r>
            <a:r>
              <a:rPr lang="en-US" sz="1600" dirty="0">
                <a:latin typeface="Times New Roman" panose="02020603050405020304" pitchFamily="18" charset="0"/>
                <a:cs typeface="Times New Roman" panose="02020603050405020304" pitchFamily="18" charset="0"/>
              </a:rPr>
              <a:t> • la </a:t>
            </a:r>
            <a:r>
              <a:rPr lang="en-US" sz="1600" dirty="0" err="1">
                <a:latin typeface="Times New Roman" panose="02020603050405020304" pitchFamily="18" charset="0"/>
                <a:cs typeface="Times New Roman" panose="02020603050405020304" pitchFamily="18" charset="0"/>
              </a:rPr>
              <a:t>sharika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lahu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wa</a:t>
            </a:r>
            <a:r>
              <a:rPr lang="en-US" sz="1600" dirty="0">
                <a:latin typeface="Times New Roman" panose="02020603050405020304" pitchFamily="18" charset="0"/>
                <a:cs typeface="Times New Roman" panose="02020603050405020304" pitchFamily="18" charset="0"/>
              </a:rPr>
              <a:t> ash-</a:t>
            </a:r>
            <a:r>
              <a:rPr lang="en-US" sz="1600" dirty="0" err="1">
                <a:latin typeface="Times New Roman" panose="02020603050405020304" pitchFamily="18" charset="0"/>
                <a:cs typeface="Times New Roman" panose="02020603050405020304" pitchFamily="18" charset="0"/>
              </a:rPr>
              <a:t>hadu</a:t>
            </a:r>
            <a:r>
              <a:rPr lang="en-US" sz="1600" dirty="0">
                <a:latin typeface="Times New Roman" panose="02020603050405020304" pitchFamily="18" charset="0"/>
                <a:cs typeface="Times New Roman" panose="02020603050405020304" pitchFamily="18" charset="0"/>
              </a:rPr>
              <a:t> • anna Muhammadan • ‘</a:t>
            </a:r>
            <a:r>
              <a:rPr lang="en-US" sz="1600" dirty="0" err="1">
                <a:latin typeface="Times New Roman" panose="02020603050405020304" pitchFamily="18" charset="0"/>
                <a:cs typeface="Times New Roman" panose="02020603050405020304" pitchFamily="18" charset="0"/>
              </a:rPr>
              <a:t>abduhu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wa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rasuluh</a:t>
            </a:r>
            <a:endParaRPr lang="en-US" sz="16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i="1" dirty="0">
                <a:solidFill>
                  <a:srgbClr val="FF0000"/>
                </a:solidFill>
                <a:latin typeface="Times New Roman" panose="02020603050405020304" pitchFamily="18" charset="0"/>
                <a:cs typeface="Times New Roman" panose="02020603050405020304" pitchFamily="18" charset="0"/>
              </a:rPr>
              <a:t>Say this part once: </a:t>
            </a:r>
          </a:p>
          <a:p>
            <a:r>
              <a:rPr lang="en-US" sz="1600" dirty="0">
                <a:latin typeface="Times New Roman" panose="02020603050405020304" pitchFamily="18" charset="0"/>
                <a:cs typeface="Times New Roman" panose="02020603050405020304" pitchFamily="18" charset="0"/>
              </a:rPr>
              <a:t>I bear witness • that there is none worthy of worship • except Allah. • He is One • (and) has no partner, • and I bear witness • that Muhammad (peace be upon him) • is His servant • and messenger. </a:t>
            </a:r>
          </a:p>
          <a:p>
            <a:endParaRPr lang="en-US" sz="1600" dirty="0">
              <a:latin typeface="Times New Roman" panose="02020603050405020304" pitchFamily="18" charset="0"/>
              <a:cs typeface="Times New Roman" panose="02020603050405020304" pitchFamily="18" charset="0"/>
            </a:endParaRPr>
          </a:p>
          <a:p>
            <a:r>
              <a:rPr lang="en-US" i="1" dirty="0">
                <a:solidFill>
                  <a:srgbClr val="FF0000"/>
                </a:solidFill>
                <a:latin typeface="Times New Roman" panose="02020603050405020304" pitchFamily="18" charset="0"/>
                <a:cs typeface="Times New Roman" panose="02020603050405020304" pitchFamily="18" charset="0"/>
              </a:rPr>
              <a:t>Say this part once:</a:t>
            </a:r>
          </a:p>
          <a:p>
            <a:pPr marL="0" marR="0">
              <a:spcBef>
                <a:spcPts val="0"/>
              </a:spcBef>
              <a:spcAft>
                <a:spcPts val="0"/>
              </a:spcAft>
            </a:pP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I solemnly promise that • I shall endeavor • till the end of my life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for the consolidation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 and propagation of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 Islām Ahmadiyyat</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and for upholding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the institution of Khilafat.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I shall also be prepared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to offer the greatest sacrifice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for this cause. • Moreover,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I shall urge all my children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to remain true to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 Khilafat Ahmadiyya.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Insha’Allah</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a:t>
            </a:r>
          </a:p>
        </p:txBody>
      </p:sp>
      <p:pic>
        <p:nvPicPr>
          <p:cNvPr id="10" name="Picture 9">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79"/>
          <a:stretch/>
        </p:blipFill>
        <p:spPr bwMode="auto">
          <a:xfrm>
            <a:off x="5780117" y="1370433"/>
            <a:ext cx="2358390" cy="55626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705" b="28340"/>
          <a:stretch/>
        </p:blipFill>
        <p:spPr bwMode="auto">
          <a:xfrm>
            <a:off x="3393755" y="1470507"/>
            <a:ext cx="2356485" cy="48006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 t="70562"/>
          <a:stretch/>
        </p:blipFill>
        <p:spPr bwMode="auto">
          <a:xfrm>
            <a:off x="1119793" y="1534642"/>
            <a:ext cx="2350770" cy="415925"/>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1BD1EE6-02AD-E877-703D-41E2D5C033D8}"/>
              </a:ext>
            </a:extLst>
          </p:cNvPr>
          <p:cNvSpPr txBox="1"/>
          <p:nvPr/>
        </p:nvSpPr>
        <p:spPr>
          <a:xfrm>
            <a:off x="4977417" y="420072"/>
            <a:ext cx="1849410" cy="461665"/>
          </a:xfrm>
          <a:prstGeom prst="rect">
            <a:avLst/>
          </a:prstGeom>
          <a:noFill/>
        </p:spPr>
        <p:txBody>
          <a:bodyPr wrap="square">
            <a:spAutoFit/>
          </a:bodyPr>
          <a:lstStyle/>
          <a:p>
            <a:r>
              <a:rPr lang="en-US" sz="2400" b="1" dirty="0">
                <a:solidFill>
                  <a:schemeClr val="bg1"/>
                </a:solidFill>
              </a:rPr>
              <a:t>Ansar Pledge</a:t>
            </a:r>
          </a:p>
        </p:txBody>
      </p:sp>
    </p:spTree>
    <p:extLst>
      <p:ext uri="{BB962C8B-B14F-4D97-AF65-F5344CB8AC3E}">
        <p14:creationId xmlns:p14="http://schemas.microsoft.com/office/powerpoint/2010/main" val="32088494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37296" y="462797"/>
            <a:ext cx="3257621"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The Holy Quran Segment</a:t>
            </a:r>
            <a:endParaRPr sz="2400" b="1" kern="0" dirty="0">
              <a:latin typeface="Calibri"/>
              <a:cs typeface="Calibri"/>
              <a:sym typeface="Calibri"/>
            </a:endParaRPr>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defTabSz="342900" hangingPunct="0">
              <a:defRPr sz="2000" i="1">
                <a:solidFill>
                  <a:srgbClr val="FF0000"/>
                </a:solidFill>
                <a:latin typeface="+mj-lt"/>
                <a:ea typeface="+mj-ea"/>
                <a:cs typeface="+mj-cs"/>
                <a:sym typeface="Helvetica"/>
              </a:defRPr>
            </a:pPr>
            <a:endParaRPr lang="en-US" sz="1500" i="1" kern="0" dirty="0">
              <a:solidFill>
                <a:srgbClr val="FF0000"/>
              </a:solidFill>
              <a:latin typeface="Helvetica"/>
              <a:sym typeface="Helvetica"/>
            </a:endParaRPr>
          </a:p>
          <a:p>
            <a:pPr defTabSz="342900" hangingPunct="0">
              <a:defRPr sz="2000"/>
            </a:pPr>
            <a:endParaRPr sz="1500" kern="0" dirty="0">
              <a:solidFill>
                <a:srgbClr val="000000"/>
              </a:solidFill>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418135" y="2595509"/>
            <a:ext cx="4735884" cy="1708160"/>
          </a:xfrm>
          <a:prstGeom prst="rect">
            <a:avLst/>
          </a:prstGeom>
        </p:spPr>
        <p:txBody>
          <a:bodyPr wrap="square">
            <a:spAutoFit/>
          </a:bodyPr>
          <a:lstStyle/>
          <a:p>
            <a:pPr defTabSz="342900" hangingPunct="0"/>
            <a:r>
              <a:rPr lang="en-US" sz="2100" b="1" kern="0" dirty="0">
                <a:solidFill>
                  <a:srgbClr val="000000"/>
                </a:solidFill>
                <a:latin typeface="Calibri"/>
                <a:cs typeface="Calibri"/>
                <a:sym typeface="Calibri"/>
              </a:rPr>
              <a:t>Suggested Time = 10 mins</a:t>
            </a:r>
          </a:p>
          <a:p>
            <a:pPr defTabSz="342900" hangingPunct="0"/>
            <a:endParaRPr lang="en-US" sz="2100" b="1" kern="0" dirty="0">
              <a:solidFill>
                <a:srgbClr val="000000"/>
              </a:solidFill>
              <a:latin typeface="Calibri"/>
              <a:cs typeface="Calibri"/>
              <a:sym typeface="Calibri"/>
            </a:endParaRPr>
          </a:p>
          <a:p>
            <a:pPr defTabSz="342900" hangingPunct="0"/>
            <a:r>
              <a:rPr lang="en-US" sz="2100" b="1" kern="0" dirty="0">
                <a:solidFill>
                  <a:srgbClr val="000000"/>
                </a:solidFill>
                <a:latin typeface="Calibri"/>
                <a:cs typeface="Calibri"/>
                <a:sym typeface="Calibri"/>
              </a:rPr>
              <a:t>It contains verses, questions </a:t>
            </a:r>
          </a:p>
          <a:p>
            <a:pPr defTabSz="342900" hangingPunct="0"/>
            <a:r>
              <a:rPr lang="en-US" sz="2100" b="1" kern="0" dirty="0">
                <a:solidFill>
                  <a:srgbClr val="000000"/>
                </a:solidFill>
                <a:latin typeface="Calibri"/>
                <a:cs typeface="Calibri"/>
                <a:sym typeface="Calibri"/>
              </a:rPr>
              <a:t>about the verses, followed </a:t>
            </a:r>
          </a:p>
          <a:p>
            <a:pPr defTabSz="342900" hangingPunct="0"/>
            <a:r>
              <a:rPr lang="en-US" sz="2100" b="1" kern="0" dirty="0">
                <a:solidFill>
                  <a:srgbClr val="000000"/>
                </a:solidFill>
                <a:latin typeface="Calibri"/>
                <a:cs typeface="Calibri"/>
                <a:sym typeface="Calibri"/>
              </a:rPr>
              <a:t>by commentary and discussion</a:t>
            </a:r>
          </a:p>
        </p:txBody>
      </p:sp>
      <p:pic>
        <p:nvPicPr>
          <p:cNvPr id="3" name="Picture 2">
            <a:extLst>
              <a:ext uri="{FF2B5EF4-FFF2-40B4-BE49-F238E27FC236}">
                <a16:creationId xmlns:a16="http://schemas.microsoft.com/office/drawing/2014/main" id="{ABAEF019-4CDB-9B4D-8348-DCF5D8D7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7482" y="1914827"/>
            <a:ext cx="2908173" cy="3238500"/>
          </a:xfrm>
          <a:prstGeom prst="rect">
            <a:avLst/>
          </a:prstGeom>
        </p:spPr>
      </p:pic>
    </p:spTree>
    <p:extLst>
      <p:ext uri="{BB962C8B-B14F-4D97-AF65-F5344CB8AC3E}">
        <p14:creationId xmlns:p14="http://schemas.microsoft.com/office/powerpoint/2010/main" val="6482638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26700" y="387627"/>
            <a:ext cx="5367950" cy="526774"/>
          </a:xfrm>
          <a:prstGeom prst="rect">
            <a:avLst/>
          </a:prstGeom>
        </p:spPr>
        <p:txBody>
          <a:bodyPr>
            <a:noAutofit/>
          </a:bodyPr>
          <a:lstStyle>
            <a:lvl1pPr defTabSz="182879">
              <a:defRPr sz="3200">
                <a:solidFill>
                  <a:srgbClr val="FFFFFF"/>
                </a:solidFill>
              </a:defRPr>
            </a:lvl1pPr>
          </a:lstStyle>
          <a:p>
            <a:r>
              <a:rPr b="1" dirty="0"/>
              <a:t>Recitation of </a:t>
            </a:r>
            <a:r>
              <a:rPr lang="en-US" b="1" dirty="0"/>
              <a:t>the </a:t>
            </a:r>
            <a:r>
              <a:rPr b="1" dirty="0"/>
              <a:t>Holy</a:t>
            </a:r>
            <a:r>
              <a:rPr lang="en-US" b="1" dirty="0"/>
              <a:t> </a:t>
            </a:r>
            <a:r>
              <a:rPr b="1" dirty="0"/>
              <a:t>Quran</a:t>
            </a:r>
          </a:p>
        </p:txBody>
      </p:sp>
      <p:sp>
        <p:nvSpPr>
          <p:cNvPr id="6" name="TextBox 5">
            <a:extLst>
              <a:ext uri="{FF2B5EF4-FFF2-40B4-BE49-F238E27FC236}">
                <a16:creationId xmlns:a16="http://schemas.microsoft.com/office/drawing/2014/main" id="{A7DA195E-8FEF-C484-124B-919F6FE0B77F}"/>
              </a:ext>
            </a:extLst>
          </p:cNvPr>
          <p:cNvSpPr txBox="1"/>
          <p:nvPr/>
        </p:nvSpPr>
        <p:spPr>
          <a:xfrm>
            <a:off x="63562" y="1547339"/>
            <a:ext cx="4508438"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i="0" u="none" strike="noStrike" dirty="0">
                <a:effectLst/>
                <a:latin typeface="Times New Roman" panose="02020603050405020304" pitchFamily="18" charset="0"/>
                <a:cs typeface="Times New Roman" panose="02020603050405020304" pitchFamily="18" charset="0"/>
              </a:rPr>
              <a:t>Say, ‘Come, I will rehearse to you what your Lord has forbidden: that you associate not anything as partner with Him and </a:t>
            </a:r>
            <a:r>
              <a:rPr lang="en-US" sz="2000" b="0" i="1" u="none" strike="noStrike" dirty="0">
                <a:effectLst/>
                <a:latin typeface="Times New Roman" panose="02020603050405020304" pitchFamily="18" charset="0"/>
                <a:cs typeface="Times New Roman" panose="02020603050405020304" pitchFamily="18" charset="0"/>
              </a:rPr>
              <a:t>that you do</a:t>
            </a:r>
            <a:r>
              <a:rPr lang="en-US" sz="2000" b="0" i="0" u="none" strike="noStrike" dirty="0">
                <a:effectLst/>
                <a:latin typeface="Times New Roman" panose="02020603050405020304" pitchFamily="18" charset="0"/>
                <a:cs typeface="Times New Roman" panose="02020603050405020304" pitchFamily="18" charset="0"/>
              </a:rPr>
              <a:t> good to parents, </a:t>
            </a:r>
            <a:r>
              <a:rPr lang="en-US" sz="2000" dirty="0">
                <a:latin typeface="Times New Roman" panose="02020603050405020304" pitchFamily="18" charset="0"/>
                <a:cs typeface="Times New Roman" panose="02020603050405020304" pitchFamily="18" charset="0"/>
              </a:rPr>
              <a:t>and that you kill not </a:t>
            </a:r>
            <a:r>
              <a:rPr lang="en-US" sz="2000" b="0" i="0" u="none" strike="noStrike" dirty="0">
                <a:effectLst/>
                <a:latin typeface="Times New Roman" panose="02020603050405020304" pitchFamily="18" charset="0"/>
                <a:cs typeface="Times New Roman" panose="02020603050405020304" pitchFamily="18" charset="0"/>
              </a:rPr>
              <a:t>your children for </a:t>
            </a:r>
            <a:r>
              <a:rPr lang="en-US" sz="2000" b="0" i="1" u="none" strike="noStrike" dirty="0">
                <a:effectLst/>
                <a:latin typeface="Times New Roman" panose="02020603050405020304" pitchFamily="18" charset="0"/>
                <a:cs typeface="Times New Roman" panose="02020603050405020304" pitchFamily="18" charset="0"/>
              </a:rPr>
              <a:t>fear of</a:t>
            </a:r>
            <a:r>
              <a:rPr lang="en-US" sz="2000" b="0" i="0" u="none" strike="noStrike" dirty="0">
                <a:effectLst/>
                <a:latin typeface="Times New Roman" panose="02020603050405020304" pitchFamily="18" charset="0"/>
                <a:cs typeface="Times New Roman" panose="02020603050405020304" pitchFamily="18" charset="0"/>
              </a:rPr>
              <a:t> poverty — it is We Who provide for you and for them — and that you approach not foul deeds, whether open or secret; </a:t>
            </a:r>
            <a:r>
              <a:rPr lang="en-US" sz="2000" dirty="0">
                <a:latin typeface="Times New Roman" panose="02020603050405020304" pitchFamily="18" charset="0"/>
                <a:cs typeface="Times New Roman" panose="02020603050405020304" pitchFamily="18" charset="0"/>
              </a:rPr>
              <a:t>and that you kill not</a:t>
            </a:r>
            <a:r>
              <a:rPr lang="en-US" sz="2000" b="0" i="0" u="none" strike="noStrike" dirty="0">
                <a:effectLst/>
                <a:latin typeface="Times New Roman" panose="02020603050405020304" pitchFamily="18" charset="0"/>
                <a:cs typeface="Times New Roman" panose="02020603050405020304" pitchFamily="18" charset="0"/>
              </a:rPr>
              <a:t> the life which Allah has made sacred, save by right. That is what He has enjoined upon you, that you may understand.</a:t>
            </a:r>
            <a:r>
              <a:rPr lang="ur-PK" sz="2000" b="0" i="0" u="none" strike="noStrike" dirty="0">
                <a:effectLst/>
                <a:latin typeface="Times New Roman" panose="02020603050405020304" pitchFamily="18" charset="0"/>
                <a:cs typeface="Times New Roman" panose="02020603050405020304" pitchFamily="18" charset="0"/>
              </a:rPr>
              <a:t> </a:t>
            </a:r>
            <a:r>
              <a:rPr lang="en-US" sz="2000" b="0" i="0" u="none" strike="noStrike" dirty="0">
                <a:effectLst/>
                <a:latin typeface="Times New Roman" panose="02020603050405020304" pitchFamily="18" charset="0"/>
                <a:cs typeface="Times New Roman" panose="02020603050405020304" pitchFamily="18" charset="0"/>
              </a:rPr>
              <a:t> </a:t>
            </a:r>
            <a:r>
              <a:rPr lang="en-US" b="0" i="0" u="none" strike="noStrike" dirty="0">
                <a:effectLst/>
                <a:latin typeface="Jost"/>
              </a:rPr>
              <a:t>(6:152)</a:t>
            </a:r>
            <a:endParaRPr lang="en-US" dirty="0"/>
          </a:p>
        </p:txBody>
      </p:sp>
      <p:pic>
        <p:nvPicPr>
          <p:cNvPr id="7" name="Picture 6">
            <a:extLst>
              <a:ext uri="{FF2B5EF4-FFF2-40B4-BE49-F238E27FC236}">
                <a16:creationId xmlns:a16="http://schemas.microsoft.com/office/drawing/2014/main" id="{2F1DEEA2-99D8-4DFC-AE9F-1314D9471DAF}"/>
              </a:ext>
            </a:extLst>
          </p:cNvPr>
          <p:cNvPicPr>
            <a:picLocks noChangeAspect="1"/>
          </p:cNvPicPr>
          <p:nvPr/>
        </p:nvPicPr>
        <p:blipFill>
          <a:blip r:embed="rId2"/>
          <a:stretch>
            <a:fillRect/>
          </a:stretch>
        </p:blipFill>
        <p:spPr>
          <a:xfrm>
            <a:off x="4512808" y="1618241"/>
            <a:ext cx="4567630" cy="3432323"/>
          </a:xfrm>
          <a:prstGeom prst="rect">
            <a:avLst/>
          </a:prstGeom>
        </p:spPr>
      </p:pic>
    </p:spTree>
    <p:extLst>
      <p:ext uri="{BB962C8B-B14F-4D97-AF65-F5344CB8AC3E}">
        <p14:creationId xmlns:p14="http://schemas.microsoft.com/office/powerpoint/2010/main" val="306140919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TextBox 6"/>
          <p:cNvSpPr txBox="1"/>
          <p:nvPr/>
        </p:nvSpPr>
        <p:spPr>
          <a:xfrm>
            <a:off x="3452953" y="481291"/>
            <a:ext cx="3694407"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b="1">
                <a:solidFill>
                  <a:srgbClr val="FFFFFF"/>
                </a:solidFill>
                <a:latin typeface="+mj-lt"/>
                <a:ea typeface="+mj-ea"/>
                <a:cs typeface="+mj-cs"/>
                <a:sym typeface="Helvetica"/>
              </a:defRPr>
            </a:lvl1pPr>
          </a:lstStyle>
          <a:p>
            <a:r>
              <a:rPr lang="en-US" sz="2400" dirty="0"/>
              <a:t>Understanding the Verse</a:t>
            </a:r>
            <a:endParaRPr sz="2400" dirty="0"/>
          </a:p>
        </p:txBody>
      </p:sp>
      <p:sp>
        <p:nvSpPr>
          <p:cNvPr id="128" name="Content Placeholder 8"/>
          <p:cNvSpPr txBox="1"/>
          <p:nvPr/>
        </p:nvSpPr>
        <p:spPr>
          <a:xfrm>
            <a:off x="327992" y="2425148"/>
            <a:ext cx="8040756" cy="1818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Autofit/>
          </a:bodyPr>
          <a:lstStyle/>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Why is “doing good to parents” is under “what your Lord has forbidden”?</a:t>
            </a:r>
          </a:p>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What is the true meaning of doing </a:t>
            </a:r>
            <a:r>
              <a:rPr lang="ur-PK" sz="2000" dirty="0">
                <a:latin typeface="Times New Roman" panose="02020603050405020304" pitchFamily="18" charset="0"/>
                <a:cs typeface="Times New Roman" panose="02020603050405020304" pitchFamily="18" charset="0"/>
              </a:rPr>
              <a:t>احسان</a:t>
            </a:r>
            <a:r>
              <a:rPr lang="en-US" sz="2000" dirty="0">
                <a:latin typeface="Times New Roman" panose="02020603050405020304" pitchFamily="18" charset="0"/>
                <a:cs typeface="Times New Roman" panose="02020603050405020304" pitchFamily="18" charset="0"/>
              </a:rPr>
              <a:t> (doing good) to the parents?</a:t>
            </a:r>
            <a:endParaRPr lang="en-US" sz="2000" i="1" dirty="0">
              <a:latin typeface="Times New Roman" panose="02020603050405020304" pitchFamily="18" charset="0"/>
              <a:cs typeface="Times New Roman" panose="02020603050405020304" pitchFamily="18" charset="0"/>
            </a:endParaRPr>
          </a:p>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What could be the meaning of “kill not your children”?</a:t>
            </a:r>
            <a:endParaRPr sz="2000" dirty="0">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TextBox 6"/>
          <p:cNvSpPr txBox="1"/>
          <p:nvPr/>
        </p:nvSpPr>
        <p:spPr>
          <a:xfrm>
            <a:off x="3452953" y="481291"/>
            <a:ext cx="3694407"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400">
              <a:defRPr sz="3200" b="1">
                <a:solidFill>
                  <a:srgbClr val="FFFFFF"/>
                </a:solidFill>
                <a:latin typeface="+mj-lt"/>
                <a:ea typeface="+mj-ea"/>
                <a:cs typeface="+mj-cs"/>
                <a:sym typeface="Helvetica"/>
              </a:defRPr>
            </a:lvl1pPr>
          </a:lstStyle>
          <a:p>
            <a:r>
              <a:rPr lang="en-US" sz="2400" dirty="0"/>
              <a:t>Understanding the Verse</a:t>
            </a:r>
            <a:endParaRPr sz="2400" dirty="0"/>
          </a:p>
        </p:txBody>
      </p:sp>
      <p:sp>
        <p:nvSpPr>
          <p:cNvPr id="128" name="Content Placeholder 8"/>
          <p:cNvSpPr txBox="1"/>
          <p:nvPr/>
        </p:nvSpPr>
        <p:spPr>
          <a:xfrm>
            <a:off x="268356" y="1104454"/>
            <a:ext cx="8455533" cy="4649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Autofit/>
          </a:bodyPr>
          <a:lstStyle/>
          <a:p>
            <a:pPr marL="457200" indent="-457200" defTabSz="443484">
              <a:spcBef>
                <a:spcPts val="400"/>
              </a:spcBef>
              <a:buSzPct val="100000"/>
              <a:buFont typeface="+mj-lt"/>
              <a:buAutoNum type="arabicPeriod"/>
              <a:defRPr sz="2328"/>
            </a:pPr>
            <a:r>
              <a:rPr lang="en-US" sz="2000" b="0" i="0" u="none" strike="noStrike" dirty="0">
                <a:effectLst/>
                <a:latin typeface="Times New Roman" panose="02020603050405020304" pitchFamily="18" charset="0"/>
                <a:cs typeface="Times New Roman" panose="02020603050405020304" pitchFamily="18" charset="0"/>
              </a:rPr>
              <a:t>It should be noted that the injunctions which follow the word "forbidden" are what God requires us to do, and not what He forbids us to do. Thus, it is the contrary of the injunctions given in the verse that is forbidden. The injunctions have been expressly mentioned and the converse of them which is forbidden is implied. Thus, on the one hand, by using the word "forbidden" and, on the other, by following it up with positive commandments, the verse combines both the direct injunctions and their converse, and the attention of the reader has been drawn to both.</a:t>
            </a:r>
          </a:p>
          <a:p>
            <a:pPr marL="457200" indent="-457200" defTabSz="443484">
              <a:spcBef>
                <a:spcPts val="400"/>
              </a:spcBef>
              <a:buSzPct val="100000"/>
              <a:buFont typeface="+mj-lt"/>
              <a:buAutoNum type="arabicPeriod"/>
              <a:defRPr sz="2328"/>
            </a:pPr>
            <a:r>
              <a:rPr lang="en-US" sz="2000" b="0" i="0" u="none" strike="noStrike" dirty="0">
                <a:effectLst/>
                <a:latin typeface="Times New Roman" panose="02020603050405020304" pitchFamily="18" charset="0"/>
                <a:cs typeface="Times New Roman" panose="02020603050405020304" pitchFamily="18" charset="0"/>
              </a:rPr>
              <a:t>The word </a:t>
            </a:r>
            <a:r>
              <a:rPr lang="ur" sz="2000" b="0" i="0" u="none" strike="noStrike" dirty="0">
                <a:effectLst/>
                <a:latin typeface="Times New Roman" panose="02020603050405020304" pitchFamily="18" charset="0"/>
                <a:cs typeface="Times New Roman" panose="02020603050405020304" pitchFamily="18" charset="0"/>
              </a:rPr>
              <a:t>احسان</a:t>
            </a:r>
            <a:r>
              <a:rPr lang="en-US" sz="2000" b="0" i="0" u="none" strike="noStrike" dirty="0">
                <a:effectLst/>
                <a:latin typeface="Times New Roman" panose="02020603050405020304" pitchFamily="18" charset="0"/>
                <a:cs typeface="Times New Roman" panose="02020603050405020304" pitchFamily="18" charset="0"/>
              </a:rPr>
              <a:t> (doing good) expresses the idea that the service of the parents enjoined in the words, </a:t>
            </a:r>
            <a:r>
              <a:rPr lang="en-US" sz="2000" b="0" i="1" u="none" strike="noStrike" dirty="0">
                <a:effectLst/>
                <a:latin typeface="Times New Roman" panose="02020603050405020304" pitchFamily="18" charset="0"/>
                <a:cs typeface="Times New Roman" panose="02020603050405020304" pitchFamily="18" charset="0"/>
              </a:rPr>
              <a:t>do good to parents</a:t>
            </a:r>
            <a:r>
              <a:rPr lang="en-US" sz="2000" b="0" i="0" u="none" strike="noStrike" dirty="0">
                <a:effectLst/>
                <a:latin typeface="Times New Roman" panose="02020603050405020304" pitchFamily="18" charset="0"/>
                <a:cs typeface="Times New Roman" panose="02020603050405020304" pitchFamily="18" charset="0"/>
              </a:rPr>
              <a:t>, is to be performed in the best way possible, for </a:t>
            </a:r>
            <a:r>
              <a:rPr lang="ur" sz="2000" b="0" i="0" u="none" strike="noStrike" dirty="0">
                <a:effectLst/>
                <a:latin typeface="Times New Roman" panose="02020603050405020304" pitchFamily="18" charset="0"/>
                <a:cs typeface="Times New Roman" panose="02020603050405020304" pitchFamily="18" charset="0"/>
              </a:rPr>
              <a:t>احسان </a:t>
            </a:r>
            <a:r>
              <a:rPr lang="en-US" sz="2000" b="0" i="0" u="none" strike="noStrike" dirty="0">
                <a:effectLst/>
                <a:latin typeface="Times New Roman" panose="02020603050405020304" pitchFamily="18" charset="0"/>
                <a:cs typeface="Times New Roman" panose="02020603050405020304" pitchFamily="18" charset="0"/>
              </a:rPr>
              <a:t> literally signifies "doing a thing very well.". </a:t>
            </a:r>
            <a:endParaRPr lang="en-US" sz="2000" dirty="0">
              <a:latin typeface="Times New Roman" panose="02020603050405020304" pitchFamily="18" charset="0"/>
              <a:cs typeface="Times New Roman" panose="02020603050405020304" pitchFamily="18" charset="0"/>
            </a:endParaRPr>
          </a:p>
          <a:p>
            <a:pPr marL="457200" indent="-457200" defTabSz="443484">
              <a:spcBef>
                <a:spcPts val="400"/>
              </a:spcBef>
              <a:buSzPct val="100000"/>
              <a:buFont typeface="+mj-lt"/>
              <a:buAutoNum type="arabicPeriod"/>
              <a:defRPr sz="2328"/>
            </a:pPr>
            <a:r>
              <a:rPr lang="en-US" sz="2000" b="0" i="0" u="none" strike="noStrike" dirty="0">
                <a:effectLst/>
                <a:latin typeface="Times New Roman" panose="02020603050405020304" pitchFamily="18" charset="0"/>
                <a:cs typeface="Times New Roman" panose="02020603050405020304" pitchFamily="18" charset="0"/>
              </a:rPr>
              <a:t>Parents are bidden to nourish and bring up their children well, as implied in the words, </a:t>
            </a:r>
            <a:r>
              <a:rPr lang="en-US" sz="2000" b="0" i="1" u="none" strike="noStrike" dirty="0">
                <a:effectLst/>
                <a:latin typeface="Times New Roman" panose="02020603050405020304" pitchFamily="18" charset="0"/>
                <a:cs typeface="Times New Roman" panose="02020603050405020304" pitchFamily="18" charset="0"/>
              </a:rPr>
              <a:t>kill not your children for fear of poverty</a:t>
            </a:r>
            <a:r>
              <a:rPr lang="en-US" sz="2000" b="0" i="0" u="none" strike="noStrike" dirty="0">
                <a:effectLst/>
                <a:latin typeface="Times New Roman" panose="02020603050405020304" pitchFamily="18" charset="0"/>
                <a:cs typeface="Times New Roman" panose="02020603050405020304" pitchFamily="18" charset="0"/>
              </a:rPr>
              <a:t>. Indeed, he who neglects to bring up his children properly for fear of poverty virtually "kills" them. If it is the duty of the children to serve their parents well, it is equally the duty of the parents to bring up their children well.</a:t>
            </a:r>
          </a:p>
          <a:p>
            <a:pPr marL="514350" indent="-514350">
              <a:spcBef>
                <a:spcPts val="450"/>
              </a:spcBef>
              <a:buSzPct val="100000"/>
              <a:buFont typeface="+mj-lt"/>
              <a:buAutoNum type="arabicPeriod"/>
              <a:defRPr sz="2800"/>
            </a:pPr>
            <a:endParaRPr lang="en-US" sz="2400" dirty="0"/>
          </a:p>
        </p:txBody>
      </p:sp>
    </p:spTree>
    <p:extLst>
      <p:ext uri="{BB962C8B-B14F-4D97-AF65-F5344CB8AC3E}">
        <p14:creationId xmlns:p14="http://schemas.microsoft.com/office/powerpoint/2010/main" val="152812532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712E-7A89-954B-9516-AB3C823615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5472" y="1823201"/>
            <a:ext cx="4171952" cy="2707375"/>
          </a:xfrm>
          <a:prstGeom prst="rect">
            <a:avLst/>
          </a:prstGeom>
        </p:spPr>
      </p:pic>
      <p:sp>
        <p:nvSpPr>
          <p:cNvPr id="108" name="Title 2"/>
          <p:cNvSpPr txBox="1">
            <a:spLocks noGrp="1"/>
          </p:cNvSpPr>
          <p:nvPr>
            <p:ph type="title"/>
          </p:nvPr>
        </p:nvSpPr>
        <p:spPr>
          <a:xfrm>
            <a:off x="3483197" y="481868"/>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87363" y="437351"/>
            <a:ext cx="3089498"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r>
              <a:rPr lang="en-US" sz="2400" b="1" dirty="0"/>
              <a:t>Khalifa’s guidance (aba)</a:t>
            </a:r>
            <a:endParaRPr sz="2400" b="1" dirty="0"/>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defRPr sz="2000" i="1">
                <a:solidFill>
                  <a:srgbClr val="FF0000"/>
                </a:solidFill>
                <a:latin typeface="+mj-lt"/>
                <a:ea typeface="+mj-ea"/>
                <a:cs typeface="+mj-cs"/>
                <a:sym typeface="Helvetica"/>
              </a:defRPr>
            </a:pPr>
            <a:endParaRPr lang="en-US" sz="1500" dirty="0"/>
          </a:p>
          <a:p>
            <a:pPr>
              <a:defRPr sz="2000"/>
            </a:pPr>
            <a:endParaRPr sz="1500" dirty="0"/>
          </a:p>
        </p:txBody>
      </p:sp>
      <p:sp>
        <p:nvSpPr>
          <p:cNvPr id="2" name="Rectangle 1">
            <a:extLst>
              <a:ext uri="{FF2B5EF4-FFF2-40B4-BE49-F238E27FC236}">
                <a16:creationId xmlns:a16="http://schemas.microsoft.com/office/drawing/2014/main" id="{92BF0955-2314-1E48-9C12-6FEDF10B010B}"/>
              </a:ext>
            </a:extLst>
          </p:cNvPr>
          <p:cNvSpPr/>
          <p:nvPr/>
        </p:nvSpPr>
        <p:spPr>
          <a:xfrm>
            <a:off x="201267" y="2149235"/>
            <a:ext cx="4370733" cy="2046714"/>
          </a:xfrm>
          <a:prstGeom prst="rect">
            <a:avLst/>
          </a:prstGeom>
        </p:spPr>
        <p:txBody>
          <a:bodyPr wrap="square">
            <a:spAutoFit/>
          </a:bodyPr>
          <a:lstStyle/>
          <a:p>
            <a:r>
              <a:rPr lang="en-US" sz="2000" b="1" dirty="0"/>
              <a:t>Suggested Time = 20 mins</a:t>
            </a:r>
          </a:p>
          <a:p>
            <a:r>
              <a:rPr lang="en-US" sz="2000" b="1" i="1" dirty="0"/>
              <a:t>(All Ansar members need to participate in this discussion)</a:t>
            </a:r>
          </a:p>
          <a:p>
            <a:endParaRPr lang="en-US" sz="1500" b="1" dirty="0"/>
          </a:p>
          <a:p>
            <a:r>
              <a:rPr lang="en-US" sz="2000" b="1" dirty="0"/>
              <a:t>It contains the following items:</a:t>
            </a:r>
            <a:endParaRPr lang="en-US" sz="2000" dirty="0"/>
          </a:p>
          <a:p>
            <a:pPr marL="385763" indent="-385763">
              <a:buFont typeface="+mj-lt"/>
              <a:buAutoNum type="arabicPeriod"/>
            </a:pPr>
            <a:r>
              <a:rPr lang="en-US" sz="1600" dirty="0"/>
              <a:t>Scenario, question and discussion(2 slides)</a:t>
            </a:r>
          </a:p>
          <a:p>
            <a:pPr marL="385763" indent="-385763">
              <a:buFont typeface="+mj-lt"/>
              <a:buAutoNum type="arabicPeriod"/>
            </a:pPr>
            <a:r>
              <a:rPr lang="en-US" sz="1600" dirty="0"/>
              <a:t>Guidance from the Khalifa (1 slide)</a:t>
            </a:r>
          </a:p>
        </p:txBody>
      </p:sp>
    </p:spTree>
    <p:extLst>
      <p:ext uri="{BB962C8B-B14F-4D97-AF65-F5344CB8AC3E}">
        <p14:creationId xmlns:p14="http://schemas.microsoft.com/office/powerpoint/2010/main" val="2999745818"/>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4"/>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23496</TotalTime>
  <Words>2049</Words>
  <Application>Microsoft Office PowerPoint</Application>
  <PresentationFormat>On-screen Show (4:3)</PresentationFormat>
  <Paragraphs>130</Paragraphs>
  <Slides>24</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Arial</vt:lpstr>
      <vt:lpstr>BookmanOldStyle,BoldItalic</vt:lpstr>
      <vt:lpstr>Calibri</vt:lpstr>
      <vt:lpstr>Helvetica</vt:lpstr>
      <vt:lpstr>Helvetica Neue</vt:lpstr>
      <vt:lpstr>Helvetica Neue Medium</vt:lpstr>
      <vt:lpstr>Jameel Noori Nastaleeq</vt:lpstr>
      <vt:lpstr>Jost</vt:lpstr>
      <vt:lpstr>Open Sans</vt:lpstr>
      <vt:lpstr>Times New Roman</vt:lpstr>
      <vt:lpstr>TimesNewRoman</vt:lpstr>
      <vt:lpstr>TimesNewRoman,Italic</vt:lpstr>
      <vt:lpstr>1_Office Theme</vt:lpstr>
      <vt:lpstr>New_Template2</vt:lpstr>
      <vt:lpstr>PowerPoint Presentation</vt:lpstr>
      <vt:lpstr>Agenda</vt:lpstr>
      <vt:lpstr>Recitation of the Holy Quran</vt:lpstr>
      <vt:lpstr>PowerPoint Presentation</vt:lpstr>
      <vt:lpstr>     </vt:lpstr>
      <vt:lpstr>Recitation of the Holy Quran</vt:lpstr>
      <vt:lpstr>PowerPoint Presentation</vt:lpstr>
      <vt:lpstr>PowerPoint Presentation</vt:lpstr>
      <vt:lpstr>     </vt:lpstr>
      <vt:lpstr>PowerPoint Presentation</vt:lpstr>
      <vt:lpstr>Discussion</vt:lpstr>
      <vt:lpstr>Huzur’s words (unofficial translation) Page 1 of 2</vt:lpstr>
      <vt:lpstr>Huzur’s words (unofficial translation) Page 2 of 2</vt:lpstr>
      <vt:lpstr>Al-Wasiyyat (The Will)</vt:lpstr>
      <vt:lpstr>     </vt:lpstr>
      <vt:lpstr>     </vt:lpstr>
      <vt:lpstr>     </vt:lpstr>
      <vt:lpstr>PowerPoint Presentation</vt:lpstr>
      <vt:lpstr>PowerPoint Presentation</vt:lpstr>
      <vt:lpstr>ADULT ORAL HEALTH</vt:lpstr>
      <vt:lpstr>Oral health and Cardiovascular disease</vt:lpstr>
      <vt:lpstr>How to maintain good oral health</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Mansoor Qureshi</dc:creator>
  <cp:lastModifiedBy>Adil Mian</cp:lastModifiedBy>
  <cp:revision>93</cp:revision>
  <dcterms:created xsi:type="dcterms:W3CDTF">2021-11-05T22:04:05Z</dcterms:created>
  <dcterms:modified xsi:type="dcterms:W3CDTF">2023-06-28T16:34:31Z</dcterms:modified>
</cp:coreProperties>
</file>