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314" r:id="rId4"/>
    <p:sldId id="259" r:id="rId5"/>
    <p:sldId id="293" r:id="rId6"/>
    <p:sldId id="304" r:id="rId7"/>
    <p:sldId id="294" r:id="rId8"/>
    <p:sldId id="295" r:id="rId9"/>
    <p:sldId id="261" r:id="rId10"/>
    <p:sldId id="300" r:id="rId11"/>
    <p:sldId id="263" r:id="rId12"/>
    <p:sldId id="264" r:id="rId13"/>
    <p:sldId id="313" r:id="rId14"/>
    <p:sldId id="305" r:id="rId15"/>
    <p:sldId id="312" r:id="rId16"/>
    <p:sldId id="265" r:id="rId17"/>
    <p:sldId id="266" r:id="rId18"/>
    <p:sldId id="296" r:id="rId19"/>
    <p:sldId id="297" r:id="rId20"/>
    <p:sldId id="262" r:id="rId21"/>
    <p:sldId id="302" r:id="rId22"/>
    <p:sldId id="299" r:id="rId23"/>
    <p:sldId id="308" r:id="rId24"/>
    <p:sldId id="307" r:id="rId25"/>
    <p:sldId id="258" r:id="rId26"/>
    <p:sldId id="309" r:id="rId27"/>
    <p:sldId id="311"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8" autoAdjust="0"/>
    <p:restoredTop sz="87891" autoAdjust="0"/>
  </p:normalViewPr>
  <p:slideViewPr>
    <p:cSldViewPr snapToGrid="0">
      <p:cViewPr varScale="1">
        <p:scale>
          <a:sx n="70" d="100"/>
          <a:sy n="70" d="100"/>
        </p:scale>
        <p:origin x="7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C8615-2BEB-E343-8F78-3AA979C8391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75523-9542-2645-B9F4-AA73D018C778}" type="slidenum">
              <a:rPr lang="en-US" smtClean="0"/>
              <a:t>‹#›</a:t>
            </a:fld>
            <a:endParaRPr lang="en-US"/>
          </a:p>
        </p:txBody>
      </p:sp>
    </p:spTree>
    <p:extLst>
      <p:ext uri="{BB962C8B-B14F-4D97-AF65-F5344CB8AC3E}">
        <p14:creationId xmlns:p14="http://schemas.microsoft.com/office/powerpoint/2010/main" val="40727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as a reference for discussion. Do not have to recite again. </a:t>
            </a:r>
          </a:p>
        </p:txBody>
      </p:sp>
      <p:sp>
        <p:nvSpPr>
          <p:cNvPr id="4" name="Slide Number Placeholder 3"/>
          <p:cNvSpPr>
            <a:spLocks noGrp="1"/>
          </p:cNvSpPr>
          <p:nvPr>
            <p:ph type="sldNum" sz="quarter" idx="5"/>
          </p:nvPr>
        </p:nvSpPr>
        <p:spPr/>
        <p:txBody>
          <a:bodyPr/>
          <a:lstStyle/>
          <a:p>
            <a:fld id="{0A175523-9542-2645-B9F4-AA73D018C778}" type="slidenum">
              <a:rPr lang="en-US" smtClean="0"/>
              <a:t>7</a:t>
            </a:fld>
            <a:endParaRPr lang="en-US"/>
          </a:p>
        </p:txBody>
      </p:sp>
    </p:spTree>
    <p:extLst>
      <p:ext uri="{BB962C8B-B14F-4D97-AF65-F5344CB8AC3E}">
        <p14:creationId xmlns:p14="http://schemas.microsoft.com/office/powerpoint/2010/main" val="419396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have a member read the scenario. Invite all members to try and answer the questions. </a:t>
            </a:r>
          </a:p>
        </p:txBody>
      </p:sp>
      <p:sp>
        <p:nvSpPr>
          <p:cNvPr id="4" name="Slide Number Placeholder 3"/>
          <p:cNvSpPr>
            <a:spLocks noGrp="1"/>
          </p:cNvSpPr>
          <p:nvPr>
            <p:ph type="sldNum" sz="quarter" idx="5"/>
          </p:nvPr>
        </p:nvSpPr>
        <p:spPr/>
        <p:txBody>
          <a:bodyPr/>
          <a:lstStyle/>
          <a:p>
            <a:fld id="{0A175523-9542-2645-B9F4-AA73D018C778}" type="slidenum">
              <a:rPr lang="en-US" smtClean="0"/>
              <a:t>8</a:t>
            </a:fld>
            <a:endParaRPr lang="en-US"/>
          </a:p>
        </p:txBody>
      </p:sp>
    </p:spTree>
    <p:extLst>
      <p:ext uri="{BB962C8B-B14F-4D97-AF65-F5344CB8AC3E}">
        <p14:creationId xmlns:p14="http://schemas.microsoft.com/office/powerpoint/2010/main" val="328513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assign a health professional if one is available to cover this topic</a:t>
            </a:r>
          </a:p>
        </p:txBody>
      </p:sp>
      <p:sp>
        <p:nvSpPr>
          <p:cNvPr id="4" name="Slide Number Placeholder 3"/>
          <p:cNvSpPr>
            <a:spLocks noGrp="1"/>
          </p:cNvSpPr>
          <p:nvPr>
            <p:ph type="sldNum" sz="quarter" idx="5"/>
          </p:nvPr>
        </p:nvSpPr>
        <p:spPr/>
        <p:txBody>
          <a:bodyPr/>
          <a:lstStyle/>
          <a:p>
            <a:fld id="{0A175523-9542-2645-B9F4-AA73D018C778}" type="slidenum">
              <a:rPr lang="en-US" smtClean="0"/>
              <a:t>21</a:t>
            </a:fld>
            <a:endParaRPr lang="en-US"/>
          </a:p>
        </p:txBody>
      </p:sp>
    </p:spTree>
    <p:extLst>
      <p:ext uri="{BB962C8B-B14F-4D97-AF65-F5344CB8AC3E}">
        <p14:creationId xmlns:p14="http://schemas.microsoft.com/office/powerpoint/2010/main" val="1858880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6F0-AC34-0F77-B90B-37A2DBC2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45E9C-5466-4041-9F7C-299D215D6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A3138-16C2-36DE-F0C6-98E3CA60062E}"/>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5" name="Footer Placeholder 4">
            <a:extLst>
              <a:ext uri="{FF2B5EF4-FFF2-40B4-BE49-F238E27FC236}">
                <a16:creationId xmlns:a16="http://schemas.microsoft.com/office/drawing/2014/main" id="{B10EB270-D010-35F8-EC51-A4DC1C9CE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E685A-ADD0-120C-FBA4-13380F810822}"/>
              </a:ext>
            </a:extLst>
          </p:cNvPr>
          <p:cNvSpPr>
            <a:spLocks noGrp="1"/>
          </p:cNvSpPr>
          <p:nvPr>
            <p:ph type="sldNum" sz="quarter" idx="12"/>
          </p:nvPr>
        </p:nvSpPr>
        <p:spPr/>
        <p:txBody>
          <a:bodyPr/>
          <a:lstStyle/>
          <a:p>
            <a:fld id="{B4A9E892-88EE-4A3B-B047-90FD39BDC72D}" type="slidenum">
              <a:rPr lang="en-US" smtClean="0"/>
              <a:t>‹#›</a:t>
            </a:fld>
            <a:endParaRPr lang="en-US"/>
          </a:p>
        </p:txBody>
      </p:sp>
      <p:pic>
        <p:nvPicPr>
          <p:cNvPr id="8" name="Picture 7">
            <a:extLst>
              <a:ext uri="{FF2B5EF4-FFF2-40B4-BE49-F238E27FC236}">
                <a16:creationId xmlns:a16="http://schemas.microsoft.com/office/drawing/2014/main" id="{D687CBB3-C617-62F3-3881-0DB283F91221}"/>
              </a:ext>
            </a:extLst>
          </p:cNvPr>
          <p:cNvPicPr>
            <a:picLocks noChangeAspect="1"/>
          </p:cNvPicPr>
          <p:nvPr userDrawn="1"/>
        </p:nvPicPr>
        <p:blipFill>
          <a:blip r:embed="rId2"/>
          <a:stretch>
            <a:fillRect/>
          </a:stretch>
        </p:blipFill>
        <p:spPr>
          <a:xfrm>
            <a:off x="4762" y="4762"/>
            <a:ext cx="12182475" cy="6848475"/>
          </a:xfrm>
          <a:prstGeom prst="rect">
            <a:avLst/>
          </a:prstGeom>
        </p:spPr>
      </p:pic>
    </p:spTree>
    <p:extLst>
      <p:ext uri="{BB962C8B-B14F-4D97-AF65-F5344CB8AC3E}">
        <p14:creationId xmlns:p14="http://schemas.microsoft.com/office/powerpoint/2010/main" val="375875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49B-B775-3871-1692-970A55DA9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5400D-F748-AFB4-D3E5-0D294736D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4D0A-828F-B8B4-B698-0FB9313A0307}"/>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5" name="Footer Placeholder 4">
            <a:extLst>
              <a:ext uri="{FF2B5EF4-FFF2-40B4-BE49-F238E27FC236}">
                <a16:creationId xmlns:a16="http://schemas.microsoft.com/office/drawing/2014/main" id="{5ED9455D-F883-4B31-BCBB-B6B0E7332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9D055-640B-CC40-ACEE-6CF2DE69DBF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333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59D57-C883-F0C9-2FEF-92779A980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A9F27-1C69-0966-8EAC-89278797F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582BF-2B09-5A73-D504-578E4176B640}"/>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5" name="Footer Placeholder 4">
            <a:extLst>
              <a:ext uri="{FF2B5EF4-FFF2-40B4-BE49-F238E27FC236}">
                <a16:creationId xmlns:a16="http://schemas.microsoft.com/office/drawing/2014/main" id="{691168B7-D18A-6EA8-E7F1-727130CA1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A555-8EDF-9B5F-1480-5830803637A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00926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52500" y="1428750"/>
            <a:ext cx="10287000" cy="226695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12" name="Body Level One…"/>
          <p:cNvSpPr txBox="1">
            <a:spLocks noGrp="1"/>
          </p:cNvSpPr>
          <p:nvPr>
            <p:ph type="body" sz="quarter" idx="1"/>
          </p:nvPr>
        </p:nvSpPr>
        <p:spPr>
          <a:xfrm>
            <a:off x="952500" y="3765550"/>
            <a:ext cx="10287000" cy="863600"/>
          </a:xfrm>
          <a:prstGeom prst="rect">
            <a:avLst/>
          </a:prstGeom>
        </p:spPr>
        <p:txBody>
          <a:bodyPr anchor="t"/>
          <a:lstStyle>
            <a:lvl1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5967959" y="6508750"/>
            <a:ext cx="285335" cy="2872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a:t>
            </a:fld>
            <a:endParaRPr/>
          </a:p>
        </p:txBody>
      </p:sp>
    </p:spTree>
    <p:extLst>
      <p:ext uri="{BB962C8B-B14F-4D97-AF65-F5344CB8AC3E}">
        <p14:creationId xmlns:p14="http://schemas.microsoft.com/office/powerpoint/2010/main" val="81172080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Vintage portrait photo of a young child with a hat smiling"/>
          <p:cNvSpPr>
            <a:spLocks noGrp="1"/>
          </p:cNvSpPr>
          <p:nvPr>
            <p:ph type="pic" idx="21"/>
          </p:nvPr>
        </p:nvSpPr>
        <p:spPr>
          <a:xfrm>
            <a:off x="3505200" y="431800"/>
            <a:ext cx="5189490" cy="648792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952500" y="4476750"/>
            <a:ext cx="10287000" cy="107315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22" name="Body Level One…"/>
          <p:cNvSpPr txBox="1">
            <a:spLocks noGrp="1"/>
          </p:cNvSpPr>
          <p:nvPr>
            <p:ph type="body" sz="quarter" idx="1"/>
          </p:nvPr>
        </p:nvSpPr>
        <p:spPr>
          <a:xfrm>
            <a:off x="952500" y="5537200"/>
            <a:ext cx="10287000" cy="927100"/>
          </a:xfrm>
          <a:prstGeom prst="rect">
            <a:avLst/>
          </a:prstGeom>
        </p:spPr>
        <p:txBody>
          <a:bodyPr anchor="t"/>
          <a:lstStyle>
            <a:lvl1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5967959" y="6508750"/>
            <a:ext cx="285335" cy="2872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a:t>
            </a:fld>
            <a:endParaRPr/>
          </a:p>
        </p:txBody>
      </p:sp>
    </p:spTree>
    <p:extLst>
      <p:ext uri="{BB962C8B-B14F-4D97-AF65-F5344CB8AC3E}">
        <p14:creationId xmlns:p14="http://schemas.microsoft.com/office/powerpoint/2010/main" val="237847864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952500" y="2292350"/>
            <a:ext cx="10287000" cy="2266950"/>
          </a:xfrm>
          <a:prstGeom prst="rect">
            <a:avLst/>
          </a:prstGeom>
        </p:spPr>
        <p:txBody>
          <a:bodyPr/>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31" name="Slide Number"/>
          <p:cNvSpPr txBox="1">
            <a:spLocks noGrp="1"/>
          </p:cNvSpPr>
          <p:nvPr>
            <p:ph type="sldNum" sz="quarter" idx="2"/>
          </p:nvPr>
        </p:nvSpPr>
        <p:spPr>
          <a:xfrm>
            <a:off x="5967959" y="6508750"/>
            <a:ext cx="285335" cy="2872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a:t>
            </a:fld>
            <a:endParaRPr/>
          </a:p>
        </p:txBody>
      </p:sp>
    </p:spTree>
    <p:extLst>
      <p:ext uri="{BB962C8B-B14F-4D97-AF65-F5344CB8AC3E}">
        <p14:creationId xmlns:p14="http://schemas.microsoft.com/office/powerpoint/2010/main" val="109043314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Vintage portrait photo of a young child with a hat smiling"/>
          <p:cNvSpPr>
            <a:spLocks noGrp="1"/>
          </p:cNvSpPr>
          <p:nvPr>
            <p:ph type="pic" sz="quarter" idx="21"/>
          </p:nvPr>
        </p:nvSpPr>
        <p:spPr>
          <a:xfrm>
            <a:off x="8210550" y="1441450"/>
            <a:ext cx="3172767" cy="3966605"/>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717550" y="1625600"/>
            <a:ext cx="7315200" cy="224155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40" name="Body Level One…"/>
          <p:cNvSpPr txBox="1">
            <a:spLocks noGrp="1"/>
          </p:cNvSpPr>
          <p:nvPr>
            <p:ph type="body" sz="quarter" idx="1"/>
          </p:nvPr>
        </p:nvSpPr>
        <p:spPr>
          <a:xfrm>
            <a:off x="717550" y="3956050"/>
            <a:ext cx="7315200" cy="2279650"/>
          </a:xfrm>
          <a:prstGeom prst="rect">
            <a:avLst/>
          </a:prstGeom>
        </p:spPr>
        <p:txBody>
          <a:bodyPr anchor="t"/>
          <a:lstStyle>
            <a:lvl1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0" algn="ctr">
              <a:spcBef>
                <a:spcPts val="0"/>
              </a:spcBef>
              <a:buSzTx/>
              <a:buNone/>
              <a:defRPr sz="29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5967959" y="6508750"/>
            <a:ext cx="285335" cy="2872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a:t>
            </a:fld>
            <a:endParaRPr/>
          </a:p>
        </p:txBody>
      </p:sp>
    </p:spTree>
    <p:extLst>
      <p:ext uri="{BB962C8B-B14F-4D97-AF65-F5344CB8AC3E}">
        <p14:creationId xmlns:p14="http://schemas.microsoft.com/office/powerpoint/2010/main" val="6493942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54356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952500" y="1949450"/>
            <a:ext cx="10287000" cy="40195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911327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Vintage portrait photo of a young child with a hat smiling"/>
          <p:cNvSpPr>
            <a:spLocks noGrp="1"/>
          </p:cNvSpPr>
          <p:nvPr>
            <p:ph type="pic" sz="quarter" idx="21"/>
          </p:nvPr>
        </p:nvSpPr>
        <p:spPr>
          <a:xfrm>
            <a:off x="7924800" y="1968500"/>
            <a:ext cx="3172767" cy="3966605"/>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1955800"/>
            <a:ext cx="6419850" cy="4000500"/>
          </a:xfrm>
          <a:prstGeom prst="rect">
            <a:avLst/>
          </a:prstGeom>
        </p:spPr>
        <p:txBody>
          <a:bodyPr/>
          <a:lstStyle>
            <a:lvl1pPr>
              <a:spcBef>
                <a:spcPts val="2650"/>
              </a:spcBef>
              <a:defRPr sz="2300">
                <a:solidFill>
                  <a:srgbClr val="6F6A5A"/>
                </a:solidFill>
              </a:defRPr>
            </a:lvl1pPr>
            <a:lvl2pPr>
              <a:spcBef>
                <a:spcPts val="2650"/>
              </a:spcBef>
              <a:defRPr sz="2300">
                <a:solidFill>
                  <a:srgbClr val="6F6A5A"/>
                </a:solidFill>
              </a:defRPr>
            </a:lvl2pPr>
            <a:lvl3pPr>
              <a:spcBef>
                <a:spcPts val="2650"/>
              </a:spcBef>
              <a:defRPr sz="2300">
                <a:solidFill>
                  <a:srgbClr val="6F6A5A"/>
                </a:solidFill>
              </a:defRPr>
            </a:lvl3pPr>
            <a:lvl4pPr>
              <a:spcBef>
                <a:spcPts val="2650"/>
              </a:spcBef>
              <a:defRPr sz="2300">
                <a:solidFill>
                  <a:srgbClr val="6F6A5A"/>
                </a:solidFill>
              </a:defRPr>
            </a:lvl4pPr>
            <a:lvl5pPr>
              <a:spcBef>
                <a:spcPts val="2650"/>
              </a:spcBef>
              <a:defRPr sz="2300">
                <a:solidFill>
                  <a:srgbClr val="6F6A5A"/>
                </a:solidFill>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663762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11680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A38F-1804-5116-C1D2-27E47288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0EF1F-B8E0-E2F2-E6A6-92F7E0ED2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EBCD5-FF4A-CB1B-55BB-237EA2A94FFF}"/>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5" name="Footer Placeholder 4">
            <a:extLst>
              <a:ext uri="{FF2B5EF4-FFF2-40B4-BE49-F238E27FC236}">
                <a16:creationId xmlns:a16="http://schemas.microsoft.com/office/drawing/2014/main" id="{46EC9158-F543-3170-6B23-F9C8B792C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8F35-1274-0AD4-A2D1-84E811D26723}"/>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50354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Vintage photo of a small lake surrounded by trees"/>
          <p:cNvSpPr>
            <a:spLocks noGrp="1"/>
          </p:cNvSpPr>
          <p:nvPr>
            <p:ph type="pic" idx="21"/>
          </p:nvPr>
        </p:nvSpPr>
        <p:spPr>
          <a:xfrm>
            <a:off x="482600" y="660400"/>
            <a:ext cx="7343155" cy="5524501"/>
          </a:xfrm>
          <a:prstGeom prst="rect">
            <a:avLst/>
          </a:prstGeom>
          <a:ln w="9525">
            <a:round/>
          </a:ln>
        </p:spPr>
        <p:txBody>
          <a:bodyPr lIns="91439" tIns="45719" rIns="91439" bIns="45719" anchor="t">
            <a:noAutofit/>
          </a:bodyPr>
          <a:lstStyle/>
          <a:p>
            <a:endParaRPr/>
          </a:p>
        </p:txBody>
      </p:sp>
      <p:sp>
        <p:nvSpPr>
          <p:cNvPr id="84" name="Vintage portrait photo of a young child with a hat smiling"/>
          <p:cNvSpPr>
            <a:spLocks noGrp="1"/>
          </p:cNvSpPr>
          <p:nvPr>
            <p:ph type="pic" sz="quarter" idx="22"/>
          </p:nvPr>
        </p:nvSpPr>
        <p:spPr>
          <a:xfrm>
            <a:off x="8233697" y="2891929"/>
            <a:ext cx="3340101" cy="4133851"/>
          </a:xfrm>
          <a:prstGeom prst="rect">
            <a:avLst/>
          </a:prstGeom>
          <a:ln w="9525">
            <a:round/>
          </a:ln>
        </p:spPr>
        <p:txBody>
          <a:bodyPr lIns="91439" tIns="45719" rIns="91439" bIns="45719" anchor="t">
            <a:noAutofit/>
          </a:bodyPr>
          <a:lstStyle/>
          <a:p>
            <a:endParaRPr/>
          </a:p>
        </p:txBody>
      </p:sp>
      <p:sp>
        <p:nvSpPr>
          <p:cNvPr id="85" name="Vintage photo of a locomotive"/>
          <p:cNvSpPr>
            <a:spLocks noGrp="1"/>
          </p:cNvSpPr>
          <p:nvPr>
            <p:ph type="pic" sz="quarter" idx="23"/>
          </p:nvPr>
        </p:nvSpPr>
        <p:spPr>
          <a:xfrm>
            <a:off x="8251557" y="622300"/>
            <a:ext cx="3369762" cy="2154785"/>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5969415" y="6330950"/>
            <a:ext cx="285335" cy="287258"/>
          </a:xfrm>
          <a:prstGeom prst="rect">
            <a:avLst/>
          </a:prstGeom>
        </p:spPr>
        <p:txBody>
          <a:bodyPr/>
          <a:lstStyle>
            <a:lvl1pPr algn="r"/>
          </a:lstStyle>
          <a:p>
            <a:fld id="{86CB4B4D-7CA3-9044-876B-883B54F8677D}" type="slidenum">
              <a:t>‹#›</a:t>
            </a:fld>
            <a:endParaRPr/>
          </a:p>
        </p:txBody>
      </p:sp>
    </p:spTree>
    <p:extLst>
      <p:ext uri="{BB962C8B-B14F-4D97-AF65-F5344CB8AC3E}">
        <p14:creationId xmlns:p14="http://schemas.microsoft.com/office/powerpoint/2010/main" val="217486971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1187450" y="2939638"/>
            <a:ext cx="9810750" cy="610424"/>
          </a:xfrm>
          <a:prstGeom prst="rect">
            <a:avLst/>
          </a:prstGeom>
        </p:spPr>
        <p:txBody>
          <a:bodyPr>
            <a:spAutoFit/>
          </a:bodyPr>
          <a:lstStyle>
            <a:lvl1pPr marL="0" indent="0" algn="ctr">
              <a:spcBef>
                <a:spcPts val="2650"/>
              </a:spcBef>
              <a:buSzTx/>
              <a:buNone/>
              <a:defRPr sz="3300" i="1">
                <a:solidFill>
                  <a:srgbClr val="6F6A5A"/>
                </a:solidFill>
                <a:latin typeface="Baskerville SemiBold"/>
                <a:ea typeface="Baskerville SemiBold"/>
                <a:cs typeface="Baskerville SemiBold"/>
                <a:sym typeface="Baskerville SemiBold"/>
              </a:defRPr>
            </a:lvl1pPr>
          </a:lstStyle>
          <a:p>
            <a:r>
              <a:t>“Type a quote here.”</a:t>
            </a:r>
          </a:p>
        </p:txBody>
      </p:sp>
      <p:sp>
        <p:nvSpPr>
          <p:cNvPr id="94" name="-Johnny Appleseed"/>
          <p:cNvSpPr txBox="1">
            <a:spLocks noGrp="1"/>
          </p:cNvSpPr>
          <p:nvPr>
            <p:ph type="body" sz="quarter" idx="22"/>
          </p:nvPr>
        </p:nvSpPr>
        <p:spPr>
          <a:xfrm>
            <a:off x="1187450" y="4476750"/>
            <a:ext cx="9810750" cy="456535"/>
          </a:xfrm>
          <a:prstGeom prst="rect">
            <a:avLst/>
          </a:prstGeom>
        </p:spPr>
        <p:txBody>
          <a:bodyPr anchor="t">
            <a:spAutoFit/>
          </a:bodyPr>
          <a:lstStyle>
            <a:lvl1pPr marL="0" indent="0" algn="ctr">
              <a:spcBef>
                <a:spcPts val="0"/>
              </a:spcBef>
              <a:buSzTx/>
              <a:buNone/>
              <a:defRPr sz="2300">
                <a:solidFill>
                  <a:srgbClr val="A29A85"/>
                </a:solidFill>
              </a:defRPr>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96634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ntage photo of a small lake surrounded by trees"/>
          <p:cNvSpPr>
            <a:spLocks noGrp="1"/>
          </p:cNvSpPr>
          <p:nvPr>
            <p:ph type="pic" idx="21"/>
          </p:nvPr>
        </p:nvSpPr>
        <p:spPr>
          <a:xfrm>
            <a:off x="0" y="-1155700"/>
            <a:ext cx="12192000" cy="917244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91486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69053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91EE-7766-668E-823A-4B444025C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BD2B-EAAA-A462-D6C4-89CEDC914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C1081-C4E9-82FE-5A44-5E05F8513B94}"/>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5" name="Footer Placeholder 4">
            <a:extLst>
              <a:ext uri="{FF2B5EF4-FFF2-40B4-BE49-F238E27FC236}">
                <a16:creationId xmlns:a16="http://schemas.microsoft.com/office/drawing/2014/main" id="{4FE1AACC-2224-F903-9742-70BDC11AF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C65CD-6C96-244F-0898-84EF93CD851F}"/>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02198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7FC7-EE51-1855-C9E0-E2CDE41E7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1D3B1-FC57-ED9E-2E22-8A2B092E0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9414A-CB54-F7FE-C797-8CF0007F9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CFFF8-4BE4-A185-F6E5-24C3B9CCF7A2}"/>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6" name="Footer Placeholder 5">
            <a:extLst>
              <a:ext uri="{FF2B5EF4-FFF2-40B4-BE49-F238E27FC236}">
                <a16:creationId xmlns:a16="http://schemas.microsoft.com/office/drawing/2014/main" id="{18CD5A3C-A4FB-41F4-9227-F11482DE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00900-DDC9-2C5B-2C6D-F37C01CFB8EE}"/>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1777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99C-53AA-1565-8F81-DA5208C7E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847ED-8B4B-9998-F87A-7BCF969CD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C54B0-D06B-124D-7FF2-BBB648EB7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DB6D9-F533-D467-651E-ED61DF61F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42944-0E69-68D3-81A7-66EA0A527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B8F2B-C321-1B79-D86B-24917D564FD0}"/>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8" name="Footer Placeholder 7">
            <a:extLst>
              <a:ext uri="{FF2B5EF4-FFF2-40B4-BE49-F238E27FC236}">
                <a16:creationId xmlns:a16="http://schemas.microsoft.com/office/drawing/2014/main" id="{BCB6BB66-8039-877F-B0C0-5FF3D9A66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54BFE-EC36-1D7D-DB83-69C5D6EC883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9612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3256-FD6D-95DD-72FE-0B82A0DC9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2DE16-84F8-D106-52D2-8EB9431597F3}"/>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4" name="Footer Placeholder 3">
            <a:extLst>
              <a:ext uri="{FF2B5EF4-FFF2-40B4-BE49-F238E27FC236}">
                <a16:creationId xmlns:a16="http://schemas.microsoft.com/office/drawing/2014/main" id="{CFF391BE-F2BF-B35C-EB4E-4CB54BA03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CE04D9-4520-465C-493E-423C282B77B5}"/>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0713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BF3C5-CC24-CEE2-1E5F-9731C290F03D}"/>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3" name="Footer Placeholder 2">
            <a:extLst>
              <a:ext uri="{FF2B5EF4-FFF2-40B4-BE49-F238E27FC236}">
                <a16:creationId xmlns:a16="http://schemas.microsoft.com/office/drawing/2014/main" id="{EEE20D67-452D-6A6A-B201-5A03316FC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9FC72-48EF-3B34-5FC5-6D9096DE0E2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74910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C79A-CFEB-3151-248F-07923FE7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3CF52-9675-FD86-320F-ADC93B7DD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6DCF0-AA61-73C0-BBF2-D59464ED5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0012A-2C3C-5CF6-7ADF-378F986417E7}"/>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6" name="Footer Placeholder 5">
            <a:extLst>
              <a:ext uri="{FF2B5EF4-FFF2-40B4-BE49-F238E27FC236}">
                <a16:creationId xmlns:a16="http://schemas.microsoft.com/office/drawing/2014/main" id="{7418DB62-01C4-0555-EFF5-AD1C61B0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CA108-E13C-1EF6-9910-6DC815EF1527}"/>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6124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550-7063-E0E3-C21F-ED2ED966B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346F84-D6DD-7385-E962-52CED8AFA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997D22-393F-6A30-B4D3-8D6778E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F41FD-4EF0-D53E-12AC-759DBA00F355}"/>
              </a:ext>
            </a:extLst>
          </p:cNvPr>
          <p:cNvSpPr>
            <a:spLocks noGrp="1"/>
          </p:cNvSpPr>
          <p:nvPr>
            <p:ph type="dt" sz="half" idx="10"/>
          </p:nvPr>
        </p:nvSpPr>
        <p:spPr/>
        <p:txBody>
          <a:bodyPr/>
          <a:lstStyle/>
          <a:p>
            <a:fld id="{C36BB29B-1C16-4A4E-9BA1-C830A4FD8A2B}" type="datetimeFigureOut">
              <a:rPr lang="en-US" smtClean="0"/>
              <a:t>1/28/2024</a:t>
            </a:fld>
            <a:endParaRPr lang="en-US"/>
          </a:p>
        </p:txBody>
      </p:sp>
      <p:sp>
        <p:nvSpPr>
          <p:cNvPr id="6" name="Footer Placeholder 5">
            <a:extLst>
              <a:ext uri="{FF2B5EF4-FFF2-40B4-BE49-F238E27FC236}">
                <a16:creationId xmlns:a16="http://schemas.microsoft.com/office/drawing/2014/main" id="{8718C146-A6F6-B16E-83F7-DE91A0CBB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354D3-7A2A-8A0C-669E-07747E5CFF50}"/>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478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A2E74-1E01-47CF-97D9-8076019C4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E30DBC-1E34-90A2-9D3A-83F779A0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83D87-167B-F00B-9039-C1D57DBC4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B29B-1C16-4A4E-9BA1-C830A4FD8A2B}" type="datetimeFigureOut">
              <a:rPr lang="en-US" smtClean="0"/>
              <a:t>1/28/2024</a:t>
            </a:fld>
            <a:endParaRPr lang="en-US"/>
          </a:p>
        </p:txBody>
      </p:sp>
      <p:sp>
        <p:nvSpPr>
          <p:cNvPr id="5" name="Footer Placeholder 4">
            <a:extLst>
              <a:ext uri="{FF2B5EF4-FFF2-40B4-BE49-F238E27FC236}">
                <a16:creationId xmlns:a16="http://schemas.microsoft.com/office/drawing/2014/main" id="{75E4E5DD-0985-B3D6-9638-6CE735106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D2E24-3F16-DE58-37C8-B0E13E922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E892-88EE-4A3B-B047-90FD39BDC72D}" type="slidenum">
              <a:rPr lang="en-US" smtClean="0"/>
              <a:t>‹#›</a:t>
            </a:fld>
            <a:endParaRPr lang="en-US"/>
          </a:p>
        </p:txBody>
      </p:sp>
    </p:spTree>
    <p:extLst>
      <p:ext uri="{BB962C8B-B14F-4D97-AF65-F5344CB8AC3E}">
        <p14:creationId xmlns:p14="http://schemas.microsoft.com/office/powerpoint/2010/main" val="174408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952500" y="889000"/>
            <a:ext cx="10287000" cy="5073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952500" y="381000"/>
            <a:ext cx="10287000" cy="1301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88050" y="6330950"/>
            <a:ext cx="285335" cy="287258"/>
          </a:xfrm>
          <a:prstGeom prst="rect">
            <a:avLst/>
          </a:prstGeom>
          <a:ln w="12700">
            <a:miter lim="400000"/>
          </a:ln>
        </p:spPr>
        <p:txBody>
          <a:bodyPr wrap="none" lIns="50800" tIns="50800" rIns="50800" bIns="50800">
            <a:spAutoFit/>
          </a:bodyPr>
          <a:lstStyle>
            <a:lvl1pPr>
              <a:buClrTx/>
              <a:defRPr sz="1200">
                <a:latin typeface="Cochin"/>
                <a:ea typeface="Cochin"/>
                <a:cs typeface="Cochin"/>
                <a:sym typeface="Cochin"/>
              </a:defRPr>
            </a:lvl1pPr>
          </a:lstStyle>
          <a:p>
            <a:fld id="{86CB4B4D-7CA3-9044-876B-883B54F8677D}" type="slidenum">
              <a:t>‹#›</a:t>
            </a:fld>
            <a:endParaRPr/>
          </a:p>
        </p:txBody>
      </p:sp>
    </p:spTree>
    <p:extLst>
      <p:ext uri="{BB962C8B-B14F-4D97-AF65-F5344CB8AC3E}">
        <p14:creationId xmlns:p14="http://schemas.microsoft.com/office/powerpoint/2010/main" val="2521422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1pPr>
      <a:lvl2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2pPr>
      <a:lvl3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3pPr>
      <a:lvl4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4pPr>
      <a:lvl5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5pPr>
      <a:lvl6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6pPr>
      <a:lvl7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7pPr>
      <a:lvl8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8pPr>
      <a:lvl9pPr marL="0" marR="0" indent="0" algn="ctr" defTabSz="412750" rtl="0" latinLnBrk="0">
        <a:lnSpc>
          <a:spcPct val="100000"/>
        </a:lnSpc>
        <a:spcBef>
          <a:spcPts val="0"/>
        </a:spcBef>
        <a:spcAft>
          <a:spcPts val="0"/>
        </a:spcAft>
        <a:buClrTx/>
        <a:buSzTx/>
        <a:buFontTx/>
        <a:buNone/>
        <a:tabLst/>
        <a:defRPr sz="5400" b="0" i="0" u="none" strike="noStrike" cap="none" spc="0" baseline="0">
          <a:solidFill>
            <a:srgbClr val="6F6A5A"/>
          </a:solidFill>
          <a:uFillTx/>
          <a:latin typeface="+mn-lt"/>
          <a:ea typeface="+mn-ea"/>
          <a:cs typeface="+mn-cs"/>
          <a:sym typeface="Copperplate"/>
        </a:defRPr>
      </a:lvl9pPr>
    </p:titleStyle>
    <p:bodyStyle>
      <a:lvl1pPr marL="3175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1pPr>
      <a:lvl2pPr marL="6350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2pPr>
      <a:lvl3pPr marL="9525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3pPr>
      <a:lvl4pPr marL="12700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4pPr>
      <a:lvl5pPr marL="15875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5pPr>
      <a:lvl6pPr marL="19050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6pPr>
      <a:lvl7pPr marL="22225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7pPr>
      <a:lvl8pPr marL="25400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8pPr>
      <a:lvl9pPr marL="2857500" marR="0" indent="-317500" algn="l" defTabSz="412750" rtl="0" latinLnBrk="0">
        <a:lnSpc>
          <a:spcPct val="100000"/>
        </a:lnSpc>
        <a:spcBef>
          <a:spcPts val="2100"/>
        </a:spcBef>
        <a:spcAft>
          <a:spcPts val="0"/>
        </a:spcAft>
        <a:buClr>
          <a:srgbClr val="A29A85"/>
        </a:buClr>
        <a:buSzPct val="100000"/>
        <a:buFontTx/>
        <a:buChar char="•"/>
        <a:tabLst/>
        <a:defRPr sz="2800" b="0" i="0" u="none" strike="noStrike" cap="none" spc="0" baseline="0">
          <a:solidFill>
            <a:srgbClr val="000000"/>
          </a:solidFill>
          <a:uFillTx/>
          <a:latin typeface="Baskerville"/>
          <a:ea typeface="Baskerville"/>
          <a:cs typeface="Baskerville"/>
          <a:sym typeface="Baskervill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chi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embed/pwGLMFDerEA?autoplay=1" TargetMode="Externa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https://www.altaqwa.us/registrat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C0D308-BA68-6158-B8EC-8811DDF319B4}"/>
              </a:ext>
            </a:extLst>
          </p:cNvPr>
          <p:cNvSpPr txBox="1"/>
          <p:nvPr/>
        </p:nvSpPr>
        <p:spPr>
          <a:xfrm>
            <a:off x="223837" y="1717805"/>
            <a:ext cx="11744325" cy="2800767"/>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February 2024</a:t>
            </a:r>
          </a:p>
          <a:p>
            <a:pPr algn="ctr"/>
            <a:endParaRPr lang="en-US" sz="3200" b="1" dirty="0">
              <a:latin typeface="Verdana" panose="020B0604030504040204" pitchFamily="34" charset="0"/>
              <a:ea typeface="Verdana" panose="020B0604030504040204" pitchFamily="34" charset="0"/>
            </a:endParaRPr>
          </a:p>
          <a:p>
            <a:pPr algn="ctr"/>
            <a:r>
              <a:rPr lang="en-US" sz="3200" b="1" dirty="0">
                <a:latin typeface="Verdana" panose="020B0604030504040204" pitchFamily="34" charset="0"/>
                <a:ea typeface="Verdana" panose="020B0604030504040204" pitchFamily="34" charset="0"/>
              </a:rPr>
              <a:t>“This is a perfect book, there is no doubt in it”</a:t>
            </a:r>
          </a:p>
        </p:txBody>
      </p:sp>
      <p:sp>
        <p:nvSpPr>
          <p:cNvPr id="9" name="TextBox 8">
            <a:extLst>
              <a:ext uri="{FF2B5EF4-FFF2-40B4-BE49-F238E27FC236}">
                <a16:creationId xmlns:a16="http://schemas.microsoft.com/office/drawing/2014/main" id="{A9C38198-1256-211A-7F8A-15E87EFD4AFD}"/>
              </a:ext>
            </a:extLst>
          </p:cNvPr>
          <p:cNvSpPr txBox="1"/>
          <p:nvPr/>
        </p:nvSpPr>
        <p:spPr>
          <a:xfrm>
            <a:off x="3162300" y="5808880"/>
            <a:ext cx="6096000" cy="430887"/>
          </a:xfrm>
          <a:prstGeom prst="rect">
            <a:avLst/>
          </a:prstGeom>
          <a:noFill/>
        </p:spPr>
        <p:txBody>
          <a:bodyPr wrap="square">
            <a:spAutoFit/>
          </a:bodyPr>
          <a:lstStyle/>
          <a:p>
            <a:pPr algn="ctr"/>
            <a:r>
              <a:rPr lang="en-US" sz="1050" dirty="0">
                <a:latin typeface="Verdana" panose="020B0604030504040204" pitchFamily="34" charset="0"/>
                <a:ea typeface="Verdana" panose="020B0604030504040204" pitchFamily="34" charset="0"/>
              </a:rPr>
              <a:t>This slide deck contains images licensed for the purpose of this presentation only. </a:t>
            </a:r>
          </a:p>
          <a:p>
            <a:pPr algn="ctr"/>
            <a:r>
              <a:rPr lang="en-US" sz="1050" dirty="0">
                <a:latin typeface="Verdana" panose="020B0604030504040204" pitchFamily="34" charset="0"/>
                <a:ea typeface="Verdana" panose="020B0604030504040204" pitchFamily="34" charset="0"/>
              </a:rPr>
              <a:t>No one is permitted to use the images for any other use, without prior permission. </a:t>
            </a:r>
          </a:p>
        </p:txBody>
      </p:sp>
    </p:spTree>
    <p:extLst>
      <p:ext uri="{BB962C8B-B14F-4D97-AF65-F5344CB8AC3E}">
        <p14:creationId xmlns:p14="http://schemas.microsoft.com/office/powerpoint/2010/main" val="314293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15BF3-C40C-0D1D-5257-7E6C240F4D9A}"/>
              </a:ext>
            </a:extLst>
          </p:cNvPr>
          <p:cNvSpPr txBox="1"/>
          <p:nvPr/>
        </p:nvSpPr>
        <p:spPr>
          <a:xfrm>
            <a:off x="295274" y="982176"/>
            <a:ext cx="11458575" cy="5632311"/>
          </a:xfrm>
          <a:prstGeom prst="rect">
            <a:avLst/>
          </a:prstGeom>
          <a:noFill/>
        </p:spPr>
        <p:txBody>
          <a:bodyPr wrap="square">
            <a:spAutoFit/>
          </a:bodyPr>
          <a:lstStyle/>
          <a:p>
            <a:r>
              <a:rPr lang="en-US" sz="2400" b="0" i="0" dirty="0">
                <a:effectLst/>
                <a:latin typeface="Jost"/>
              </a:rPr>
              <a:t>According to the verse, the Quran has two sets of verses. Some are “Muhkam” </a:t>
            </a:r>
            <a:r>
              <a:rPr lang="ar-SA" sz="2400" b="0" i="0" dirty="0">
                <a:effectLst/>
                <a:latin typeface="Jost"/>
              </a:rPr>
              <a:t>محکم</a:t>
            </a:r>
            <a:r>
              <a:rPr lang="en-US" sz="2400" b="0" i="0" dirty="0">
                <a:effectLst/>
                <a:latin typeface="Jost"/>
              </a:rPr>
              <a:t> decisive in meaning and others “Mutashabih” </a:t>
            </a:r>
            <a:r>
              <a:rPr lang="ar-SA" sz="2400" b="0" i="0" dirty="0">
                <a:effectLst/>
                <a:latin typeface="Jost"/>
              </a:rPr>
              <a:t>متشابه</a:t>
            </a:r>
            <a:r>
              <a:rPr lang="en-US" sz="2400" b="0" i="0" dirty="0">
                <a:effectLst/>
                <a:latin typeface="Jost"/>
              </a:rPr>
              <a:t> capable of different interpretations. The right way to interpret a Mutashabih </a:t>
            </a:r>
            <a:r>
              <a:rPr lang="ar-SA" sz="2400" b="0" i="0" dirty="0">
                <a:effectLst/>
                <a:latin typeface="Jost"/>
              </a:rPr>
              <a:t>متشابه </a:t>
            </a:r>
            <a:r>
              <a:rPr lang="en-US" sz="2400" b="0" i="0" dirty="0">
                <a:effectLst/>
                <a:latin typeface="Jost"/>
              </a:rPr>
              <a:t> verse is that only such interpretation of it should be accepted as agrees with the verses that are </a:t>
            </a:r>
            <a:r>
              <a:rPr lang="ar-SA" sz="2400" b="0" i="0" dirty="0">
                <a:effectLst/>
                <a:latin typeface="Jost"/>
              </a:rPr>
              <a:t>محکم </a:t>
            </a:r>
            <a:r>
              <a:rPr lang="en-US" sz="2400" b="0" i="0" dirty="0">
                <a:effectLst/>
                <a:latin typeface="Jost"/>
              </a:rPr>
              <a:t> and all other interpretations should be dismissed as incorrect. </a:t>
            </a:r>
          </a:p>
          <a:p>
            <a:endParaRPr lang="en-US" sz="2400" dirty="0">
              <a:latin typeface="Jost"/>
            </a:endParaRPr>
          </a:p>
          <a:p>
            <a:r>
              <a:rPr lang="en-US" sz="2400" b="0" i="0" dirty="0">
                <a:effectLst/>
                <a:latin typeface="Jost"/>
              </a:rPr>
              <a:t>It is on record that one day the Holy Prophet</a:t>
            </a:r>
            <a:r>
              <a:rPr lang="en-US" sz="2400" baseline="30000" dirty="0">
                <a:latin typeface="Jost"/>
              </a:rPr>
              <a:t>sa</a:t>
            </a:r>
            <a:r>
              <a:rPr lang="en-US" sz="2400" b="0" i="0" dirty="0">
                <a:effectLst/>
                <a:latin typeface="Jost"/>
              </a:rPr>
              <a:t>, on hearing people disputing about the interpretation of certain verses of the Quran, angrily said: "Thus were ruined those who have gone before you. They interpreted certain parts of their scriptures in such a manner as to make them contradict other parts. But the Quran has been so revealed that different parts of it should corroborate one another. So do not reject any truth by making one part contradict the other. Act on what you understand thereof and refer that which you do not understand to those who know and understand it" (Musnad).</a:t>
            </a:r>
          </a:p>
          <a:p>
            <a:endParaRPr lang="en-US" sz="1000" b="0" i="0" dirty="0">
              <a:effectLst/>
              <a:latin typeface="Jost"/>
            </a:endParaRPr>
          </a:p>
          <a:p>
            <a:pPr algn="r"/>
            <a:r>
              <a:rPr lang="en-US" sz="2400" b="1" i="1" dirty="0">
                <a:latin typeface="Jost"/>
              </a:rPr>
              <a:t>Hadrat Mirza Bashiruddin Mahmood Ahmad</a:t>
            </a:r>
            <a:r>
              <a:rPr lang="en-US" sz="2400" b="1" i="1" baseline="30000" dirty="0">
                <a:latin typeface="Jost"/>
              </a:rPr>
              <a:t>ra</a:t>
            </a:r>
            <a:r>
              <a:rPr lang="en-US" sz="2400" b="1" i="1" dirty="0">
                <a:latin typeface="Jost"/>
              </a:rPr>
              <a:t>, Five Volume Commentary</a:t>
            </a:r>
            <a:endParaRPr lang="en-US" sz="2400" b="1" i="1" dirty="0"/>
          </a:p>
        </p:txBody>
      </p:sp>
      <p:sp>
        <p:nvSpPr>
          <p:cNvPr id="4" name="TextBox 3">
            <a:extLst>
              <a:ext uri="{FF2B5EF4-FFF2-40B4-BE49-F238E27FC236}">
                <a16:creationId xmlns:a16="http://schemas.microsoft.com/office/drawing/2014/main" id="{4662666A-BEF7-C1F6-8D90-BD0385FDB04B}"/>
              </a:ext>
            </a:extLst>
          </p:cNvPr>
          <p:cNvSpPr txBox="1"/>
          <p:nvPr/>
        </p:nvSpPr>
        <p:spPr>
          <a:xfrm>
            <a:off x="4532243" y="282060"/>
            <a:ext cx="7564507" cy="53295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Why different interpretations?</a:t>
            </a:r>
          </a:p>
        </p:txBody>
      </p:sp>
    </p:spTree>
    <p:extLst>
      <p:ext uri="{BB962C8B-B14F-4D97-AF65-F5344CB8AC3E}">
        <p14:creationId xmlns:p14="http://schemas.microsoft.com/office/powerpoint/2010/main" val="228672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A1A0D1-752F-0FCA-0626-E5DB5FDCBEBE}"/>
              </a:ext>
            </a:extLst>
          </p:cNvPr>
          <p:cNvSpPr txBox="1"/>
          <p:nvPr/>
        </p:nvSpPr>
        <p:spPr>
          <a:xfrm>
            <a:off x="376237" y="1037361"/>
            <a:ext cx="10977563" cy="1631216"/>
          </a:xfrm>
          <a:prstGeom prst="rect">
            <a:avLst/>
          </a:prstGeom>
          <a:noFill/>
        </p:spPr>
        <p:txBody>
          <a:bodyPr wrap="square">
            <a:spAutoFit/>
          </a:bodyPr>
          <a:lstStyle/>
          <a:p>
            <a:r>
              <a:rPr lang="en-US" sz="2000" b="0" i="1" dirty="0">
                <a:effectLst/>
                <a:latin typeface="Verdana" panose="020B0604030504040204" pitchFamily="34" charset="0"/>
                <a:ea typeface="Verdana" panose="020B0604030504040204" pitchFamily="34" charset="0"/>
              </a:rPr>
              <a:t>Muhkam </a:t>
            </a:r>
            <a:r>
              <a:rPr lang="en-US" sz="2000" b="0" i="0" dirty="0">
                <a:effectLst/>
                <a:latin typeface="Verdana" panose="020B0604030504040204" pitchFamily="34" charset="0"/>
                <a:ea typeface="Verdana" panose="020B0604030504040204" pitchFamily="34" charset="0"/>
              </a:rPr>
              <a:t>means, </a:t>
            </a:r>
          </a:p>
          <a:p>
            <a:pPr marL="685800" indent="-342900">
              <a:buFont typeface="+mj-lt"/>
              <a:buAutoNum type="arabicPeriod"/>
            </a:pPr>
            <a:r>
              <a:rPr lang="en-US" sz="2000" b="0" i="0" dirty="0">
                <a:effectLst/>
                <a:latin typeface="Verdana" panose="020B0604030504040204" pitchFamily="34" charset="0"/>
                <a:ea typeface="Verdana" panose="020B0604030504040204" pitchFamily="34" charset="0"/>
              </a:rPr>
              <a:t>that which has been made secure from change or alteration; </a:t>
            </a:r>
            <a:endParaRPr lang="en-US" sz="2000" dirty="0">
              <a:latin typeface="Verdana" panose="020B0604030504040204" pitchFamily="34" charset="0"/>
              <a:ea typeface="Verdana" panose="020B0604030504040204" pitchFamily="34" charset="0"/>
            </a:endParaRPr>
          </a:p>
          <a:p>
            <a:pPr marL="685800" indent="-342900">
              <a:buFont typeface="+mj-lt"/>
              <a:buAutoNum type="arabicPeriod"/>
            </a:pPr>
            <a:r>
              <a:rPr lang="en-US" sz="2000" b="0" i="0" dirty="0">
                <a:effectLst/>
                <a:latin typeface="Verdana" panose="020B0604030504040204" pitchFamily="34" charset="0"/>
                <a:ea typeface="Verdana" panose="020B0604030504040204" pitchFamily="34" charset="0"/>
              </a:rPr>
              <a:t>that in which there is no ambiguity or possibility of doubt; </a:t>
            </a:r>
            <a:endParaRPr lang="en-US" sz="2000" dirty="0">
              <a:latin typeface="Verdana" panose="020B0604030504040204" pitchFamily="34" charset="0"/>
              <a:ea typeface="Verdana" panose="020B0604030504040204" pitchFamily="34" charset="0"/>
            </a:endParaRPr>
          </a:p>
          <a:p>
            <a:pPr marL="685800" indent="-342900">
              <a:buFont typeface="+mj-lt"/>
              <a:buAutoNum type="arabicPeriod"/>
            </a:pPr>
            <a:r>
              <a:rPr lang="en-US" sz="2000" b="0" i="0" dirty="0">
                <a:effectLst/>
                <a:latin typeface="Verdana" panose="020B0604030504040204" pitchFamily="34" charset="0"/>
                <a:ea typeface="Verdana" panose="020B0604030504040204" pitchFamily="34" charset="0"/>
              </a:rPr>
              <a:t>that which is clear in meaning and decisive in exposition and </a:t>
            </a:r>
          </a:p>
          <a:p>
            <a:pPr marL="685800" indent="-342900">
              <a:buFont typeface="+mj-lt"/>
              <a:buAutoNum type="arabicPeriod"/>
            </a:pPr>
            <a:r>
              <a:rPr lang="en-US" sz="2000" b="0" i="0" dirty="0">
                <a:effectLst/>
                <a:latin typeface="Verdana" panose="020B0604030504040204" pitchFamily="34" charset="0"/>
                <a:ea typeface="Verdana" panose="020B0604030504040204" pitchFamily="34" charset="0"/>
              </a:rPr>
              <a:t>a verse which embodies a teaching special to the Qur’an (Mufradat &amp; Lane).</a:t>
            </a:r>
          </a:p>
        </p:txBody>
      </p:sp>
      <p:sp>
        <p:nvSpPr>
          <p:cNvPr id="5" name="TextBox 4">
            <a:extLst>
              <a:ext uri="{FF2B5EF4-FFF2-40B4-BE49-F238E27FC236}">
                <a16:creationId xmlns:a16="http://schemas.microsoft.com/office/drawing/2014/main" id="{666A0BCC-C83D-9AA4-B09F-0A59450CDDA3}"/>
              </a:ext>
            </a:extLst>
          </p:cNvPr>
          <p:cNvSpPr txBox="1"/>
          <p:nvPr/>
        </p:nvSpPr>
        <p:spPr>
          <a:xfrm>
            <a:off x="376237" y="2668577"/>
            <a:ext cx="11439526" cy="3447098"/>
          </a:xfrm>
          <a:prstGeom prst="rect">
            <a:avLst/>
          </a:prstGeom>
          <a:noFill/>
        </p:spPr>
        <p:txBody>
          <a:bodyPr wrap="square">
            <a:spAutoFit/>
          </a:bodyPr>
          <a:lstStyle/>
          <a:p>
            <a:r>
              <a:rPr lang="en-US" sz="2000" b="0" i="1" dirty="0">
                <a:effectLst/>
                <a:latin typeface="Verdana" panose="020B0604030504040204" pitchFamily="34" charset="0"/>
                <a:ea typeface="Verdana" panose="020B0604030504040204" pitchFamily="34" charset="0"/>
              </a:rPr>
              <a:t>Mutashabih </a:t>
            </a:r>
            <a:r>
              <a:rPr lang="en-US" sz="2000" b="0" i="0" dirty="0">
                <a:effectLst/>
                <a:latin typeface="Verdana" panose="020B0604030504040204" pitchFamily="34" charset="0"/>
                <a:ea typeface="Verdana" panose="020B0604030504040204" pitchFamily="34" charset="0"/>
              </a:rPr>
              <a:t>is used about </a:t>
            </a:r>
          </a:p>
          <a:p>
            <a:pPr marL="742950" indent="-342900">
              <a:buFont typeface="+mj-lt"/>
              <a:buAutoNum type="arabicPeriod"/>
            </a:pPr>
            <a:r>
              <a:rPr lang="en-US" sz="2000" b="0" i="0" dirty="0">
                <a:effectLst/>
                <a:latin typeface="Verdana" panose="020B0604030504040204" pitchFamily="34" charset="0"/>
                <a:ea typeface="Verdana" panose="020B0604030504040204" pitchFamily="34" charset="0"/>
              </a:rPr>
              <a:t>that phrase, sentence or verse which is susceptible of different, though concordant, interpretations; </a:t>
            </a:r>
          </a:p>
          <a:p>
            <a:pPr marL="742950" indent="-342900">
              <a:buFont typeface="+mj-lt"/>
              <a:buAutoNum type="arabicPeriod"/>
            </a:pPr>
            <a:r>
              <a:rPr lang="en-US" sz="2000" b="0" i="0" dirty="0">
                <a:effectLst/>
                <a:latin typeface="Verdana" panose="020B0604030504040204" pitchFamily="34" charset="0"/>
                <a:ea typeface="Verdana" panose="020B0604030504040204" pitchFamily="34" charset="0"/>
              </a:rPr>
              <a:t>that whose parts resemble or are concordant with one another; </a:t>
            </a:r>
          </a:p>
          <a:p>
            <a:pPr marL="742950" indent="-342900">
              <a:buFont typeface="+mj-lt"/>
              <a:buAutoNum type="arabicPeriod"/>
            </a:pPr>
            <a:r>
              <a:rPr lang="en-US" sz="2000" b="0" i="0" dirty="0">
                <a:effectLst/>
                <a:latin typeface="Verdana" panose="020B0604030504040204" pitchFamily="34" charset="0"/>
                <a:ea typeface="Verdana" panose="020B0604030504040204" pitchFamily="34" charset="0"/>
              </a:rPr>
              <a:t>that whose true significance bears a similarity to a sense which is not meant; </a:t>
            </a:r>
          </a:p>
          <a:p>
            <a:pPr marL="742950" indent="-342900">
              <a:buFont typeface="+mj-lt"/>
              <a:buAutoNum type="arabicPeriod"/>
            </a:pPr>
            <a:r>
              <a:rPr lang="en-US" sz="2000" b="0" i="0" dirty="0">
                <a:effectLst/>
                <a:latin typeface="Verdana" panose="020B0604030504040204" pitchFamily="34" charset="0"/>
                <a:ea typeface="Verdana" panose="020B0604030504040204" pitchFamily="34" charset="0"/>
              </a:rPr>
              <a:t>that of which the true meaning is known only by referring it to what is termed </a:t>
            </a:r>
            <a:r>
              <a:rPr lang="en-US" sz="2000" b="0" i="1" dirty="0">
                <a:effectLst/>
                <a:latin typeface="Verdana" panose="020B0604030504040204" pitchFamily="34" charset="0"/>
                <a:ea typeface="Verdana" panose="020B0604030504040204" pitchFamily="34" charset="0"/>
              </a:rPr>
              <a:t>Muhkam; </a:t>
            </a:r>
          </a:p>
          <a:p>
            <a:pPr marL="742950" indent="-342900">
              <a:buFont typeface="+mj-lt"/>
              <a:buAutoNum type="arabicPeriod"/>
            </a:pPr>
            <a:r>
              <a:rPr lang="en-US" sz="2000" b="0" i="0" dirty="0">
                <a:effectLst/>
                <a:latin typeface="Verdana" panose="020B0604030504040204" pitchFamily="34" charset="0"/>
                <a:ea typeface="Verdana" panose="020B0604030504040204" pitchFamily="34" charset="0"/>
              </a:rPr>
              <a:t>that which cannot be rightly understood without repeated consideration; </a:t>
            </a:r>
          </a:p>
          <a:p>
            <a:pPr marL="742950" indent="-342900">
              <a:buFont typeface="+mj-lt"/>
              <a:buAutoNum type="arabicPeriod"/>
            </a:pPr>
            <a:r>
              <a:rPr lang="en-US" sz="2000" b="0" i="0" dirty="0">
                <a:effectLst/>
                <a:latin typeface="Verdana" panose="020B0604030504040204" pitchFamily="34" charset="0"/>
                <a:ea typeface="Verdana" panose="020B0604030504040204" pitchFamily="34" charset="0"/>
              </a:rPr>
              <a:t>a verse which contains teaching corresponding to or resembling those contained in the previous revealed Scriptures (Mufradat).</a:t>
            </a:r>
            <a:endParaRPr lang="en-US" dirty="0">
              <a:latin typeface="Verdana" panose="020B0604030504040204" pitchFamily="34" charset="0"/>
              <a:ea typeface="Verdana" panose="020B0604030504040204" pitchFamily="34" charset="0"/>
            </a:endParaRPr>
          </a:p>
          <a:p>
            <a:pPr marL="400050" algn="r"/>
            <a:r>
              <a:rPr lang="en-US" b="1" i="1" dirty="0">
                <a:latin typeface="Verdana" panose="020B0604030504040204" pitchFamily="34" charset="0"/>
                <a:ea typeface="Verdana" panose="020B0604030504040204" pitchFamily="34" charset="0"/>
              </a:rPr>
              <a:t>Short Commentary – Hadrat Mirza Bashiruddin Mahmood Ahmad</a:t>
            </a:r>
            <a:r>
              <a:rPr lang="en-US" b="1" i="1" baseline="30000" dirty="0">
                <a:latin typeface="Verdana" panose="020B0604030504040204" pitchFamily="34" charset="0"/>
                <a:ea typeface="Verdana" panose="020B0604030504040204" pitchFamily="34" charset="0"/>
              </a:rPr>
              <a:t>ra</a:t>
            </a:r>
          </a:p>
        </p:txBody>
      </p:sp>
      <p:sp>
        <p:nvSpPr>
          <p:cNvPr id="6" name="TextBox 5">
            <a:extLst>
              <a:ext uri="{FF2B5EF4-FFF2-40B4-BE49-F238E27FC236}">
                <a16:creationId xmlns:a16="http://schemas.microsoft.com/office/drawing/2014/main" id="{D971AF5D-4C4C-0467-512C-DA111DAC04A6}"/>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Tree>
    <p:extLst>
      <p:ext uri="{BB962C8B-B14F-4D97-AF65-F5344CB8AC3E}">
        <p14:creationId xmlns:p14="http://schemas.microsoft.com/office/powerpoint/2010/main" val="321453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71AF5D-4C4C-0467-512C-DA111DAC04A6}"/>
              </a:ext>
            </a:extLst>
          </p:cNvPr>
          <p:cNvSpPr txBox="1"/>
          <p:nvPr/>
        </p:nvSpPr>
        <p:spPr>
          <a:xfrm>
            <a:off x="3548270" y="240107"/>
            <a:ext cx="848180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So said the Promised Messiah</a:t>
            </a:r>
            <a:r>
              <a:rPr lang="en-US" sz="2800" b="1" baseline="30000" dirty="0">
                <a:solidFill>
                  <a:schemeClr val="bg1"/>
                </a:solidFill>
                <a:latin typeface="Verdana" panose="020B0604030504040204" pitchFamily="34" charset="0"/>
                <a:ea typeface="Verdana" panose="020B0604030504040204" pitchFamily="34" charset="0"/>
              </a:rPr>
              <a:t>as</a:t>
            </a:r>
          </a:p>
        </p:txBody>
      </p:sp>
      <p:sp>
        <p:nvSpPr>
          <p:cNvPr id="2" name="TextBox 1">
            <a:extLst>
              <a:ext uri="{FF2B5EF4-FFF2-40B4-BE49-F238E27FC236}">
                <a16:creationId xmlns:a16="http://schemas.microsoft.com/office/drawing/2014/main" id="{2BA12E5B-5215-30B4-3B07-153C83EF4B1A}"/>
              </a:ext>
            </a:extLst>
          </p:cNvPr>
          <p:cNvSpPr txBox="1"/>
          <p:nvPr/>
        </p:nvSpPr>
        <p:spPr>
          <a:xfrm>
            <a:off x="420756" y="1233873"/>
            <a:ext cx="11350487" cy="4893647"/>
          </a:xfrm>
          <a:prstGeom prst="rect">
            <a:avLst/>
          </a:prstGeom>
          <a:noFill/>
        </p:spPr>
        <p:txBody>
          <a:bodyPr wrap="square">
            <a:spAutoFit/>
          </a:bodyPr>
          <a:lstStyle/>
          <a:p>
            <a:r>
              <a:rPr lang="en-US" sz="2400" b="0" i="0" u="none" strike="noStrike" dirty="0">
                <a:solidFill>
                  <a:srgbClr val="212529"/>
                </a:solidFill>
                <a:effectLst/>
                <a:latin typeface="Verdana" panose="020B0604030504040204" pitchFamily="34" charset="0"/>
                <a:ea typeface="Verdana" panose="020B0604030504040204" pitchFamily="34" charset="0"/>
              </a:rPr>
              <a:t>And we have complete confidence in the fact that Holy Qur’an is the last divine book, and that not an iota or dot can be added or detracted from its laws, limits, commandments and orders. Now there is no revelation or inspiration from Allah that can modify, change or abrogate any command of the Holy Qur’an. </a:t>
            </a:r>
            <a:br>
              <a:rPr lang="en-US" sz="2400" b="0" i="0" u="none" strike="noStrike" dirty="0">
                <a:solidFill>
                  <a:srgbClr val="212529"/>
                </a:solidFill>
                <a:effectLst/>
                <a:latin typeface="Verdana" panose="020B0604030504040204" pitchFamily="34" charset="0"/>
                <a:ea typeface="Verdana" panose="020B0604030504040204" pitchFamily="34" charset="0"/>
              </a:rPr>
            </a:br>
            <a:endParaRPr lang="en-US" sz="2400" dirty="0">
              <a:solidFill>
                <a:srgbClr val="212529"/>
              </a:solidFill>
              <a:latin typeface="Verdana" panose="020B0604030504040204" pitchFamily="34" charset="0"/>
              <a:ea typeface="Verdana" panose="020B0604030504040204" pitchFamily="34" charset="0"/>
            </a:endParaRPr>
          </a:p>
          <a:p>
            <a:pPr algn="r"/>
            <a:r>
              <a:rPr lang="en-US" sz="2400" b="1" i="1" u="none" strike="noStrike" dirty="0">
                <a:solidFill>
                  <a:srgbClr val="212529"/>
                </a:solidFill>
                <a:effectLst/>
                <a:latin typeface="Verdana" panose="020B0604030504040204" pitchFamily="34" charset="0"/>
                <a:ea typeface="Verdana" panose="020B0604030504040204" pitchFamily="34" charset="0"/>
              </a:rPr>
              <a:t>(Ruhani Khazain, vol. 3 pg. 170, Izala Auham)</a:t>
            </a:r>
          </a:p>
          <a:p>
            <a:pPr algn="l"/>
            <a:endParaRPr lang="en-US" sz="2400" dirty="0">
              <a:solidFill>
                <a:srgbClr val="212529"/>
              </a:solidFill>
              <a:latin typeface="Verdana" panose="020B0604030504040204" pitchFamily="34" charset="0"/>
              <a:ea typeface="Verdana" panose="020B0604030504040204" pitchFamily="34" charset="0"/>
            </a:endParaRPr>
          </a:p>
          <a:p>
            <a:pPr algn="l"/>
            <a:endParaRPr lang="en-US" sz="2400" b="0" i="0" u="none" strike="noStrike" dirty="0">
              <a:solidFill>
                <a:srgbClr val="212529"/>
              </a:solidFill>
              <a:effectLst/>
              <a:latin typeface="Verdana" panose="020B0604030504040204" pitchFamily="34" charset="0"/>
              <a:ea typeface="Verdana" panose="020B0604030504040204" pitchFamily="34" charset="0"/>
            </a:endParaRPr>
          </a:p>
          <a:p>
            <a:pPr algn="l"/>
            <a:r>
              <a:rPr lang="en-US" sz="2400" b="0" i="0" u="none" strike="noStrike" dirty="0">
                <a:solidFill>
                  <a:srgbClr val="212529"/>
                </a:solidFill>
                <a:effectLst/>
                <a:latin typeface="Verdana" panose="020B0604030504040204" pitchFamily="34" charset="0"/>
                <a:ea typeface="Verdana" panose="020B0604030504040204" pitchFamily="34" charset="0"/>
              </a:rPr>
              <a:t>The truth is that the (text of the) Holy Qur’an cannot be truly abrogated or added to because this would falsify it. </a:t>
            </a:r>
            <a:br>
              <a:rPr lang="en-US" sz="2400" b="0" i="0" u="none" strike="noStrike" dirty="0">
                <a:solidFill>
                  <a:srgbClr val="212529"/>
                </a:solidFill>
                <a:effectLst/>
                <a:latin typeface="Verdana" panose="020B0604030504040204" pitchFamily="34" charset="0"/>
                <a:ea typeface="Verdana" panose="020B0604030504040204" pitchFamily="34" charset="0"/>
              </a:rPr>
            </a:br>
            <a:endParaRPr lang="en-US" sz="2400" dirty="0">
              <a:solidFill>
                <a:srgbClr val="212529"/>
              </a:solidFill>
              <a:latin typeface="Verdana" panose="020B0604030504040204" pitchFamily="34" charset="0"/>
              <a:ea typeface="Verdana" panose="020B0604030504040204" pitchFamily="34" charset="0"/>
            </a:endParaRPr>
          </a:p>
          <a:p>
            <a:pPr algn="r"/>
            <a:r>
              <a:rPr lang="en-US" sz="2400" b="1" i="1" u="none" strike="noStrike" dirty="0">
                <a:solidFill>
                  <a:srgbClr val="212529"/>
                </a:solidFill>
                <a:effectLst/>
                <a:latin typeface="Verdana" panose="020B0604030504040204" pitchFamily="34" charset="0"/>
                <a:ea typeface="Verdana" panose="020B0604030504040204" pitchFamily="34" charset="0"/>
              </a:rPr>
              <a:t>(Ruhani Khazain, vol. 4 pg. 93, Mubahitha Ludhiana)</a:t>
            </a:r>
          </a:p>
        </p:txBody>
      </p:sp>
    </p:spTree>
    <p:extLst>
      <p:ext uri="{BB962C8B-B14F-4D97-AF65-F5344CB8AC3E}">
        <p14:creationId xmlns:p14="http://schemas.microsoft.com/office/powerpoint/2010/main" val="235160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71AF5D-4C4C-0467-512C-DA111DAC04A6}"/>
              </a:ext>
            </a:extLst>
          </p:cNvPr>
          <p:cNvSpPr txBox="1"/>
          <p:nvPr/>
        </p:nvSpPr>
        <p:spPr>
          <a:xfrm>
            <a:off x="6096000" y="240106"/>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Abrogation?</a:t>
            </a:r>
          </a:p>
        </p:txBody>
      </p:sp>
      <p:sp>
        <p:nvSpPr>
          <p:cNvPr id="2" name="TextBox 1">
            <a:extLst>
              <a:ext uri="{FF2B5EF4-FFF2-40B4-BE49-F238E27FC236}">
                <a16:creationId xmlns:a16="http://schemas.microsoft.com/office/drawing/2014/main" id="{2BA12E5B-5215-30B4-3B07-153C83EF4B1A}"/>
              </a:ext>
            </a:extLst>
          </p:cNvPr>
          <p:cNvSpPr txBox="1"/>
          <p:nvPr/>
        </p:nvSpPr>
        <p:spPr>
          <a:xfrm>
            <a:off x="397505" y="2149220"/>
            <a:ext cx="11632569" cy="3970318"/>
          </a:xfrm>
          <a:prstGeom prst="rect">
            <a:avLst/>
          </a:prstGeom>
          <a:noFill/>
        </p:spPr>
        <p:txBody>
          <a:bodyPr wrap="square">
            <a:spAutoFit/>
          </a:bodyPr>
          <a:lstStyle/>
          <a:p>
            <a:r>
              <a:rPr lang="en-US" b="0" i="0" u="none" strike="noStrike" dirty="0">
                <a:solidFill>
                  <a:srgbClr val="212529"/>
                </a:solidFill>
                <a:effectLst/>
                <a:latin typeface="Verdana" panose="020B0604030504040204" pitchFamily="34" charset="0"/>
                <a:ea typeface="Verdana" panose="020B0604030504040204" pitchFamily="34" charset="0"/>
              </a:rPr>
              <a:t>“Whatever Sign We abrogate or cause to be forgotten, We bring one better than that or the like thereof. Dost thou not know that Allah has the power to do all that He wills?” </a:t>
            </a:r>
          </a:p>
          <a:p>
            <a:pPr algn="r"/>
            <a:r>
              <a:rPr lang="en-US" b="1" i="0" u="none" strike="noStrike" dirty="0">
                <a:solidFill>
                  <a:srgbClr val="212529"/>
                </a:solidFill>
                <a:effectLst/>
                <a:latin typeface="Verdana" panose="020B0604030504040204" pitchFamily="34" charset="0"/>
                <a:ea typeface="Verdana" panose="020B0604030504040204" pitchFamily="34" charset="0"/>
              </a:rPr>
              <a:t>(2:107)</a:t>
            </a:r>
          </a:p>
          <a:p>
            <a:pPr algn="l"/>
            <a:endParaRPr lang="en-US" b="1" i="1" u="none" strike="noStrike" dirty="0">
              <a:solidFill>
                <a:srgbClr val="212529"/>
              </a:solidFill>
              <a:effectLst/>
              <a:latin typeface="Verdana" panose="020B0604030504040204" pitchFamily="34" charset="0"/>
              <a:ea typeface="Verdana" panose="020B0604030504040204" pitchFamily="34" charset="0"/>
            </a:endParaRPr>
          </a:p>
          <a:p>
            <a:pPr algn="l"/>
            <a:r>
              <a:rPr lang="en-US" b="1" i="1" u="none" strike="noStrike" dirty="0">
                <a:solidFill>
                  <a:srgbClr val="212529"/>
                </a:solidFill>
                <a:effectLst/>
                <a:latin typeface="Verdana" panose="020B0604030504040204" pitchFamily="34" charset="0"/>
                <a:ea typeface="Verdana" panose="020B0604030504040204" pitchFamily="34" charset="0"/>
              </a:rPr>
              <a:t>Commentary: </a:t>
            </a:r>
            <a:r>
              <a:rPr lang="en-US" b="0" i="1" u="none" strike="noStrike" dirty="0">
                <a:solidFill>
                  <a:srgbClr val="212529"/>
                </a:solidFill>
                <a:effectLst/>
                <a:latin typeface="Verdana" panose="020B0604030504040204" pitchFamily="34" charset="0"/>
                <a:ea typeface="Verdana" panose="020B0604030504040204" pitchFamily="34" charset="0"/>
              </a:rPr>
              <a:t>There is nothing in this verse to indicate that the Ayah spoken of in this verse as being abrogated, refers to the previous Revelations. It is pointed out that the previous Scriptures contained two kinds of commandments: (a) Those which, owing to changed conditions and to the universality of the new Revelation, required abrogation. (b) Those containing eternal truths which needed resuscitation so that people might be reminded of the forgotten truth. It was, thereof, necessary to abrogate certain portion of those Scriptures and bring in their place new ones, and also to restore the lost ones. So, God abrogated some portions of the previous Revelations, substituting them with new and better ones, and at the same time re-introduced the missing general spirit of the Quranic teaching. The Qur’an has abrogated all previous Scriptures; for, better than all the old Laws, but is also meant for all men for all times. </a:t>
            </a:r>
            <a:endParaRPr lang="en-US" b="0" i="0" u="none" strike="noStrike" dirty="0">
              <a:solidFill>
                <a:srgbClr val="212529"/>
              </a:solidFill>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AD753327-B52B-6C23-BFC2-EDC02D417D96}"/>
              </a:ext>
            </a:extLst>
          </p:cNvPr>
          <p:cNvSpPr txBox="1"/>
          <p:nvPr/>
        </p:nvSpPr>
        <p:spPr>
          <a:xfrm>
            <a:off x="1719943" y="1110249"/>
            <a:ext cx="5769428" cy="923330"/>
          </a:xfrm>
          <a:prstGeom prst="rect">
            <a:avLst/>
          </a:prstGeom>
          <a:noFill/>
        </p:spPr>
        <p:txBody>
          <a:bodyPr wrap="square">
            <a:spAutoFit/>
          </a:bodyPr>
          <a:lstStyle/>
          <a:p>
            <a:r>
              <a:rPr lang="en-US" b="1" dirty="0">
                <a:latin typeface="Verdana" panose="020B0604030504040204" pitchFamily="34" charset="0"/>
                <a:ea typeface="Verdana" panose="020B0604030504040204" pitchFamily="34" charset="0"/>
              </a:rPr>
              <a:t>Meaning of abrogation</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Webster – to abolish by authoritative action</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Oxford – the repeal or abolition of a law</a:t>
            </a:r>
          </a:p>
        </p:txBody>
      </p:sp>
      <p:sp>
        <p:nvSpPr>
          <p:cNvPr id="7" name="TextBox 6">
            <a:extLst>
              <a:ext uri="{FF2B5EF4-FFF2-40B4-BE49-F238E27FC236}">
                <a16:creationId xmlns:a16="http://schemas.microsoft.com/office/drawing/2014/main" id="{96654ED8-BF79-3E72-7194-D8372A2187E6}"/>
              </a:ext>
            </a:extLst>
          </p:cNvPr>
          <p:cNvSpPr txBox="1"/>
          <p:nvPr/>
        </p:nvSpPr>
        <p:spPr>
          <a:xfrm>
            <a:off x="7616597" y="1387248"/>
            <a:ext cx="1446440" cy="646331"/>
          </a:xfrm>
          <a:prstGeom prst="rect">
            <a:avLst/>
          </a:prstGeom>
          <a:noFill/>
        </p:spPr>
        <p:txBody>
          <a:bodyPr wrap="square">
            <a:spAutoFit/>
          </a:bodyPr>
          <a:lstStyle/>
          <a:p>
            <a:pPr algn="r"/>
            <a:r>
              <a:rPr lang="ar-SA" sz="3600" b="0" i="0" dirty="0">
                <a:solidFill>
                  <a:srgbClr val="3C4043"/>
                </a:solidFill>
                <a:effectLst/>
                <a:latin typeface="Roboto" panose="02000000000000000000" pitchFamily="2" charset="0"/>
              </a:rPr>
              <a:t>منسوخی</a:t>
            </a:r>
            <a:endParaRPr lang="en-US" sz="3600" dirty="0"/>
          </a:p>
        </p:txBody>
      </p:sp>
    </p:spTree>
    <p:extLst>
      <p:ext uri="{BB962C8B-B14F-4D97-AF65-F5344CB8AC3E}">
        <p14:creationId xmlns:p14="http://schemas.microsoft.com/office/powerpoint/2010/main" val="18157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71AF5D-4C4C-0467-512C-DA111DAC04A6}"/>
              </a:ext>
            </a:extLst>
          </p:cNvPr>
          <p:cNvSpPr txBox="1"/>
          <p:nvPr/>
        </p:nvSpPr>
        <p:spPr>
          <a:xfrm>
            <a:off x="6096000" y="240106"/>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Verses against Abrogation</a:t>
            </a:r>
          </a:p>
        </p:txBody>
      </p:sp>
      <p:sp>
        <p:nvSpPr>
          <p:cNvPr id="2" name="TextBox 1">
            <a:extLst>
              <a:ext uri="{FF2B5EF4-FFF2-40B4-BE49-F238E27FC236}">
                <a16:creationId xmlns:a16="http://schemas.microsoft.com/office/drawing/2014/main" id="{2BA12E5B-5215-30B4-3B07-153C83EF4B1A}"/>
              </a:ext>
            </a:extLst>
          </p:cNvPr>
          <p:cNvSpPr txBox="1"/>
          <p:nvPr/>
        </p:nvSpPr>
        <p:spPr>
          <a:xfrm>
            <a:off x="157608" y="1102770"/>
            <a:ext cx="6896336" cy="4801314"/>
          </a:xfrm>
          <a:prstGeom prst="rect">
            <a:avLst/>
          </a:prstGeom>
          <a:noFill/>
        </p:spPr>
        <p:txBody>
          <a:bodyPr wrap="square">
            <a:spAutoFit/>
          </a:bodyPr>
          <a:lstStyle/>
          <a:p>
            <a:pPr algn="l"/>
            <a:r>
              <a:rPr lang="en-US" b="1" i="0" u="none" strike="noStrike" dirty="0">
                <a:solidFill>
                  <a:srgbClr val="212529"/>
                </a:solidFill>
                <a:effectLst/>
                <a:latin typeface="Verdana" panose="020B0604030504040204" pitchFamily="34" charset="0"/>
                <a:ea typeface="Verdana" panose="020B0604030504040204" pitchFamily="34" charset="0"/>
              </a:rPr>
              <a:t>[5:4] </a:t>
            </a:r>
            <a:r>
              <a:rPr lang="en-US" b="0" i="0" u="none" strike="noStrike" dirty="0">
                <a:solidFill>
                  <a:srgbClr val="212529"/>
                </a:solidFill>
                <a:effectLst/>
                <a:latin typeface="Verdana" panose="020B0604030504040204" pitchFamily="34" charset="0"/>
                <a:ea typeface="Verdana" panose="020B0604030504040204" pitchFamily="34" charset="0"/>
              </a:rPr>
              <a:t>This day have I perfected your religion for you and completed My favour upon you and have chosen for you Islam as religion</a:t>
            </a:r>
          </a:p>
          <a:p>
            <a:pPr algn="l"/>
            <a:endParaRPr lang="en-US" b="0" i="0" u="none" strike="noStrike" dirty="0">
              <a:solidFill>
                <a:srgbClr val="212529"/>
              </a:solidFill>
              <a:effectLst/>
              <a:latin typeface="Verdana" panose="020B0604030504040204" pitchFamily="34" charset="0"/>
              <a:ea typeface="Verdana" panose="020B0604030504040204" pitchFamily="34" charset="0"/>
            </a:endParaRPr>
          </a:p>
          <a:p>
            <a:pPr algn="l"/>
            <a:endParaRPr lang="en-US" b="0" i="0" u="none" strike="noStrike" dirty="0">
              <a:solidFill>
                <a:srgbClr val="212529"/>
              </a:solidFill>
              <a:effectLst/>
              <a:latin typeface="Verdana" panose="020B0604030504040204" pitchFamily="34" charset="0"/>
              <a:ea typeface="Verdana" panose="020B0604030504040204" pitchFamily="34" charset="0"/>
            </a:endParaRPr>
          </a:p>
          <a:p>
            <a:pPr algn="l"/>
            <a:r>
              <a:rPr lang="en-US" b="1" i="0" u="none" strike="noStrike" dirty="0">
                <a:solidFill>
                  <a:srgbClr val="212529"/>
                </a:solidFill>
                <a:effectLst/>
                <a:latin typeface="Verdana" panose="020B0604030504040204" pitchFamily="34" charset="0"/>
                <a:ea typeface="Verdana" panose="020B0604030504040204" pitchFamily="34" charset="0"/>
              </a:rPr>
              <a:t>[11:2] </a:t>
            </a:r>
            <a:r>
              <a:rPr lang="en-US" b="0" i="0" u="none" strike="noStrike" dirty="0">
                <a:solidFill>
                  <a:srgbClr val="212529"/>
                </a:solidFill>
                <a:effectLst/>
                <a:latin typeface="Verdana" panose="020B0604030504040204" pitchFamily="34" charset="0"/>
                <a:ea typeface="Verdana" panose="020B0604030504040204" pitchFamily="34" charset="0"/>
              </a:rPr>
              <a:t>Alif Lam Ra. </a:t>
            </a:r>
            <a:r>
              <a:rPr lang="en-US" b="0" i="1" u="none" strike="noStrike" dirty="0">
                <a:solidFill>
                  <a:srgbClr val="212529"/>
                </a:solidFill>
                <a:effectLst/>
                <a:latin typeface="Verdana" panose="020B0604030504040204" pitchFamily="34" charset="0"/>
                <a:ea typeface="Verdana" panose="020B0604030504040204" pitchFamily="34" charset="0"/>
              </a:rPr>
              <a:t>This is </a:t>
            </a:r>
            <a:r>
              <a:rPr lang="en-US" b="0" i="0" u="none" strike="noStrike" dirty="0">
                <a:solidFill>
                  <a:srgbClr val="212529"/>
                </a:solidFill>
                <a:effectLst/>
                <a:latin typeface="Verdana" panose="020B0604030504040204" pitchFamily="34" charset="0"/>
                <a:ea typeface="Verdana" panose="020B0604030504040204" pitchFamily="34" charset="0"/>
              </a:rPr>
              <a:t>a Book whose verses have been made unchangeable </a:t>
            </a:r>
            <a:r>
              <a:rPr lang="en-US" b="0" i="1" u="none" strike="noStrike" dirty="0">
                <a:solidFill>
                  <a:srgbClr val="212529"/>
                </a:solidFill>
                <a:effectLst/>
                <a:latin typeface="Verdana" panose="020B0604030504040204" pitchFamily="34" charset="0"/>
                <a:ea typeface="Verdana" panose="020B0604030504040204" pitchFamily="34" charset="0"/>
              </a:rPr>
              <a:t>and </a:t>
            </a:r>
            <a:r>
              <a:rPr lang="en-US" b="0" i="0" u="none" strike="noStrike" dirty="0">
                <a:solidFill>
                  <a:srgbClr val="212529"/>
                </a:solidFill>
                <a:effectLst/>
                <a:latin typeface="Verdana" panose="020B0604030504040204" pitchFamily="34" charset="0"/>
                <a:ea typeface="Verdana" panose="020B0604030504040204" pitchFamily="34" charset="0"/>
              </a:rPr>
              <a:t>then they have been expounded in detail. </a:t>
            </a:r>
            <a:r>
              <a:rPr lang="en-US" b="0" i="1" u="none" strike="noStrike" dirty="0">
                <a:solidFill>
                  <a:srgbClr val="212529"/>
                </a:solidFill>
                <a:effectLst/>
                <a:latin typeface="Verdana" panose="020B0604030504040204" pitchFamily="34" charset="0"/>
                <a:ea typeface="Verdana" panose="020B0604030504040204" pitchFamily="34" charset="0"/>
              </a:rPr>
              <a:t>It is </a:t>
            </a:r>
            <a:r>
              <a:rPr lang="en-US" b="0" i="0" u="none" strike="noStrike" dirty="0">
                <a:solidFill>
                  <a:srgbClr val="212529"/>
                </a:solidFill>
                <a:effectLst/>
                <a:latin typeface="Verdana" panose="020B0604030504040204" pitchFamily="34" charset="0"/>
                <a:ea typeface="Verdana" panose="020B0604030504040204" pitchFamily="34" charset="0"/>
              </a:rPr>
              <a:t>from One Wise, </a:t>
            </a:r>
            <a:r>
              <a:rPr lang="en-US" b="0" i="1" u="none" strike="noStrike" dirty="0">
                <a:solidFill>
                  <a:srgbClr val="212529"/>
                </a:solidFill>
                <a:effectLst/>
                <a:latin typeface="Verdana" panose="020B0604030504040204" pitchFamily="34" charset="0"/>
                <a:ea typeface="Verdana" panose="020B0604030504040204" pitchFamily="34" charset="0"/>
              </a:rPr>
              <a:t>and </a:t>
            </a:r>
            <a:r>
              <a:rPr lang="en-US" b="0" i="0" u="none" strike="noStrike" dirty="0">
                <a:solidFill>
                  <a:srgbClr val="212529"/>
                </a:solidFill>
                <a:effectLst/>
                <a:latin typeface="Verdana" panose="020B0604030504040204" pitchFamily="34" charset="0"/>
                <a:ea typeface="Verdana" panose="020B0604030504040204" pitchFamily="34" charset="0"/>
              </a:rPr>
              <a:t>All-Aware</a:t>
            </a:r>
          </a:p>
          <a:p>
            <a:pPr algn="l"/>
            <a:endParaRPr lang="en-US" b="0" i="0" u="none" strike="noStrike" dirty="0">
              <a:solidFill>
                <a:srgbClr val="212529"/>
              </a:solidFill>
              <a:effectLst/>
              <a:latin typeface="Verdana" panose="020B0604030504040204" pitchFamily="34" charset="0"/>
              <a:ea typeface="Verdana" panose="020B0604030504040204" pitchFamily="34" charset="0"/>
            </a:endParaRPr>
          </a:p>
          <a:p>
            <a:pPr algn="l"/>
            <a:endParaRPr lang="en-US" b="0" i="0" u="none" strike="noStrike" dirty="0">
              <a:solidFill>
                <a:srgbClr val="212529"/>
              </a:solidFill>
              <a:effectLst/>
              <a:latin typeface="Verdana" panose="020B0604030504040204" pitchFamily="34" charset="0"/>
              <a:ea typeface="Verdana" panose="020B0604030504040204" pitchFamily="34" charset="0"/>
            </a:endParaRPr>
          </a:p>
          <a:p>
            <a:pPr algn="l"/>
            <a:r>
              <a:rPr lang="en-US" b="1" i="0" u="none" strike="noStrike" dirty="0">
                <a:solidFill>
                  <a:srgbClr val="212529"/>
                </a:solidFill>
                <a:effectLst/>
                <a:latin typeface="Verdana" panose="020B0604030504040204" pitchFamily="34" charset="0"/>
                <a:ea typeface="Verdana" panose="020B0604030504040204" pitchFamily="34" charset="0"/>
              </a:rPr>
              <a:t>[4:83] </a:t>
            </a:r>
            <a:r>
              <a:rPr lang="en-US" b="0" i="0" u="none" strike="noStrike" dirty="0">
                <a:solidFill>
                  <a:srgbClr val="212529"/>
                </a:solidFill>
                <a:effectLst/>
                <a:latin typeface="Verdana" panose="020B0604030504040204" pitchFamily="34" charset="0"/>
                <a:ea typeface="Verdana" panose="020B0604030504040204" pitchFamily="34" charset="0"/>
              </a:rPr>
              <a:t>Will they not, then, meditate upon the Qur’an? Had it been from anyone other than Allah, they would surely have found therein much disagreement</a:t>
            </a:r>
          </a:p>
          <a:p>
            <a:pPr algn="l"/>
            <a:endParaRPr lang="en-US" b="0" i="0" u="none" strike="noStrike" dirty="0">
              <a:solidFill>
                <a:srgbClr val="212529"/>
              </a:solidFill>
              <a:effectLst/>
              <a:latin typeface="Verdana" panose="020B0604030504040204" pitchFamily="34" charset="0"/>
              <a:ea typeface="Verdana" panose="020B0604030504040204" pitchFamily="34" charset="0"/>
            </a:endParaRPr>
          </a:p>
          <a:p>
            <a:pPr algn="l"/>
            <a:endParaRPr lang="en-US" b="0" i="0" u="none" strike="noStrike" dirty="0">
              <a:solidFill>
                <a:srgbClr val="212529"/>
              </a:solidFill>
              <a:effectLst/>
              <a:latin typeface="Verdana" panose="020B0604030504040204" pitchFamily="34" charset="0"/>
              <a:ea typeface="Verdana" panose="020B0604030504040204" pitchFamily="34" charset="0"/>
            </a:endParaRPr>
          </a:p>
          <a:p>
            <a:pPr algn="l"/>
            <a:r>
              <a:rPr lang="en-US" b="1" i="0" u="none" strike="noStrike" dirty="0">
                <a:solidFill>
                  <a:srgbClr val="212529"/>
                </a:solidFill>
                <a:effectLst/>
                <a:latin typeface="Verdana" panose="020B0604030504040204" pitchFamily="34" charset="0"/>
                <a:ea typeface="Verdana" panose="020B0604030504040204" pitchFamily="34" charset="0"/>
              </a:rPr>
              <a:t>[15:10] </a:t>
            </a:r>
            <a:r>
              <a:rPr lang="en-US" b="0" i="0" u="none" strike="noStrike" dirty="0">
                <a:solidFill>
                  <a:srgbClr val="212529"/>
                </a:solidFill>
                <a:effectLst/>
                <a:latin typeface="Verdana" panose="020B0604030504040204" pitchFamily="34" charset="0"/>
                <a:ea typeface="Verdana" panose="020B0604030504040204" pitchFamily="34" charset="0"/>
              </a:rPr>
              <a:t>Verily, We Ourself have sent down this Exhortation, and most surely We will be its Guardian</a:t>
            </a:r>
          </a:p>
        </p:txBody>
      </p:sp>
      <p:grpSp>
        <p:nvGrpSpPr>
          <p:cNvPr id="8" name="Group 7">
            <a:extLst>
              <a:ext uri="{FF2B5EF4-FFF2-40B4-BE49-F238E27FC236}">
                <a16:creationId xmlns:a16="http://schemas.microsoft.com/office/drawing/2014/main" id="{B297260F-753C-7DF3-4676-EA3D8FBBEB3E}"/>
              </a:ext>
            </a:extLst>
          </p:cNvPr>
          <p:cNvGrpSpPr/>
          <p:nvPr/>
        </p:nvGrpSpPr>
        <p:grpSpPr>
          <a:xfrm>
            <a:off x="8232863" y="911866"/>
            <a:ext cx="3710126" cy="1215012"/>
            <a:chOff x="8066174" y="884896"/>
            <a:chExt cx="3710126" cy="1215012"/>
          </a:xfrm>
        </p:grpSpPr>
        <p:pic>
          <p:nvPicPr>
            <p:cNvPr id="4" name="Picture 3">
              <a:extLst>
                <a:ext uri="{FF2B5EF4-FFF2-40B4-BE49-F238E27FC236}">
                  <a16:creationId xmlns:a16="http://schemas.microsoft.com/office/drawing/2014/main" id="{9AFDB45C-7FEE-B788-F0CD-5B2DC13B3710}"/>
                </a:ext>
              </a:extLst>
            </p:cNvPr>
            <p:cNvPicPr>
              <a:picLocks noChangeAspect="1"/>
            </p:cNvPicPr>
            <p:nvPr/>
          </p:nvPicPr>
          <p:blipFill>
            <a:blip r:embed="rId2"/>
            <a:stretch>
              <a:fillRect/>
            </a:stretch>
          </p:blipFill>
          <p:spPr>
            <a:xfrm>
              <a:off x="8772523" y="884896"/>
              <a:ext cx="3003777" cy="607506"/>
            </a:xfrm>
            <a:prstGeom prst="rect">
              <a:avLst/>
            </a:prstGeom>
          </p:spPr>
        </p:pic>
        <p:pic>
          <p:nvPicPr>
            <p:cNvPr id="7" name="Picture 6">
              <a:extLst>
                <a:ext uri="{FF2B5EF4-FFF2-40B4-BE49-F238E27FC236}">
                  <a16:creationId xmlns:a16="http://schemas.microsoft.com/office/drawing/2014/main" id="{FB9BE175-3DFF-9CA1-7AD2-C5639039E239}"/>
                </a:ext>
              </a:extLst>
            </p:cNvPr>
            <p:cNvPicPr>
              <a:picLocks noChangeAspect="1"/>
            </p:cNvPicPr>
            <p:nvPr/>
          </p:nvPicPr>
          <p:blipFill>
            <a:blip r:embed="rId3"/>
            <a:stretch>
              <a:fillRect/>
            </a:stretch>
          </p:blipFill>
          <p:spPr>
            <a:xfrm>
              <a:off x="8066174" y="1492402"/>
              <a:ext cx="3710126" cy="607506"/>
            </a:xfrm>
            <a:prstGeom prst="rect">
              <a:avLst/>
            </a:prstGeom>
          </p:spPr>
        </p:pic>
      </p:grpSp>
      <p:pic>
        <p:nvPicPr>
          <p:cNvPr id="10" name="Picture 9">
            <a:extLst>
              <a:ext uri="{FF2B5EF4-FFF2-40B4-BE49-F238E27FC236}">
                <a16:creationId xmlns:a16="http://schemas.microsoft.com/office/drawing/2014/main" id="{622DA33B-37E8-936C-3B6F-E4A6DF14DA3B}"/>
              </a:ext>
            </a:extLst>
          </p:cNvPr>
          <p:cNvPicPr>
            <a:picLocks noChangeAspect="1"/>
          </p:cNvPicPr>
          <p:nvPr/>
        </p:nvPicPr>
        <p:blipFill>
          <a:blip r:embed="rId4"/>
          <a:stretch>
            <a:fillRect/>
          </a:stretch>
        </p:blipFill>
        <p:spPr>
          <a:xfrm>
            <a:off x="7053944" y="2524999"/>
            <a:ext cx="4976130" cy="620702"/>
          </a:xfrm>
          <a:prstGeom prst="rect">
            <a:avLst/>
          </a:prstGeom>
        </p:spPr>
      </p:pic>
      <p:pic>
        <p:nvPicPr>
          <p:cNvPr id="12" name="Picture 11">
            <a:extLst>
              <a:ext uri="{FF2B5EF4-FFF2-40B4-BE49-F238E27FC236}">
                <a16:creationId xmlns:a16="http://schemas.microsoft.com/office/drawing/2014/main" id="{5F7B5822-C805-0C6F-7A06-1B759FA1CF1E}"/>
              </a:ext>
            </a:extLst>
          </p:cNvPr>
          <p:cNvPicPr>
            <a:picLocks noChangeAspect="1"/>
          </p:cNvPicPr>
          <p:nvPr/>
        </p:nvPicPr>
        <p:blipFill>
          <a:blip r:embed="rId5"/>
          <a:stretch>
            <a:fillRect/>
          </a:stretch>
        </p:blipFill>
        <p:spPr>
          <a:xfrm>
            <a:off x="7015100" y="3625774"/>
            <a:ext cx="5014974" cy="1029230"/>
          </a:xfrm>
          <a:prstGeom prst="rect">
            <a:avLst/>
          </a:prstGeom>
        </p:spPr>
      </p:pic>
      <p:pic>
        <p:nvPicPr>
          <p:cNvPr id="16" name="Picture 15">
            <a:extLst>
              <a:ext uri="{FF2B5EF4-FFF2-40B4-BE49-F238E27FC236}">
                <a16:creationId xmlns:a16="http://schemas.microsoft.com/office/drawing/2014/main" id="{F3F9417E-457F-4878-99B1-25C5F2376A8C}"/>
              </a:ext>
            </a:extLst>
          </p:cNvPr>
          <p:cNvPicPr>
            <a:picLocks noChangeAspect="1"/>
          </p:cNvPicPr>
          <p:nvPr/>
        </p:nvPicPr>
        <p:blipFill>
          <a:blip r:embed="rId6"/>
          <a:stretch>
            <a:fillRect/>
          </a:stretch>
        </p:blipFill>
        <p:spPr>
          <a:xfrm>
            <a:off x="7889442" y="5088554"/>
            <a:ext cx="4053547" cy="636811"/>
          </a:xfrm>
          <a:prstGeom prst="rect">
            <a:avLst/>
          </a:prstGeom>
        </p:spPr>
      </p:pic>
    </p:spTree>
    <p:extLst>
      <p:ext uri="{BB962C8B-B14F-4D97-AF65-F5344CB8AC3E}">
        <p14:creationId xmlns:p14="http://schemas.microsoft.com/office/powerpoint/2010/main" val="276300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B5827-D0CA-24AF-E7D3-911C696A4DD6}"/>
              </a:ext>
            </a:extLst>
          </p:cNvPr>
          <p:cNvSpPr txBox="1"/>
          <p:nvPr/>
        </p:nvSpPr>
        <p:spPr>
          <a:xfrm>
            <a:off x="519112" y="1470080"/>
            <a:ext cx="11153776" cy="1646605"/>
          </a:xfrm>
          <a:prstGeom prst="rect">
            <a:avLst/>
          </a:prstGeom>
          <a:noFill/>
          <a:ln>
            <a:noFill/>
          </a:ln>
          <a:effectLst/>
        </p:spPr>
        <p:txBody>
          <a:bodyPr vert="horz" wrap="square" lIns="91440" tIns="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400" b="1" i="0" u="none" strike="noStrike" cap="none" normalizeH="0" baseline="0">
                <a:ln>
                  <a:noFill/>
                </a:ln>
                <a:solidFill>
                  <a:srgbClr val="212529"/>
                </a:solidFill>
                <a:effectLst/>
                <a:latin typeface="Verdana" panose="020B0604030504040204" pitchFamily="34" charset="0"/>
                <a:ea typeface="Verdana" panose="020B0604030504040204" pitchFamily="34" charset="0"/>
              </a:defRPr>
            </a:lvl1pPr>
          </a:lstStyle>
          <a:p>
            <a:r>
              <a:rPr lang="en-US" dirty="0"/>
              <a:t>Salat and Peace</a:t>
            </a:r>
          </a:p>
          <a:p>
            <a:endParaRPr lang="en-US" sz="2000" b="0" dirty="0"/>
          </a:p>
          <a:p>
            <a:r>
              <a:rPr lang="en-US" sz="2000" b="0" dirty="0"/>
              <a:t>The greatest criterion of man’s pious life is Salat. He, who keeps crying out to God in Salat, lives in peace. </a:t>
            </a:r>
          </a:p>
          <a:p>
            <a:pPr algn="r"/>
            <a:r>
              <a:rPr lang="en-US" sz="2000" i="1" dirty="0"/>
              <a:t>(Malfuzat Vol. 1 page 402)</a:t>
            </a:r>
          </a:p>
        </p:txBody>
      </p:sp>
      <p:sp>
        <p:nvSpPr>
          <p:cNvPr id="5" name="TextBox 4">
            <a:extLst>
              <a:ext uri="{FF2B5EF4-FFF2-40B4-BE49-F238E27FC236}">
                <a16:creationId xmlns:a16="http://schemas.microsoft.com/office/drawing/2014/main" id="{7151C70A-EF00-6812-BEAA-E4A00F205747}"/>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Salat</a:t>
            </a:r>
          </a:p>
        </p:txBody>
      </p:sp>
      <p:sp>
        <p:nvSpPr>
          <p:cNvPr id="7" name="TextBox 6">
            <a:extLst>
              <a:ext uri="{FF2B5EF4-FFF2-40B4-BE49-F238E27FC236}">
                <a16:creationId xmlns:a16="http://schemas.microsoft.com/office/drawing/2014/main" id="{F026DBBA-B1D6-71FA-5AB1-EDDCDBCF9886}"/>
              </a:ext>
            </a:extLst>
          </p:cNvPr>
          <p:cNvSpPr txBox="1"/>
          <p:nvPr/>
        </p:nvSpPr>
        <p:spPr>
          <a:xfrm>
            <a:off x="519112" y="3808140"/>
            <a:ext cx="11153776" cy="1954381"/>
          </a:xfrm>
          <a:prstGeom prst="rect">
            <a:avLst/>
          </a:prstGeom>
          <a:noFill/>
          <a:ln>
            <a:noFill/>
          </a:ln>
          <a:effectLst/>
        </p:spPr>
        <p:txBody>
          <a:bodyPr vert="horz" wrap="square" lIns="91440" tIns="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400" b="1" i="0" u="none" strike="noStrike" cap="none" normalizeH="0" baseline="0">
                <a:ln>
                  <a:noFill/>
                </a:ln>
                <a:solidFill>
                  <a:srgbClr val="212529"/>
                </a:solidFill>
                <a:effectLst/>
                <a:latin typeface="Verdana" panose="020B0604030504040204" pitchFamily="34" charset="0"/>
                <a:ea typeface="Verdana" panose="020B0604030504040204" pitchFamily="34" charset="0"/>
              </a:defRPr>
            </a:lvl1pPr>
          </a:lstStyle>
          <a:p>
            <a:r>
              <a:rPr lang="en-US" dirty="0"/>
              <a:t>Offering Salat on time</a:t>
            </a:r>
          </a:p>
          <a:p>
            <a:endParaRPr lang="en-US" sz="2000" b="0" dirty="0"/>
          </a:p>
          <a:p>
            <a:r>
              <a:rPr lang="en-US" sz="2000" b="0" dirty="0"/>
              <a:t>By nature, I like that Salat be offered at its prescribed time and this question of Salat on time is very dear to me. Even when it is raining heavily, I wish to offer Salat on time. </a:t>
            </a:r>
          </a:p>
          <a:p>
            <a:pPr algn="r"/>
            <a:r>
              <a:rPr lang="en-US" sz="2000" i="1" dirty="0"/>
              <a:t>(Malfuzat Vol. 2, p 45)</a:t>
            </a:r>
          </a:p>
        </p:txBody>
      </p:sp>
    </p:spTree>
    <p:extLst>
      <p:ext uri="{BB962C8B-B14F-4D97-AF65-F5344CB8AC3E}">
        <p14:creationId xmlns:p14="http://schemas.microsoft.com/office/powerpoint/2010/main" val="342638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82C005B-76B2-9337-ACFE-FAE2A5C068B0}"/>
              </a:ext>
            </a:extLst>
          </p:cNvPr>
          <p:cNvGrpSpPr/>
          <p:nvPr/>
        </p:nvGrpSpPr>
        <p:grpSpPr>
          <a:xfrm>
            <a:off x="6350921" y="1519854"/>
            <a:ext cx="5663698" cy="2580200"/>
            <a:chOff x="6406474" y="1647672"/>
            <a:chExt cx="5663698" cy="2580200"/>
          </a:xfrm>
        </p:grpSpPr>
        <p:pic>
          <p:nvPicPr>
            <p:cNvPr id="3" name="Picture 2">
              <a:extLst>
                <a:ext uri="{FF2B5EF4-FFF2-40B4-BE49-F238E27FC236}">
                  <a16:creationId xmlns:a16="http://schemas.microsoft.com/office/drawing/2014/main" id="{992661E0-12B1-E3CC-136D-55D0844C122E}"/>
                </a:ext>
              </a:extLst>
            </p:cNvPr>
            <p:cNvPicPr>
              <a:picLocks noChangeAspect="1"/>
            </p:cNvPicPr>
            <p:nvPr/>
          </p:nvPicPr>
          <p:blipFill>
            <a:blip r:embed="rId2"/>
            <a:stretch>
              <a:fillRect/>
            </a:stretch>
          </p:blipFill>
          <p:spPr>
            <a:xfrm>
              <a:off x="6406474" y="1647672"/>
              <a:ext cx="5663698" cy="2580200"/>
            </a:xfrm>
            <a:prstGeom prst="rect">
              <a:avLst/>
            </a:prstGeom>
          </p:spPr>
        </p:pic>
        <p:sp>
          <p:nvSpPr>
            <p:cNvPr id="4" name="TextBox 3">
              <a:extLst>
                <a:ext uri="{FF2B5EF4-FFF2-40B4-BE49-F238E27FC236}">
                  <a16:creationId xmlns:a16="http://schemas.microsoft.com/office/drawing/2014/main" id="{F9A77F0C-6441-9311-14B2-B2DAFCEB5DCB}"/>
                </a:ext>
              </a:extLst>
            </p:cNvPr>
            <p:cNvSpPr txBox="1"/>
            <p:nvPr/>
          </p:nvSpPr>
          <p:spPr>
            <a:xfrm>
              <a:off x="6406475" y="3839805"/>
              <a:ext cx="4733474" cy="388067"/>
            </a:xfrm>
            <a:prstGeom prst="rect">
              <a:avLst/>
            </a:prstGeom>
            <a:solidFill>
              <a:schemeClr val="bg1"/>
            </a:solidFill>
            <a:ln>
              <a:noFill/>
            </a:ln>
          </p:spPr>
          <p:txBody>
            <a:bodyPr wrap="square" rtlCol="0">
              <a:noAutofit/>
            </a:bodyPr>
            <a:lstStyle/>
            <a:p>
              <a:endParaRPr lang="en-US" dirty="0"/>
            </a:p>
          </p:txBody>
        </p:sp>
      </p:grpSp>
      <p:sp>
        <p:nvSpPr>
          <p:cNvPr id="8" name="TextBox 7">
            <a:extLst>
              <a:ext uri="{FF2B5EF4-FFF2-40B4-BE49-F238E27FC236}">
                <a16:creationId xmlns:a16="http://schemas.microsoft.com/office/drawing/2014/main" id="{DEC5F2B9-9754-5153-7015-0479B89B94E9}"/>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Al Wasiyyat</a:t>
            </a:r>
          </a:p>
        </p:txBody>
      </p:sp>
      <p:grpSp>
        <p:nvGrpSpPr>
          <p:cNvPr id="11" name="Group 10">
            <a:extLst>
              <a:ext uri="{FF2B5EF4-FFF2-40B4-BE49-F238E27FC236}">
                <a16:creationId xmlns:a16="http://schemas.microsoft.com/office/drawing/2014/main" id="{B319F02D-7881-C502-20C6-1ED4F7F09CE2}"/>
              </a:ext>
            </a:extLst>
          </p:cNvPr>
          <p:cNvGrpSpPr/>
          <p:nvPr/>
        </p:nvGrpSpPr>
        <p:grpSpPr>
          <a:xfrm>
            <a:off x="367482" y="1519854"/>
            <a:ext cx="5640748" cy="3546834"/>
            <a:chOff x="367482" y="1519854"/>
            <a:chExt cx="5640748" cy="3546834"/>
          </a:xfrm>
        </p:grpSpPr>
        <p:pic>
          <p:nvPicPr>
            <p:cNvPr id="7" name="Picture 6">
              <a:extLst>
                <a:ext uri="{FF2B5EF4-FFF2-40B4-BE49-F238E27FC236}">
                  <a16:creationId xmlns:a16="http://schemas.microsoft.com/office/drawing/2014/main" id="{CD332001-9A35-53B8-8A94-3B5AB0A352AC}"/>
                </a:ext>
              </a:extLst>
            </p:cNvPr>
            <p:cNvPicPr>
              <a:picLocks noChangeAspect="1"/>
            </p:cNvPicPr>
            <p:nvPr/>
          </p:nvPicPr>
          <p:blipFill>
            <a:blip r:embed="rId3"/>
            <a:stretch>
              <a:fillRect/>
            </a:stretch>
          </p:blipFill>
          <p:spPr>
            <a:xfrm>
              <a:off x="367482" y="1519854"/>
              <a:ext cx="5640748" cy="3546834"/>
            </a:xfrm>
            <a:prstGeom prst="rect">
              <a:avLst/>
            </a:prstGeom>
          </p:spPr>
        </p:pic>
        <p:pic>
          <p:nvPicPr>
            <p:cNvPr id="10" name="Picture 9">
              <a:extLst>
                <a:ext uri="{FF2B5EF4-FFF2-40B4-BE49-F238E27FC236}">
                  <a16:creationId xmlns:a16="http://schemas.microsoft.com/office/drawing/2014/main" id="{515566B5-5F83-652E-19C2-8BE5FD88B7D0}"/>
                </a:ext>
              </a:extLst>
            </p:cNvPr>
            <p:cNvPicPr>
              <a:picLocks noChangeAspect="1"/>
            </p:cNvPicPr>
            <p:nvPr/>
          </p:nvPicPr>
          <p:blipFill>
            <a:blip r:embed="rId4"/>
            <a:stretch>
              <a:fillRect/>
            </a:stretch>
          </p:blipFill>
          <p:spPr>
            <a:xfrm>
              <a:off x="387146" y="4647439"/>
              <a:ext cx="369938" cy="322712"/>
            </a:xfrm>
            <a:prstGeom prst="rect">
              <a:avLst/>
            </a:prstGeom>
          </p:spPr>
        </p:pic>
      </p:grpSp>
    </p:spTree>
    <p:extLst>
      <p:ext uri="{BB962C8B-B14F-4D97-AF65-F5344CB8AC3E}">
        <p14:creationId xmlns:p14="http://schemas.microsoft.com/office/powerpoint/2010/main" val="379744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err="1">
                <a:solidFill>
                  <a:schemeClr val="bg1"/>
                </a:solidFill>
                <a:latin typeface="Verdana" panose="020B0604030504040204" pitchFamily="34" charset="0"/>
                <a:ea typeface="Verdana" panose="020B0604030504040204" pitchFamily="34" charset="0"/>
              </a:rPr>
              <a:t>Zahanat</a:t>
            </a:r>
            <a:r>
              <a:rPr lang="en-US" sz="2800" b="1" dirty="0">
                <a:solidFill>
                  <a:schemeClr val="bg1"/>
                </a:solidFill>
                <a:latin typeface="Verdana" panose="020B0604030504040204" pitchFamily="34" charset="0"/>
                <a:ea typeface="Verdana" panose="020B0604030504040204" pitchFamily="34" charset="0"/>
              </a:rPr>
              <a:t> (Intelligence)</a:t>
            </a:r>
          </a:p>
        </p:txBody>
      </p:sp>
      <p:sp>
        <p:nvSpPr>
          <p:cNvPr id="4" name="TextBox 3">
            <a:extLst>
              <a:ext uri="{FF2B5EF4-FFF2-40B4-BE49-F238E27FC236}">
                <a16:creationId xmlns:a16="http://schemas.microsoft.com/office/drawing/2014/main" id="{B56158EA-180B-C789-E74C-6D52EFD1D267}"/>
              </a:ext>
            </a:extLst>
          </p:cNvPr>
          <p:cNvSpPr txBox="1"/>
          <p:nvPr/>
        </p:nvSpPr>
        <p:spPr>
          <a:xfrm>
            <a:off x="544000" y="1070618"/>
            <a:ext cx="10966347" cy="400110"/>
          </a:xfrm>
          <a:prstGeom prst="rect">
            <a:avLst/>
          </a:prstGeom>
          <a:noFill/>
        </p:spPr>
        <p:txBody>
          <a:bodyPr wrap="square">
            <a:spAutoFit/>
          </a:bodyPr>
          <a:lstStyle/>
          <a:p>
            <a:r>
              <a:rPr lang="en-US" sz="2000" i="0" dirty="0">
                <a:effectLst/>
                <a:latin typeface="Verdana" panose="020B0604030504040204" pitchFamily="34" charset="0"/>
                <a:ea typeface="Verdana" panose="020B0604030504040204" pitchFamily="34" charset="0"/>
              </a:rPr>
              <a:t>Q. What is -6 + 13?</a:t>
            </a:r>
            <a:endParaRPr lang="en-US" sz="2000" dirty="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7FC86118-D606-1EC4-CD32-A2370E423E5E}"/>
              </a:ext>
            </a:extLst>
          </p:cNvPr>
          <p:cNvSpPr>
            <a:spLocks noChangeArrowheads="1"/>
          </p:cNvSpPr>
          <p:nvPr/>
        </p:nvSpPr>
        <p:spPr bwMode="auto">
          <a:xfrm>
            <a:off x="1222274" y="1448958"/>
            <a:ext cx="7085985" cy="1123386"/>
          </a:xfrm>
          <a:prstGeom prst="rect">
            <a:avLst/>
          </a:prstGeom>
          <a:noFill/>
          <a:ln>
            <a:noFill/>
          </a:ln>
          <a:effectLst/>
        </p:spPr>
        <p:txBody>
          <a:bodyPr vert="horz" wrap="none" lIns="0" tIns="0" rIns="0" bIns="0" numCol="1" anchor="t" anchorCtr="0" compatLnSpc="1">
            <a:prstTxWarp prst="textNoShape">
              <a:avLst/>
            </a:prstTxWarp>
            <a:noAutofit/>
          </a:bodyPr>
          <a:lstStyle/>
          <a:p>
            <a:pPr marL="511175" lvl="0" indent="-511175"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- 7</a:t>
            </a:r>
          </a:p>
          <a:p>
            <a:pPr marL="511175" lvl="0" indent="-511175"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18</a:t>
            </a:r>
          </a:p>
          <a:p>
            <a:pPr marL="511175" lvl="0" indent="-511175"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7</a:t>
            </a:r>
          </a:p>
          <a:p>
            <a:pPr marL="511175" lvl="0" indent="-511175"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-78</a:t>
            </a:r>
          </a:p>
        </p:txBody>
      </p:sp>
      <p:sp>
        <p:nvSpPr>
          <p:cNvPr id="8" name="TextBox 7">
            <a:extLst>
              <a:ext uri="{FF2B5EF4-FFF2-40B4-BE49-F238E27FC236}">
                <a16:creationId xmlns:a16="http://schemas.microsoft.com/office/drawing/2014/main" id="{7F977F9F-F9FA-11DA-8293-9634017DAEE5}"/>
              </a:ext>
            </a:extLst>
          </p:cNvPr>
          <p:cNvSpPr txBox="1"/>
          <p:nvPr/>
        </p:nvSpPr>
        <p:spPr>
          <a:xfrm>
            <a:off x="544000" y="2754589"/>
            <a:ext cx="9888026"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dirty="0"/>
              <a:t>Q. How many months have 28 days in them?</a:t>
            </a:r>
          </a:p>
        </p:txBody>
      </p:sp>
      <p:sp>
        <p:nvSpPr>
          <p:cNvPr id="9" name="Rectangle 3">
            <a:extLst>
              <a:ext uri="{FF2B5EF4-FFF2-40B4-BE49-F238E27FC236}">
                <a16:creationId xmlns:a16="http://schemas.microsoft.com/office/drawing/2014/main" id="{1CC7C646-B0F9-C15F-07EA-7585A08556FE}"/>
              </a:ext>
            </a:extLst>
          </p:cNvPr>
          <p:cNvSpPr>
            <a:spLocks noChangeArrowheads="1"/>
          </p:cNvSpPr>
          <p:nvPr/>
        </p:nvSpPr>
        <p:spPr bwMode="auto">
          <a:xfrm>
            <a:off x="1123950" y="3119080"/>
            <a:ext cx="2445160" cy="1323439"/>
          </a:xfrm>
          <a:prstGeom prst="rect">
            <a:avLst/>
          </a:prstGeom>
          <a:noFill/>
        </p:spPr>
        <p:txBody>
          <a:bodyPr wrap="square">
            <a:spAutoFit/>
          </a:bodyPr>
          <a:lstStyle/>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1</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4</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8</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12</a:t>
            </a:r>
          </a:p>
        </p:txBody>
      </p:sp>
      <p:sp>
        <p:nvSpPr>
          <p:cNvPr id="11" name="TextBox 10">
            <a:extLst>
              <a:ext uri="{FF2B5EF4-FFF2-40B4-BE49-F238E27FC236}">
                <a16:creationId xmlns:a16="http://schemas.microsoft.com/office/drawing/2014/main" id="{F59E2069-0B0E-B3BA-C339-71A62193B61D}"/>
              </a:ext>
            </a:extLst>
          </p:cNvPr>
          <p:cNvSpPr txBox="1"/>
          <p:nvPr/>
        </p:nvSpPr>
        <p:spPr>
          <a:xfrm>
            <a:off x="520573" y="4504465"/>
            <a:ext cx="11284206"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dirty="0"/>
              <a:t>Q. Spinach is high in?</a:t>
            </a:r>
          </a:p>
        </p:txBody>
      </p:sp>
      <p:sp>
        <p:nvSpPr>
          <p:cNvPr id="5" name="Rectangle 3">
            <a:extLst>
              <a:ext uri="{FF2B5EF4-FFF2-40B4-BE49-F238E27FC236}">
                <a16:creationId xmlns:a16="http://schemas.microsoft.com/office/drawing/2014/main" id="{5110B9AE-0BEC-D625-93B1-E3D84EC8FEF2}"/>
              </a:ext>
            </a:extLst>
          </p:cNvPr>
          <p:cNvSpPr>
            <a:spLocks noChangeArrowheads="1"/>
          </p:cNvSpPr>
          <p:nvPr/>
        </p:nvSpPr>
        <p:spPr bwMode="auto">
          <a:xfrm>
            <a:off x="1123950" y="4859110"/>
            <a:ext cx="6564875" cy="1323439"/>
          </a:xfrm>
          <a:prstGeom prst="rect">
            <a:avLst/>
          </a:prstGeom>
          <a:noFill/>
        </p:spPr>
        <p:txBody>
          <a:bodyPr wrap="square">
            <a:spAutoFit/>
          </a:bodyPr>
          <a:lstStyle/>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Vitamin C</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Iron</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Biotin</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Nothing – its just green leaves</a:t>
            </a:r>
          </a:p>
        </p:txBody>
      </p:sp>
    </p:spTree>
    <p:extLst>
      <p:ext uri="{BB962C8B-B14F-4D97-AF65-F5344CB8AC3E}">
        <p14:creationId xmlns:p14="http://schemas.microsoft.com/office/powerpoint/2010/main" val="174250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err="1">
                <a:solidFill>
                  <a:schemeClr val="bg1"/>
                </a:solidFill>
                <a:latin typeface="Verdana" panose="020B0604030504040204" pitchFamily="34" charset="0"/>
                <a:ea typeface="Verdana" panose="020B0604030504040204" pitchFamily="34" charset="0"/>
              </a:rPr>
              <a:t>Zahanat</a:t>
            </a:r>
            <a:r>
              <a:rPr lang="en-US" sz="2800" b="1" dirty="0">
                <a:solidFill>
                  <a:schemeClr val="bg1"/>
                </a:solidFill>
                <a:latin typeface="Verdana" panose="020B0604030504040204" pitchFamily="34" charset="0"/>
                <a:ea typeface="Verdana" panose="020B0604030504040204" pitchFamily="34" charset="0"/>
              </a:rPr>
              <a:t> (Intelligence)</a:t>
            </a:r>
          </a:p>
        </p:txBody>
      </p:sp>
      <p:sp>
        <p:nvSpPr>
          <p:cNvPr id="4" name="TextBox 3">
            <a:extLst>
              <a:ext uri="{FF2B5EF4-FFF2-40B4-BE49-F238E27FC236}">
                <a16:creationId xmlns:a16="http://schemas.microsoft.com/office/drawing/2014/main" id="{B56158EA-180B-C789-E74C-6D52EFD1D267}"/>
              </a:ext>
            </a:extLst>
          </p:cNvPr>
          <p:cNvSpPr txBox="1"/>
          <p:nvPr/>
        </p:nvSpPr>
        <p:spPr>
          <a:xfrm>
            <a:off x="544000" y="1070618"/>
            <a:ext cx="10966347" cy="400110"/>
          </a:xfrm>
          <a:prstGeom prst="rect">
            <a:avLst/>
          </a:prstGeom>
          <a:noFill/>
        </p:spPr>
        <p:txBody>
          <a:bodyPr wrap="square">
            <a:spAutoFit/>
          </a:bodyPr>
          <a:lstStyle/>
          <a:p>
            <a:r>
              <a:rPr lang="en-US" sz="2000" i="0" dirty="0">
                <a:effectLst/>
                <a:latin typeface="Verdana" panose="020B0604030504040204" pitchFamily="34" charset="0"/>
                <a:ea typeface="Verdana" panose="020B0604030504040204" pitchFamily="34" charset="0"/>
              </a:rPr>
              <a:t>Q. What is -6 + 13?</a:t>
            </a:r>
            <a:endParaRPr lang="en-US" sz="2000" dirty="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7FC86118-D606-1EC4-CD32-A2370E423E5E}"/>
              </a:ext>
            </a:extLst>
          </p:cNvPr>
          <p:cNvSpPr>
            <a:spLocks noChangeArrowheads="1"/>
          </p:cNvSpPr>
          <p:nvPr/>
        </p:nvSpPr>
        <p:spPr bwMode="auto">
          <a:xfrm>
            <a:off x="1222274" y="1448958"/>
            <a:ext cx="7085985" cy="1123386"/>
          </a:xfrm>
          <a:prstGeom prst="rect">
            <a:avLst/>
          </a:prstGeom>
          <a:noFill/>
          <a:ln>
            <a:noFill/>
          </a:ln>
          <a:effectLst/>
        </p:spPr>
        <p:txBody>
          <a:bodyPr vert="horz" wrap="none" lIns="0" tIns="0" rIns="0" bIns="0" numCol="1" anchor="t" anchorCtr="0" compatLnSpc="1">
            <a:prstTxWarp prst="textNoShape">
              <a:avLst/>
            </a:prstTxWarp>
            <a:noAutofit/>
          </a:bodyPr>
          <a:lstStyle/>
          <a:p>
            <a:pPr marL="511175" lvl="0" indent="-511175"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- 7</a:t>
            </a:r>
          </a:p>
          <a:p>
            <a:pPr marL="511175" lvl="0" indent="-511175"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18</a:t>
            </a:r>
          </a:p>
          <a:p>
            <a:pPr marL="511175" lvl="0" indent="-511175" eaLnBrk="0" fontAlgn="base" hangingPunct="0">
              <a:spcBef>
                <a:spcPct val="0"/>
              </a:spcBef>
              <a:spcAft>
                <a:spcPct val="0"/>
              </a:spcAft>
              <a:buFont typeface="+mj-lt"/>
              <a:buAutoNum type="arabicPeriod"/>
            </a:pPr>
            <a:r>
              <a:rPr lang="en-US" altLang="en-US" dirty="0">
                <a:highlight>
                  <a:srgbClr val="00FFFF"/>
                </a:highlight>
                <a:latin typeface="Verdana" panose="020B0604030504040204" pitchFamily="34" charset="0"/>
                <a:ea typeface="Verdana" panose="020B0604030504040204" pitchFamily="34" charset="0"/>
              </a:rPr>
              <a:t>7</a:t>
            </a:r>
          </a:p>
          <a:p>
            <a:pPr marL="511175" lvl="0" indent="-511175" eaLnBrk="0" fontAlgn="base" hangingPunct="0">
              <a:spcBef>
                <a:spcPct val="0"/>
              </a:spcBef>
              <a:spcAft>
                <a:spcPct val="0"/>
              </a:spcAft>
              <a:buFont typeface="+mj-lt"/>
              <a:buAutoNum type="arabicPeriod"/>
            </a:pPr>
            <a:r>
              <a:rPr lang="en-US" altLang="en-US" dirty="0">
                <a:latin typeface="Verdana" panose="020B0604030504040204" pitchFamily="34" charset="0"/>
                <a:ea typeface="Verdana" panose="020B0604030504040204" pitchFamily="34" charset="0"/>
              </a:rPr>
              <a:t>-78</a:t>
            </a:r>
          </a:p>
        </p:txBody>
      </p:sp>
      <p:sp>
        <p:nvSpPr>
          <p:cNvPr id="8" name="TextBox 7">
            <a:extLst>
              <a:ext uri="{FF2B5EF4-FFF2-40B4-BE49-F238E27FC236}">
                <a16:creationId xmlns:a16="http://schemas.microsoft.com/office/drawing/2014/main" id="{7F977F9F-F9FA-11DA-8293-9634017DAEE5}"/>
              </a:ext>
            </a:extLst>
          </p:cNvPr>
          <p:cNvSpPr txBox="1"/>
          <p:nvPr/>
        </p:nvSpPr>
        <p:spPr>
          <a:xfrm>
            <a:off x="544000" y="2754589"/>
            <a:ext cx="9888026"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dirty="0"/>
              <a:t>Q. How many months have 28 days in them?</a:t>
            </a:r>
          </a:p>
        </p:txBody>
      </p:sp>
      <p:sp>
        <p:nvSpPr>
          <p:cNvPr id="9" name="Rectangle 3">
            <a:extLst>
              <a:ext uri="{FF2B5EF4-FFF2-40B4-BE49-F238E27FC236}">
                <a16:creationId xmlns:a16="http://schemas.microsoft.com/office/drawing/2014/main" id="{1CC7C646-B0F9-C15F-07EA-7585A08556FE}"/>
              </a:ext>
            </a:extLst>
          </p:cNvPr>
          <p:cNvSpPr>
            <a:spLocks noChangeArrowheads="1"/>
          </p:cNvSpPr>
          <p:nvPr/>
        </p:nvSpPr>
        <p:spPr bwMode="auto">
          <a:xfrm>
            <a:off x="1123950" y="3119080"/>
            <a:ext cx="2445160" cy="1323439"/>
          </a:xfrm>
          <a:prstGeom prst="rect">
            <a:avLst/>
          </a:prstGeom>
          <a:noFill/>
        </p:spPr>
        <p:txBody>
          <a:bodyPr wrap="square">
            <a:spAutoFit/>
          </a:bodyPr>
          <a:lstStyle/>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1</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4</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8</a:t>
            </a:r>
          </a:p>
          <a:p>
            <a:pPr marL="511175" indent="-511175">
              <a:buFont typeface="+mj-lt"/>
              <a:buAutoNum type="arabicPeriod"/>
            </a:pPr>
            <a:r>
              <a:rPr lang="en-US" altLang="en-US" sz="2000" dirty="0">
                <a:highlight>
                  <a:srgbClr val="00FFFF"/>
                </a:highlight>
                <a:latin typeface="Verdana" panose="020B0604030504040204" pitchFamily="34" charset="0"/>
                <a:ea typeface="Verdana" panose="020B0604030504040204" pitchFamily="34" charset="0"/>
              </a:rPr>
              <a:t>12</a:t>
            </a:r>
          </a:p>
        </p:txBody>
      </p:sp>
      <p:sp>
        <p:nvSpPr>
          <p:cNvPr id="11" name="TextBox 10">
            <a:extLst>
              <a:ext uri="{FF2B5EF4-FFF2-40B4-BE49-F238E27FC236}">
                <a16:creationId xmlns:a16="http://schemas.microsoft.com/office/drawing/2014/main" id="{F59E2069-0B0E-B3BA-C339-71A62193B61D}"/>
              </a:ext>
            </a:extLst>
          </p:cNvPr>
          <p:cNvSpPr txBox="1"/>
          <p:nvPr/>
        </p:nvSpPr>
        <p:spPr>
          <a:xfrm>
            <a:off x="520573" y="4504465"/>
            <a:ext cx="11284206" cy="400110"/>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dirty="0"/>
              <a:t>Q. Spinach is high in?</a:t>
            </a:r>
          </a:p>
        </p:txBody>
      </p:sp>
      <p:sp>
        <p:nvSpPr>
          <p:cNvPr id="5" name="Rectangle 3">
            <a:extLst>
              <a:ext uri="{FF2B5EF4-FFF2-40B4-BE49-F238E27FC236}">
                <a16:creationId xmlns:a16="http://schemas.microsoft.com/office/drawing/2014/main" id="{5110B9AE-0BEC-D625-93B1-E3D84EC8FEF2}"/>
              </a:ext>
            </a:extLst>
          </p:cNvPr>
          <p:cNvSpPr>
            <a:spLocks noChangeArrowheads="1"/>
          </p:cNvSpPr>
          <p:nvPr/>
        </p:nvSpPr>
        <p:spPr bwMode="auto">
          <a:xfrm>
            <a:off x="1123950" y="4859110"/>
            <a:ext cx="6564875" cy="1323439"/>
          </a:xfrm>
          <a:prstGeom prst="rect">
            <a:avLst/>
          </a:prstGeom>
          <a:noFill/>
        </p:spPr>
        <p:txBody>
          <a:bodyPr wrap="square">
            <a:spAutoFit/>
          </a:bodyPr>
          <a:lstStyle/>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Vitamin C</a:t>
            </a:r>
          </a:p>
          <a:p>
            <a:pPr marL="511175" indent="-511175">
              <a:buFont typeface="+mj-lt"/>
              <a:buAutoNum type="arabicPeriod"/>
            </a:pPr>
            <a:r>
              <a:rPr lang="en-US" altLang="en-US" sz="2000" dirty="0">
                <a:highlight>
                  <a:srgbClr val="00FFFF"/>
                </a:highlight>
                <a:latin typeface="Verdana" panose="020B0604030504040204" pitchFamily="34" charset="0"/>
                <a:ea typeface="Verdana" panose="020B0604030504040204" pitchFamily="34" charset="0"/>
              </a:rPr>
              <a:t>Iron</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Biotin</a:t>
            </a:r>
          </a:p>
          <a:p>
            <a:pPr marL="511175" indent="-511175">
              <a:buFont typeface="+mj-lt"/>
              <a:buAutoNum type="arabicPeriod"/>
            </a:pPr>
            <a:r>
              <a:rPr lang="en-US" altLang="en-US" sz="2000" dirty="0">
                <a:latin typeface="Verdana" panose="020B0604030504040204" pitchFamily="34" charset="0"/>
                <a:ea typeface="Verdana" panose="020B0604030504040204" pitchFamily="34" charset="0"/>
              </a:rPr>
              <a:t>Nothing – its just green leaves</a:t>
            </a:r>
          </a:p>
        </p:txBody>
      </p:sp>
    </p:spTree>
    <p:extLst>
      <p:ext uri="{BB962C8B-B14F-4D97-AF65-F5344CB8AC3E}">
        <p14:creationId xmlns:p14="http://schemas.microsoft.com/office/powerpoint/2010/main" val="259372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A41E84D-3819-A34B-999D-AAF7B4EAC815}"/>
              </a:ext>
            </a:extLst>
          </p:cNvPr>
          <p:cNvSpPr txBox="1">
            <a:spLocks/>
          </p:cNvSpPr>
          <p:nvPr/>
        </p:nvSpPr>
        <p:spPr>
          <a:xfrm>
            <a:off x="-540822" y="872838"/>
            <a:ext cx="12598656" cy="9264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60000"/>
              </a:lnSpc>
            </a:pPr>
            <a:r>
              <a:rPr lang="en-US" sz="2500" u="sng" dirty="0">
                <a:latin typeface="Verdana" panose="020B0604030504040204" pitchFamily="34" charset="0"/>
                <a:ea typeface="Verdana" panose="020B0604030504040204" pitchFamily="34" charset="0"/>
                <a:cs typeface="Arial" panose="020B0604020202020204" pitchFamily="34" charset="0"/>
              </a:rPr>
              <a:t>Quran </a:t>
            </a:r>
            <a:r>
              <a:rPr lang="en-US" sz="2500" u="sng" dirty="0" err="1">
                <a:latin typeface="Verdana" panose="020B0604030504040204" pitchFamily="34" charset="0"/>
                <a:ea typeface="Verdana" panose="020B0604030504040204" pitchFamily="34" charset="0"/>
                <a:cs typeface="Arial" panose="020B0604020202020204" pitchFamily="34" charset="0"/>
              </a:rPr>
              <a:t>Tajweed</a:t>
            </a:r>
            <a:r>
              <a:rPr lang="en-US" sz="2500" u="sng" dirty="0">
                <a:latin typeface="Verdana" panose="020B0604030504040204" pitchFamily="34" charset="0"/>
                <a:ea typeface="Verdana" panose="020B0604030504040204" pitchFamily="34" charset="0"/>
                <a:cs typeface="Arial" panose="020B0604020202020204" pitchFamily="34" charset="0"/>
              </a:rPr>
              <a:t> Basics</a:t>
            </a:r>
          </a:p>
          <a:p>
            <a:pPr>
              <a:lnSpc>
                <a:spcPct val="60000"/>
              </a:lnSpc>
            </a:pPr>
            <a:br>
              <a:rPr lang="en-US" sz="2300" dirty="0">
                <a:latin typeface="Verdana" panose="020B0604030504040204" pitchFamily="34" charset="0"/>
                <a:ea typeface="Verdana" panose="020B0604030504040204" pitchFamily="34" charset="0"/>
                <a:cs typeface="Arial" panose="020B0604020202020204" pitchFamily="34" charset="0"/>
              </a:rPr>
            </a:br>
            <a:endParaRPr lang="en-US" sz="2300" dirty="0">
              <a:latin typeface="Verdana" panose="020B0604030504040204" pitchFamily="34" charset="0"/>
              <a:ea typeface="Verdana" panose="020B0604030504040204" pitchFamily="34" charset="0"/>
              <a:cs typeface="Arial" panose="020B0604020202020204" pitchFamily="34" charset="0"/>
            </a:endParaRPr>
          </a:p>
          <a:p>
            <a:pPr>
              <a:lnSpc>
                <a:spcPct val="60000"/>
              </a:lnSpc>
            </a:pPr>
            <a:r>
              <a:rPr lang="en-US" sz="2300" b="1" dirty="0">
                <a:latin typeface="Verdana" panose="020B0604030504040204" pitchFamily="34" charset="0"/>
                <a:ea typeface="Verdana" panose="020B0604030504040204" pitchFamily="34" charset="0"/>
                <a:cs typeface="Arial" panose="020B0604020202020204" pitchFamily="34" charset="0"/>
              </a:rPr>
              <a:t>Qalqalah</a:t>
            </a:r>
          </a:p>
        </p:txBody>
      </p:sp>
      <p:sp>
        <p:nvSpPr>
          <p:cNvPr id="3" name="TextBox 2">
            <a:extLst>
              <a:ext uri="{FF2B5EF4-FFF2-40B4-BE49-F238E27FC236}">
                <a16:creationId xmlns:a16="http://schemas.microsoft.com/office/drawing/2014/main" id="{65346B17-FED7-C13B-FFF1-A62513893C6B}"/>
              </a:ext>
            </a:extLst>
          </p:cNvPr>
          <p:cNvSpPr txBox="1"/>
          <p:nvPr/>
        </p:nvSpPr>
        <p:spPr>
          <a:xfrm>
            <a:off x="0" y="2050473"/>
            <a:ext cx="11845645" cy="4524315"/>
          </a:xfrm>
          <a:prstGeom prst="rect">
            <a:avLst/>
          </a:prstGeom>
          <a:noFill/>
        </p:spPr>
        <p:txBody>
          <a:bodyPr wrap="square" rtlCol="0">
            <a:spAutoFit/>
          </a:bodyPr>
          <a:lstStyle/>
          <a:p>
            <a:r>
              <a:rPr lang="en-US" dirty="0" err="1">
                <a:latin typeface="Verdana" panose="020B0604030504040204" pitchFamily="34" charset="0"/>
                <a:ea typeface="Verdana" panose="020B0604030504040204" pitchFamily="34" charset="0"/>
              </a:rPr>
              <a:t>Qalqlah</a:t>
            </a:r>
            <a:r>
              <a:rPr lang="en-US" dirty="0">
                <a:latin typeface="Verdana" panose="020B0604030504040204" pitchFamily="34" charset="0"/>
                <a:ea typeface="Verdana" panose="020B0604030504040204" pitchFamily="34" charset="0"/>
              </a:rPr>
              <a:t> means to vibrate or echo.</a:t>
            </a:r>
            <a:r>
              <a:rPr lang="en-US" b="0" i="0" dirty="0">
                <a:solidFill>
                  <a:srgbClr val="222222"/>
                </a:solidFill>
                <a:effectLst/>
                <a:latin typeface="Verdana" panose="020B0604030504040204" pitchFamily="34" charset="0"/>
                <a:ea typeface="Verdana" panose="020B0604030504040204" pitchFamily="34" charset="0"/>
              </a:rPr>
              <a:t> In </a:t>
            </a:r>
            <a:r>
              <a:rPr lang="en-US" dirty="0" err="1">
                <a:latin typeface="Verdana" panose="020B0604030504040204" pitchFamily="34" charset="0"/>
                <a:ea typeface="Verdana" panose="020B0604030504040204" pitchFamily="34" charset="0"/>
              </a:rPr>
              <a:t>Tajweed</a:t>
            </a:r>
            <a:r>
              <a:rPr lang="en-US" dirty="0">
                <a:latin typeface="Verdana" panose="020B0604030504040204" pitchFamily="34" charset="0"/>
                <a:ea typeface="Verdana" panose="020B0604030504040204" pitchFamily="34" charset="0"/>
              </a:rPr>
              <a:t>,</a:t>
            </a:r>
            <a:r>
              <a:rPr lang="en-US" b="0" i="0" dirty="0">
                <a:effectLst/>
                <a:latin typeface="Verdana" panose="020B0604030504040204" pitchFamily="34" charset="0"/>
                <a:ea typeface="Verdana" panose="020B0604030504040204" pitchFamily="34" charset="0"/>
              </a:rPr>
              <a:t> it </a:t>
            </a:r>
            <a:r>
              <a:rPr lang="en-US" b="0" i="0" dirty="0">
                <a:solidFill>
                  <a:srgbClr val="222222"/>
                </a:solidFill>
                <a:effectLst/>
                <a:latin typeface="Verdana" panose="020B0604030504040204" pitchFamily="34" charset="0"/>
                <a:ea typeface="Verdana" panose="020B0604030504040204" pitchFamily="34" charset="0"/>
              </a:rPr>
              <a:t>means to make </a:t>
            </a:r>
            <a:r>
              <a:rPr lang="en-US" b="1" i="0" dirty="0">
                <a:solidFill>
                  <a:srgbClr val="222222"/>
                </a:solidFill>
                <a:effectLst/>
                <a:latin typeface="Verdana" panose="020B0604030504040204" pitchFamily="34" charset="0"/>
                <a:ea typeface="Verdana" panose="020B0604030504040204" pitchFamily="34" charset="0"/>
              </a:rPr>
              <a:t>an echoing sound </a:t>
            </a:r>
            <a:r>
              <a:rPr lang="en-US" b="0" i="0" dirty="0">
                <a:solidFill>
                  <a:srgbClr val="222222"/>
                </a:solidFill>
                <a:effectLst/>
                <a:latin typeface="Verdana" panose="020B0604030504040204" pitchFamily="34" charset="0"/>
                <a:ea typeface="Verdana" panose="020B0604030504040204" pitchFamily="34" charset="0"/>
              </a:rPr>
              <a:t>when finding a </a:t>
            </a:r>
            <a:r>
              <a:rPr lang="en-US" b="1" i="0" dirty="0" err="1">
                <a:solidFill>
                  <a:srgbClr val="222222"/>
                </a:solidFill>
                <a:effectLst/>
                <a:latin typeface="Verdana" panose="020B0604030504040204" pitchFamily="34" charset="0"/>
                <a:ea typeface="Verdana" panose="020B0604030504040204" pitchFamily="34" charset="0"/>
              </a:rPr>
              <a:t>sukoon</a:t>
            </a:r>
            <a:r>
              <a:rPr lang="en-US" b="1" i="0" dirty="0">
                <a:solidFill>
                  <a:srgbClr val="222222"/>
                </a:solidFill>
                <a:effectLst/>
                <a:latin typeface="Verdana" panose="020B0604030504040204" pitchFamily="34" charset="0"/>
                <a:ea typeface="Verdana" panose="020B0604030504040204" pitchFamily="34" charset="0"/>
              </a:rPr>
              <a:t> sign </a:t>
            </a:r>
            <a:r>
              <a:rPr lang="en-US" b="0" i="0" dirty="0">
                <a:solidFill>
                  <a:srgbClr val="222222"/>
                </a:solidFill>
                <a:effectLst/>
                <a:latin typeface="Verdana" panose="020B0604030504040204" pitchFamily="34" charset="0"/>
                <a:ea typeface="Verdana" panose="020B0604030504040204" pitchFamily="34" charset="0"/>
              </a:rPr>
              <a:t>on any of the five letters of </a:t>
            </a:r>
            <a:r>
              <a:rPr lang="en-US" b="0" i="0" dirty="0" err="1">
                <a:solidFill>
                  <a:srgbClr val="222222"/>
                </a:solidFill>
                <a:effectLst/>
                <a:latin typeface="Verdana" panose="020B0604030504040204" pitchFamily="34" charset="0"/>
                <a:ea typeface="Verdana" panose="020B0604030504040204" pitchFamily="34" charset="0"/>
              </a:rPr>
              <a:t>Qalqalah</a:t>
            </a:r>
            <a:r>
              <a:rPr lang="en-US" b="0" i="0" dirty="0">
                <a:solidFill>
                  <a:srgbClr val="222222"/>
                </a:solidFill>
                <a:effectLst/>
                <a:latin typeface="Verdana" panose="020B0604030504040204" pitchFamily="34" charset="0"/>
                <a:ea typeface="Verdana" panose="020B0604030504040204" pitchFamily="34" charset="0"/>
              </a:rPr>
              <a:t>(</a:t>
            </a:r>
            <a:r>
              <a:rPr lang="ar-SA" sz="2200" b="0" i="0" dirty="0">
                <a:solidFill>
                  <a:srgbClr val="C00000"/>
                </a:solidFill>
                <a:effectLst/>
                <a:latin typeface="Noto Nastaliq Urdu SemiBold" panose="020B0502040504020204" pitchFamily="34" charset="-78"/>
                <a:cs typeface="Noto Nastaliq Urdu SemiBold" panose="020B0502040504020204" pitchFamily="34" charset="-78"/>
              </a:rPr>
              <a:t>ق , ط , ب , ج , د</a:t>
            </a:r>
            <a:r>
              <a:rPr lang="en-US" b="0" i="0" dirty="0">
                <a:solidFill>
                  <a:srgbClr val="222222"/>
                </a:solidFill>
                <a:effectLst/>
                <a:latin typeface="Lato" panose="020F0502020204030203" pitchFamily="34" charset="0"/>
              </a:rPr>
              <a:t>).</a:t>
            </a:r>
          </a:p>
          <a:p>
            <a:endParaRPr lang="en-US" dirty="0">
              <a:solidFill>
                <a:srgbClr val="222222"/>
              </a:solidFill>
              <a:latin typeface="Verdana" panose="020B0604030504040204" pitchFamily="34" charset="0"/>
              <a:ea typeface="Verdana" panose="020B0604030504040204" pitchFamily="34" charset="0"/>
            </a:endParaRPr>
          </a:p>
          <a:p>
            <a:r>
              <a:rPr lang="en-US" dirty="0">
                <a:solidFill>
                  <a:srgbClr val="222222"/>
                </a:solidFill>
                <a:latin typeface="Verdana" panose="020B0604030504040204" pitchFamily="34" charset="0"/>
                <a:ea typeface="Verdana" panose="020B0604030504040204" pitchFamily="34" charset="0"/>
              </a:rPr>
              <a:t>The phrase to remember these letters: </a:t>
            </a:r>
            <a:endParaRPr lang="ar-SA" sz="2200" dirty="0">
              <a:solidFill>
                <a:srgbClr val="C00000"/>
              </a:solidFill>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b="1"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b="1" dirty="0">
              <a:latin typeface="Verdana" panose="020B0604030504040204" pitchFamily="34" charset="0"/>
              <a:ea typeface="Verdana" panose="020B0604030504040204" pitchFamily="34" charset="0"/>
              <a:cs typeface="Noto Nastaliq Urdu SemiBold" panose="020B0502040504020204" pitchFamily="34" charset="-78"/>
            </a:endParaRPr>
          </a:p>
          <a:p>
            <a:endParaRPr lang="en-US" sz="1600" b="1" dirty="0">
              <a:latin typeface="Verdana" panose="020B0604030504040204" pitchFamily="34" charset="0"/>
              <a:ea typeface="Verdana" panose="020B0604030504040204" pitchFamily="34" charset="0"/>
              <a:cs typeface="Noto Nastaliq Urdu SemiBold" panose="020B0502040504020204" pitchFamily="34" charset="-78"/>
            </a:endParaRPr>
          </a:p>
          <a:p>
            <a:r>
              <a:rPr lang="en-US" sz="1600" dirty="0">
                <a:solidFill>
                  <a:schemeClr val="dk1"/>
                </a:solidFill>
                <a:latin typeface="Arial"/>
                <a:ea typeface="Arial"/>
                <a:cs typeface="Arial"/>
                <a:sym typeface="Arial"/>
                <a:hlinkClick r:id="rId2"/>
              </a:rPr>
              <a:t>Click here for a short video</a:t>
            </a:r>
            <a:endParaRPr lang="en-US" sz="1600" dirty="0">
              <a:solidFill>
                <a:schemeClr val="dk1"/>
              </a:solidFill>
              <a:latin typeface="Arial"/>
              <a:ea typeface="Arial"/>
              <a:cs typeface="Arial"/>
              <a:sym typeface="Arial"/>
            </a:endParaRPr>
          </a:p>
          <a:p>
            <a:endParaRPr lang="ar-SA" sz="1600" dirty="0">
              <a:latin typeface="Verdana" panose="020B0604030504040204" pitchFamily="34" charset="0"/>
              <a:ea typeface="Verdana" panose="020B0604030504040204" pitchFamily="34" charset="0"/>
              <a:cs typeface="Noto Nastaliq Urdu SemiBold" panose="020B0502040504020204" pitchFamily="34" charset="-78"/>
            </a:endParaRPr>
          </a:p>
        </p:txBody>
      </p:sp>
      <p:pic>
        <p:nvPicPr>
          <p:cNvPr id="11" name="Picture 10">
            <a:extLst>
              <a:ext uri="{FF2B5EF4-FFF2-40B4-BE49-F238E27FC236}">
                <a16:creationId xmlns:a16="http://schemas.microsoft.com/office/drawing/2014/main" id="{3E247D6C-96FA-3DCC-9730-919E2978663E}"/>
              </a:ext>
            </a:extLst>
          </p:cNvPr>
          <p:cNvPicPr>
            <a:picLocks noChangeAspect="1"/>
          </p:cNvPicPr>
          <p:nvPr/>
        </p:nvPicPr>
        <p:blipFill>
          <a:blip r:embed="rId3"/>
          <a:stretch>
            <a:fillRect/>
          </a:stretch>
        </p:blipFill>
        <p:spPr>
          <a:xfrm>
            <a:off x="3004814" y="3533168"/>
            <a:ext cx="6168212" cy="1606867"/>
          </a:xfrm>
          <a:prstGeom prst="rect">
            <a:avLst/>
          </a:prstGeom>
        </p:spPr>
      </p:pic>
      <p:pic>
        <p:nvPicPr>
          <p:cNvPr id="4" name="Picture 3">
            <a:extLst>
              <a:ext uri="{FF2B5EF4-FFF2-40B4-BE49-F238E27FC236}">
                <a16:creationId xmlns:a16="http://schemas.microsoft.com/office/drawing/2014/main" id="{931931A0-4D32-2B8F-E503-4B081E9F5B18}"/>
              </a:ext>
            </a:extLst>
          </p:cNvPr>
          <p:cNvPicPr>
            <a:picLocks noChangeAspect="1"/>
          </p:cNvPicPr>
          <p:nvPr/>
        </p:nvPicPr>
        <p:blipFill>
          <a:blip r:embed="rId4"/>
          <a:stretch>
            <a:fillRect/>
          </a:stretch>
        </p:blipFill>
        <p:spPr>
          <a:xfrm>
            <a:off x="149901" y="4987640"/>
            <a:ext cx="1791630" cy="826496"/>
          </a:xfrm>
          <a:prstGeom prst="rect">
            <a:avLst/>
          </a:prstGeom>
        </p:spPr>
      </p:pic>
      <p:pic>
        <p:nvPicPr>
          <p:cNvPr id="6" name="Picture 5">
            <a:extLst>
              <a:ext uri="{FF2B5EF4-FFF2-40B4-BE49-F238E27FC236}">
                <a16:creationId xmlns:a16="http://schemas.microsoft.com/office/drawing/2014/main" id="{9C255E65-FEC0-2438-11CF-66FAB9EAE27B}"/>
              </a:ext>
            </a:extLst>
          </p:cNvPr>
          <p:cNvPicPr>
            <a:picLocks noChangeAspect="1"/>
          </p:cNvPicPr>
          <p:nvPr/>
        </p:nvPicPr>
        <p:blipFill>
          <a:blip r:embed="rId5"/>
          <a:stretch>
            <a:fillRect/>
          </a:stretch>
        </p:blipFill>
        <p:spPr>
          <a:xfrm>
            <a:off x="4585856" y="2885901"/>
            <a:ext cx="1052944" cy="438929"/>
          </a:xfrm>
          <a:prstGeom prst="rect">
            <a:avLst/>
          </a:prstGeom>
        </p:spPr>
      </p:pic>
      <p:sp>
        <p:nvSpPr>
          <p:cNvPr id="5" name="TextBox 4">
            <a:extLst>
              <a:ext uri="{FF2B5EF4-FFF2-40B4-BE49-F238E27FC236}">
                <a16:creationId xmlns:a16="http://schemas.microsoft.com/office/drawing/2014/main" id="{923CF99E-2EA2-50B3-A19E-ABF295F2F3C5}"/>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Reading the Holy Quran</a:t>
            </a:r>
          </a:p>
        </p:txBody>
      </p:sp>
    </p:spTree>
    <p:extLst>
      <p:ext uri="{BB962C8B-B14F-4D97-AF65-F5344CB8AC3E}">
        <p14:creationId xmlns:p14="http://schemas.microsoft.com/office/powerpoint/2010/main" val="82697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68356-A52A-2236-969C-581EE47EA874}"/>
              </a:ext>
            </a:extLst>
          </p:cNvPr>
          <p:cNvSpPr txBox="1"/>
          <p:nvPr/>
        </p:nvSpPr>
        <p:spPr>
          <a:xfrm>
            <a:off x="9885490" y="215078"/>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Agenda</a:t>
            </a:r>
          </a:p>
        </p:txBody>
      </p:sp>
      <p:sp>
        <p:nvSpPr>
          <p:cNvPr id="5" name="TextBox 4">
            <a:extLst>
              <a:ext uri="{FF2B5EF4-FFF2-40B4-BE49-F238E27FC236}">
                <a16:creationId xmlns:a16="http://schemas.microsoft.com/office/drawing/2014/main" id="{2A1B0D22-06B0-F375-9EEA-CA0EABEE4B98}"/>
              </a:ext>
            </a:extLst>
          </p:cNvPr>
          <p:cNvSpPr txBox="1"/>
          <p:nvPr/>
        </p:nvSpPr>
        <p:spPr>
          <a:xfrm>
            <a:off x="523144" y="1427708"/>
            <a:ext cx="10405333"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Recitation and translation of the Holy Quran (10 min)</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Pledge</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Discussion segment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Zahanat (Intelligence)</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Du’a </a:t>
            </a:r>
          </a:p>
        </p:txBody>
      </p:sp>
      <p:pic>
        <p:nvPicPr>
          <p:cNvPr id="4" name="Picture 3">
            <a:extLst>
              <a:ext uri="{FF2B5EF4-FFF2-40B4-BE49-F238E27FC236}">
                <a16:creationId xmlns:a16="http://schemas.microsoft.com/office/drawing/2014/main" id="{6D94A663-7AB0-5A75-8040-74FBF224B9E1}"/>
              </a:ext>
            </a:extLst>
          </p:cNvPr>
          <p:cNvPicPr>
            <a:picLocks noChangeAspect="1"/>
          </p:cNvPicPr>
          <p:nvPr/>
        </p:nvPicPr>
        <p:blipFill>
          <a:blip r:embed="rId2"/>
          <a:stretch>
            <a:fillRect/>
          </a:stretch>
        </p:blipFill>
        <p:spPr>
          <a:xfrm>
            <a:off x="10231310" y="692996"/>
            <a:ext cx="1885950" cy="1666875"/>
          </a:xfrm>
          <a:prstGeom prst="flowChartConnector">
            <a:avLst/>
          </a:prstGeom>
        </p:spPr>
      </p:pic>
    </p:spTree>
    <p:extLst>
      <p:ext uri="{BB962C8B-B14F-4D97-AF65-F5344CB8AC3E}">
        <p14:creationId xmlns:p14="http://schemas.microsoft.com/office/powerpoint/2010/main" val="1778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A09F8-37B6-703C-4B6F-843655C97FC4}"/>
              </a:ext>
            </a:extLst>
          </p:cNvPr>
          <p:cNvSpPr txBox="1"/>
          <p:nvPr/>
        </p:nvSpPr>
        <p:spPr>
          <a:xfrm>
            <a:off x="3128963" y="2758559"/>
            <a:ext cx="5934074" cy="646331"/>
          </a:xfrm>
          <a:prstGeom prst="rect">
            <a:avLst/>
          </a:prstGeom>
          <a:noFill/>
        </p:spPr>
        <p:txBody>
          <a:bodyPr wrap="square">
            <a:spAutoFit/>
          </a:bodyPr>
          <a:lstStyle/>
          <a:p>
            <a:pPr algn="ctr"/>
            <a:r>
              <a:rPr lang="en-US" sz="3600" b="1" dirty="0">
                <a:latin typeface="Verdana" panose="020B0604030504040204" pitchFamily="34" charset="0"/>
                <a:ea typeface="Verdana" panose="020B0604030504040204" pitchFamily="34" charset="0"/>
              </a:rPr>
              <a:t>Health</a:t>
            </a:r>
          </a:p>
        </p:txBody>
      </p:sp>
    </p:spTree>
    <p:extLst>
      <p:ext uri="{BB962C8B-B14F-4D97-AF65-F5344CB8AC3E}">
        <p14:creationId xmlns:p14="http://schemas.microsoft.com/office/powerpoint/2010/main" val="3542465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Zero calorie sweetener heart attack and stroke"/>
          <p:cNvSpPr txBox="1">
            <a:spLocks noGrp="1"/>
          </p:cNvSpPr>
          <p:nvPr>
            <p:ph type="ctrTitle"/>
          </p:nvPr>
        </p:nvSpPr>
        <p:spPr>
          <a:prstGeom prst="rect">
            <a:avLst/>
          </a:prstGeom>
        </p:spPr>
        <p:txBody>
          <a:bodyPr>
            <a:normAutofit/>
          </a:bodyPr>
          <a:lstStyle/>
          <a:p>
            <a:r>
              <a:rPr lang="en-US" dirty="0"/>
              <a:t>Artificial or non -nutritive</a:t>
            </a:r>
            <a:r>
              <a:rPr dirty="0"/>
              <a:t> sweetener</a:t>
            </a:r>
            <a:r>
              <a:rPr lang="en-US" dirty="0"/>
              <a:t>s</a:t>
            </a:r>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erythritol"/>
          <p:cNvSpPr txBox="1">
            <a:spLocks noGrp="1"/>
          </p:cNvSpPr>
          <p:nvPr>
            <p:ph type="title"/>
          </p:nvPr>
        </p:nvSpPr>
        <p:spPr>
          <a:xfrm>
            <a:off x="952500" y="381000"/>
            <a:ext cx="10287000" cy="909185"/>
          </a:xfrm>
          <a:prstGeom prst="rect">
            <a:avLst/>
          </a:prstGeom>
        </p:spPr>
        <p:txBody>
          <a:bodyPr>
            <a:normAutofit fontScale="90000"/>
          </a:bodyPr>
          <a:lstStyle/>
          <a:p>
            <a:r>
              <a:rPr lang="en-US" dirty="0"/>
              <a:t>Artificial sweeteners</a:t>
            </a:r>
            <a:endParaRPr dirty="0"/>
          </a:p>
        </p:txBody>
      </p:sp>
      <p:sp>
        <p:nvSpPr>
          <p:cNvPr id="3" name="Text Placeholder 2">
            <a:extLst>
              <a:ext uri="{FF2B5EF4-FFF2-40B4-BE49-F238E27FC236}">
                <a16:creationId xmlns:a16="http://schemas.microsoft.com/office/drawing/2014/main" id="{DEF2BF70-E79E-6101-872A-81CB0DFACBE4}"/>
              </a:ext>
            </a:extLst>
          </p:cNvPr>
          <p:cNvSpPr>
            <a:spLocks noGrp="1"/>
          </p:cNvSpPr>
          <p:nvPr>
            <p:ph type="body" idx="1"/>
          </p:nvPr>
        </p:nvSpPr>
        <p:spPr/>
        <p:txBody>
          <a:bodyPr>
            <a:normAutofit fontScale="55000" lnSpcReduction="20000"/>
          </a:bodyPr>
          <a:lstStyle/>
          <a:p>
            <a:pPr algn="l">
              <a:buFont typeface="Arial" panose="020B0604020202020204" pitchFamily="34" charset="0"/>
              <a:buChar char="•"/>
            </a:pPr>
            <a:r>
              <a:rPr lang="en-US" b="0" i="0" dirty="0">
                <a:solidFill>
                  <a:srgbClr val="080808"/>
                </a:solidFill>
                <a:effectLst/>
                <a:latin typeface="Helvetica" pitchFamily="2" charset="0"/>
              </a:rPr>
              <a:t>Acesulfame potassium (Sweet One, </a:t>
            </a:r>
            <a:r>
              <a:rPr lang="en-US" b="0" i="0" dirty="0" err="1">
                <a:solidFill>
                  <a:srgbClr val="080808"/>
                </a:solidFill>
                <a:effectLst/>
                <a:latin typeface="Helvetica" pitchFamily="2" charset="0"/>
              </a:rPr>
              <a:t>Sunett</a:t>
            </a:r>
            <a:r>
              <a:rPr lang="en-US" b="0" i="0" dirty="0">
                <a:solidFill>
                  <a:srgbClr val="080808"/>
                </a:solidFill>
                <a:effectLst/>
                <a:latin typeface="Helvetica" pitchFamily="2" charset="0"/>
              </a:rPr>
              <a:t>).</a:t>
            </a:r>
          </a:p>
          <a:p>
            <a:pPr algn="l">
              <a:buFont typeface="Arial" panose="020B0604020202020204" pitchFamily="34" charset="0"/>
              <a:buChar char="•"/>
            </a:pPr>
            <a:r>
              <a:rPr lang="en-US" b="0" i="0" dirty="0" err="1">
                <a:solidFill>
                  <a:srgbClr val="080808"/>
                </a:solidFill>
                <a:effectLst/>
                <a:latin typeface="Helvetica" pitchFamily="2" charset="0"/>
              </a:rPr>
              <a:t>Advantame</a:t>
            </a:r>
            <a:r>
              <a:rPr lang="en-US" b="0" i="0" dirty="0">
                <a:solidFill>
                  <a:srgbClr val="080808"/>
                </a:solidFill>
                <a:effectLst/>
                <a:latin typeface="Helvetica" pitchFamily="2" charset="0"/>
              </a:rPr>
              <a:t>.</a:t>
            </a:r>
          </a:p>
          <a:p>
            <a:pPr algn="l">
              <a:buFont typeface="Arial" panose="020B0604020202020204" pitchFamily="34" charset="0"/>
              <a:buChar char="•"/>
            </a:pPr>
            <a:r>
              <a:rPr lang="en-US" b="0" i="0" dirty="0">
                <a:solidFill>
                  <a:srgbClr val="080808"/>
                </a:solidFill>
                <a:effectLst/>
                <a:latin typeface="Helvetica" pitchFamily="2" charset="0"/>
              </a:rPr>
              <a:t>Aspartame (NutraSweet, Equal).</a:t>
            </a:r>
          </a:p>
          <a:p>
            <a:pPr algn="l">
              <a:buFont typeface="Arial" panose="020B0604020202020204" pitchFamily="34" charset="0"/>
              <a:buChar char="•"/>
            </a:pPr>
            <a:r>
              <a:rPr lang="en-US" b="0" i="0" dirty="0">
                <a:solidFill>
                  <a:srgbClr val="080808"/>
                </a:solidFill>
                <a:effectLst/>
                <a:latin typeface="Helvetica" pitchFamily="2" charset="0"/>
              </a:rPr>
              <a:t>Neotame (</a:t>
            </a:r>
            <a:r>
              <a:rPr lang="en-US" b="0" i="0" dirty="0" err="1">
                <a:solidFill>
                  <a:srgbClr val="080808"/>
                </a:solidFill>
                <a:effectLst/>
                <a:latin typeface="Helvetica" pitchFamily="2" charset="0"/>
              </a:rPr>
              <a:t>Newtame</a:t>
            </a:r>
            <a:r>
              <a:rPr lang="en-US" b="0" i="0" dirty="0">
                <a:solidFill>
                  <a:srgbClr val="080808"/>
                </a:solidFill>
                <a:effectLst/>
                <a:latin typeface="Helvetica" pitchFamily="2" charset="0"/>
              </a:rPr>
              <a:t>).</a:t>
            </a:r>
          </a:p>
          <a:p>
            <a:pPr algn="l">
              <a:buFont typeface="Arial" panose="020B0604020202020204" pitchFamily="34" charset="0"/>
              <a:buChar char="•"/>
            </a:pPr>
            <a:r>
              <a:rPr lang="en-US" b="0" i="0" dirty="0">
                <a:solidFill>
                  <a:srgbClr val="080808"/>
                </a:solidFill>
                <a:effectLst/>
                <a:latin typeface="Helvetica" pitchFamily="2" charset="0"/>
              </a:rPr>
              <a:t>Saccharin (</a:t>
            </a:r>
            <a:r>
              <a:rPr lang="en-US" b="0" i="0" dirty="0" err="1">
                <a:solidFill>
                  <a:srgbClr val="080808"/>
                </a:solidFill>
                <a:effectLst/>
                <a:latin typeface="Helvetica" pitchFamily="2" charset="0"/>
              </a:rPr>
              <a:t>Sweet'N</a:t>
            </a:r>
            <a:r>
              <a:rPr lang="en-US" b="0" i="0" dirty="0">
                <a:solidFill>
                  <a:srgbClr val="080808"/>
                </a:solidFill>
                <a:effectLst/>
                <a:latin typeface="Helvetica" pitchFamily="2" charset="0"/>
              </a:rPr>
              <a:t> Low).</a:t>
            </a:r>
          </a:p>
          <a:p>
            <a:pPr algn="l">
              <a:buFont typeface="Arial" panose="020B0604020202020204" pitchFamily="34" charset="0"/>
              <a:buChar char="•"/>
            </a:pPr>
            <a:r>
              <a:rPr lang="en-US" b="0" i="0" dirty="0">
                <a:solidFill>
                  <a:srgbClr val="080808"/>
                </a:solidFill>
                <a:effectLst/>
                <a:latin typeface="Helvetica" pitchFamily="2" charset="0"/>
              </a:rPr>
              <a:t>Sucralose (Splenda).</a:t>
            </a:r>
          </a:p>
          <a:p>
            <a:pPr algn="l">
              <a:buFont typeface="Arial" panose="020B0604020202020204" pitchFamily="34" charset="0"/>
              <a:buChar char="•"/>
            </a:pPr>
            <a:r>
              <a:rPr lang="en-US" b="0" i="0" dirty="0">
                <a:solidFill>
                  <a:srgbClr val="080808"/>
                </a:solidFill>
                <a:effectLst/>
                <a:latin typeface="Helvetica" pitchFamily="2" charset="0"/>
              </a:rPr>
              <a:t>Luo </a:t>
            </a:r>
            <a:r>
              <a:rPr lang="en-US" b="0" i="0" dirty="0" err="1">
                <a:solidFill>
                  <a:srgbClr val="080808"/>
                </a:solidFill>
                <a:effectLst/>
                <a:latin typeface="Helvetica" pitchFamily="2" charset="0"/>
              </a:rPr>
              <a:t>han</a:t>
            </a:r>
            <a:r>
              <a:rPr lang="en-US" b="0" i="0" dirty="0">
                <a:solidFill>
                  <a:srgbClr val="080808"/>
                </a:solidFill>
                <a:effectLst/>
                <a:latin typeface="Helvetica" pitchFamily="2" charset="0"/>
              </a:rPr>
              <a:t> </a:t>
            </a:r>
            <a:r>
              <a:rPr lang="en-US" b="0" i="0" dirty="0" err="1">
                <a:solidFill>
                  <a:srgbClr val="080808"/>
                </a:solidFill>
                <a:effectLst/>
                <a:latin typeface="Helvetica" pitchFamily="2" charset="0"/>
              </a:rPr>
              <a:t>guo</a:t>
            </a:r>
            <a:r>
              <a:rPr lang="en-US" b="0" i="0" dirty="0">
                <a:solidFill>
                  <a:srgbClr val="080808"/>
                </a:solidFill>
                <a:effectLst/>
                <a:latin typeface="Helvetica" pitchFamily="2" charset="0"/>
              </a:rPr>
              <a:t> (Monk Fruit in the Raw).</a:t>
            </a:r>
          </a:p>
          <a:p>
            <a:pPr algn="l">
              <a:buFont typeface="Arial" panose="020B0604020202020204" pitchFamily="34" charset="0"/>
              <a:buChar char="•"/>
            </a:pPr>
            <a:r>
              <a:rPr lang="en-US" b="0" i="0" dirty="0">
                <a:solidFill>
                  <a:srgbClr val="080808"/>
                </a:solidFill>
                <a:effectLst/>
                <a:latin typeface="Helvetica" pitchFamily="2" charset="0"/>
              </a:rPr>
              <a:t>Purified stevia leaf extracts (</a:t>
            </a:r>
            <a:r>
              <a:rPr lang="en-US" b="0" i="0" dirty="0" err="1">
                <a:solidFill>
                  <a:srgbClr val="080808"/>
                </a:solidFill>
                <a:effectLst/>
                <a:latin typeface="Helvetica" pitchFamily="2" charset="0"/>
              </a:rPr>
              <a:t>Truvia</a:t>
            </a:r>
            <a:r>
              <a:rPr lang="en-US" b="0" i="0" dirty="0">
                <a:solidFill>
                  <a:srgbClr val="080808"/>
                </a:solidFill>
                <a:effectLst/>
                <a:latin typeface="Helvetica" pitchFamily="2" charset="0"/>
              </a:rPr>
              <a:t>, </a:t>
            </a:r>
            <a:r>
              <a:rPr lang="en-US" b="0" i="0" dirty="0" err="1">
                <a:solidFill>
                  <a:srgbClr val="080808"/>
                </a:solidFill>
                <a:effectLst/>
                <a:latin typeface="Helvetica" pitchFamily="2" charset="0"/>
              </a:rPr>
              <a:t>PureVia</a:t>
            </a:r>
            <a:r>
              <a:rPr lang="en-US" b="0" i="0" dirty="0">
                <a:solidFill>
                  <a:srgbClr val="080808"/>
                </a:solidFill>
                <a:effectLst/>
                <a:latin typeface="Helvetica" pitchFamily="2" charset="0"/>
              </a:rPr>
              <a:t>, others).</a:t>
            </a:r>
          </a:p>
          <a:p>
            <a:pPr algn="l">
              <a:buFont typeface="Arial" panose="020B0604020202020204" pitchFamily="34" charset="0"/>
              <a:buChar char="•"/>
            </a:pPr>
            <a:r>
              <a:rPr lang="en-US" dirty="0">
                <a:solidFill>
                  <a:srgbClr val="080808"/>
                </a:solidFill>
                <a:latin typeface="Helvetica" pitchFamily="2" charset="0"/>
              </a:rPr>
              <a:t>Sugar alcohols</a:t>
            </a:r>
            <a:endParaRPr lang="en-US" b="0" i="0" dirty="0">
              <a:solidFill>
                <a:srgbClr val="080808"/>
              </a:solidFill>
              <a:effectLst/>
              <a:latin typeface="Helvetica" pitchFamily="2" charset="0"/>
            </a:endParaRPr>
          </a:p>
          <a:p>
            <a:endParaRPr lang="en-US" dirty="0"/>
          </a:p>
        </p:txBody>
      </p:sp>
    </p:spTree>
    <p:extLst>
      <p:ext uri="{BB962C8B-B14F-4D97-AF65-F5344CB8AC3E}">
        <p14:creationId xmlns:p14="http://schemas.microsoft.com/office/powerpoint/2010/main" val="13812264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Blood clots, heart disease &amp; stroke"/>
          <p:cNvSpPr txBox="1">
            <a:spLocks noGrp="1"/>
          </p:cNvSpPr>
          <p:nvPr>
            <p:ph type="title"/>
          </p:nvPr>
        </p:nvSpPr>
        <p:spPr>
          <a:prstGeom prst="rect">
            <a:avLst/>
          </a:prstGeom>
        </p:spPr>
        <p:txBody>
          <a:bodyPr/>
          <a:lstStyle>
            <a:lvl1pPr>
              <a:defRPr>
                <a:solidFill>
                  <a:srgbClr val="000000"/>
                </a:solidFill>
                <a:latin typeface="Times New Roman"/>
                <a:ea typeface="Times New Roman"/>
                <a:cs typeface="Times New Roman"/>
                <a:sym typeface="Times New Roman"/>
              </a:defRPr>
            </a:lvl1pPr>
          </a:lstStyle>
          <a:p>
            <a:r>
              <a:t>Blood clots, heart disease &amp; stroke</a:t>
            </a:r>
          </a:p>
        </p:txBody>
      </p:sp>
      <p:pic>
        <p:nvPicPr>
          <p:cNvPr id="1026" name="Picture 2" descr="Sweetness Intensity of Sweeteners">
            <a:extLst>
              <a:ext uri="{FF2B5EF4-FFF2-40B4-BE49-F238E27FC236}">
                <a16:creationId xmlns:a16="http://schemas.microsoft.com/office/drawing/2014/main" id="{2DC49E89-ADE5-4FF0-327A-549DD0515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571500"/>
            <a:ext cx="1016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56567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WHO recommends against using artificial sweeteners for weight control or trying to boost health…"/>
          <p:cNvSpPr txBox="1">
            <a:spLocks noGrp="1"/>
          </p:cNvSpPr>
          <p:nvPr>
            <p:ph type="body" sz="half" idx="1"/>
          </p:nvPr>
        </p:nvSpPr>
        <p:spPr>
          <a:xfrm>
            <a:off x="283380" y="1955800"/>
            <a:ext cx="7409979" cy="4000500"/>
          </a:xfrm>
          <a:prstGeom prst="rect">
            <a:avLst/>
          </a:prstGeom>
        </p:spPr>
        <p:txBody>
          <a:bodyPr>
            <a:normAutofit fontScale="55000" lnSpcReduction="20000"/>
          </a:bodyPr>
          <a:lstStyle/>
          <a:p>
            <a:pPr marL="340139" indent="-340139" defTabSz="363220">
              <a:spcBef>
                <a:spcPts val="1800"/>
              </a:spcBef>
              <a:defRPr sz="4928">
                <a:solidFill>
                  <a:srgbClr val="000000"/>
                </a:solidFill>
              </a:defRPr>
            </a:pPr>
            <a:r>
              <a:rPr dirty="0"/>
              <a:t>WHO recommends against using artificial sweeteners for weight control or trying to boost health</a:t>
            </a:r>
          </a:p>
          <a:p>
            <a:pPr marL="340139" indent="-340139" defTabSz="363220">
              <a:spcBef>
                <a:spcPts val="1800"/>
              </a:spcBef>
              <a:defRPr sz="4928">
                <a:solidFill>
                  <a:srgbClr val="000000"/>
                </a:solidFill>
              </a:defRPr>
            </a:pPr>
            <a:r>
              <a:rPr lang="en-US" dirty="0"/>
              <a:t>Recent study has raised the possibility that a</a:t>
            </a:r>
            <a:r>
              <a:rPr dirty="0"/>
              <a:t>rtificial sweeteners </a:t>
            </a:r>
            <a:r>
              <a:rPr lang="en-US" dirty="0"/>
              <a:t>could </a:t>
            </a:r>
            <a:r>
              <a:rPr dirty="0"/>
              <a:t>increase risk of Diabetes, Heart Disease, stroke and even death</a:t>
            </a:r>
          </a:p>
          <a:p>
            <a:pPr marL="340139" indent="-340139" defTabSz="363220">
              <a:spcBef>
                <a:spcPts val="1800"/>
              </a:spcBef>
              <a:defRPr sz="4928">
                <a:solidFill>
                  <a:srgbClr val="000000"/>
                </a:solidFill>
              </a:defRPr>
            </a:pPr>
            <a:r>
              <a:rPr dirty="0"/>
              <a:t>There is a correlation between artificial sweeteners and  migraine, depression, developmental issues and dementia </a:t>
            </a:r>
          </a:p>
        </p:txBody>
      </p:sp>
      <p:pic>
        <p:nvPicPr>
          <p:cNvPr id="127" name="Image" descr="Image"/>
          <p:cNvPicPr>
            <a:picLocks noChangeAspect="1"/>
          </p:cNvPicPr>
          <p:nvPr/>
        </p:nvPicPr>
        <p:blipFill>
          <a:blip r:embed="rId2"/>
          <a:stretch>
            <a:fillRect/>
          </a:stretch>
        </p:blipFill>
        <p:spPr>
          <a:xfrm>
            <a:off x="7795309" y="2267404"/>
            <a:ext cx="4136962" cy="2752960"/>
          </a:xfrm>
          <a:prstGeom prst="rect">
            <a:avLst/>
          </a:prstGeom>
          <a:ln w="12700">
            <a:miter lim="400000"/>
          </a:ln>
        </p:spPr>
      </p:pic>
      <p:sp>
        <p:nvSpPr>
          <p:cNvPr id="4" name="Aspartame">
            <a:extLst>
              <a:ext uri="{FF2B5EF4-FFF2-40B4-BE49-F238E27FC236}">
                <a16:creationId xmlns:a16="http://schemas.microsoft.com/office/drawing/2014/main" id="{3BC14AEC-D527-0092-BACC-0FCEA9D7293D}"/>
              </a:ext>
            </a:extLst>
          </p:cNvPr>
          <p:cNvSpPr txBox="1">
            <a:spLocks noGrp="1"/>
          </p:cNvSpPr>
          <p:nvPr>
            <p:ph type="title"/>
          </p:nvPr>
        </p:nvSpPr>
        <p:spPr>
          <a:xfrm>
            <a:off x="952500" y="381000"/>
            <a:ext cx="10287000" cy="1301750"/>
          </a:xfrm>
          <a:prstGeom prst="rect">
            <a:avLst/>
          </a:prstGeom>
        </p:spPr>
        <p:txBody>
          <a:bodyPr/>
          <a:lstStyle/>
          <a:p>
            <a:r>
              <a:rPr lang="en-US" dirty="0"/>
              <a:t>World Health Organization</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partame">
            <a:extLst>
              <a:ext uri="{FF2B5EF4-FFF2-40B4-BE49-F238E27FC236}">
                <a16:creationId xmlns:a16="http://schemas.microsoft.com/office/drawing/2014/main" id="{3BC14AEC-D527-0092-BACC-0FCEA9D7293D}"/>
              </a:ext>
            </a:extLst>
          </p:cNvPr>
          <p:cNvSpPr txBox="1">
            <a:spLocks noGrp="1"/>
          </p:cNvSpPr>
          <p:nvPr>
            <p:ph type="title"/>
          </p:nvPr>
        </p:nvSpPr>
        <p:spPr>
          <a:xfrm>
            <a:off x="952500" y="381000"/>
            <a:ext cx="10287000" cy="1301750"/>
          </a:xfrm>
          <a:prstGeom prst="rect">
            <a:avLst/>
          </a:prstGeom>
        </p:spPr>
        <p:txBody>
          <a:bodyPr/>
          <a:lstStyle/>
          <a:p>
            <a:r>
              <a:rPr lang="en-US" dirty="0"/>
              <a:t>Bottom line</a:t>
            </a:r>
            <a:endParaRPr dirty="0"/>
          </a:p>
        </p:txBody>
      </p:sp>
      <p:sp>
        <p:nvSpPr>
          <p:cNvPr id="6" name="TextBox 5">
            <a:extLst>
              <a:ext uri="{FF2B5EF4-FFF2-40B4-BE49-F238E27FC236}">
                <a16:creationId xmlns:a16="http://schemas.microsoft.com/office/drawing/2014/main" id="{4C6AA44B-DB61-AC62-6C30-E2F89D1E5CB4}"/>
              </a:ext>
            </a:extLst>
          </p:cNvPr>
          <p:cNvSpPr txBox="1"/>
          <p:nvPr/>
        </p:nvSpPr>
        <p:spPr>
          <a:xfrm>
            <a:off x="602890" y="1662430"/>
            <a:ext cx="10986219"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b="0" i="0" dirty="0">
                <a:solidFill>
                  <a:srgbClr val="080808"/>
                </a:solidFill>
                <a:effectLst/>
                <a:latin typeface="Helvetica" pitchFamily="2" charset="0"/>
              </a:rPr>
              <a:t>Artificial sweeteners can be a short-term way to help some people lessen their use of sugar and lose or manage weight.</a:t>
            </a:r>
          </a:p>
          <a:p>
            <a:pPr algn="l"/>
            <a:endParaRPr lang="en-US" sz="2000" b="0" i="0" dirty="0">
              <a:solidFill>
                <a:srgbClr val="080808"/>
              </a:solidFill>
              <a:effectLst/>
              <a:latin typeface="Helvetica" pitchFamily="2" charset="0"/>
            </a:endParaRPr>
          </a:p>
          <a:p>
            <a:pPr algn="l"/>
            <a:r>
              <a:rPr lang="en-US" sz="2000" b="0" i="0" dirty="0">
                <a:solidFill>
                  <a:srgbClr val="080808"/>
                </a:solidFill>
                <a:effectLst/>
                <a:latin typeface="Helvetica" pitchFamily="2" charset="0"/>
              </a:rPr>
              <a:t>But be aware of how sugar substitutes affect your food and drink choices. These ingredients may get your tastebuds used to sweetness. And that can make drinking enough water a challenge.</a:t>
            </a:r>
          </a:p>
          <a:p>
            <a:pPr algn="l"/>
            <a:endParaRPr lang="en-US" sz="2000" b="0" i="0" dirty="0">
              <a:solidFill>
                <a:srgbClr val="080808"/>
              </a:solidFill>
              <a:effectLst/>
              <a:latin typeface="Helvetica" pitchFamily="2" charset="0"/>
            </a:endParaRPr>
          </a:p>
          <a:p>
            <a:pPr algn="l"/>
            <a:r>
              <a:rPr lang="en-US" sz="2000" b="0" i="0" dirty="0">
                <a:solidFill>
                  <a:srgbClr val="080808"/>
                </a:solidFill>
                <a:effectLst/>
                <a:latin typeface="Helvetica" pitchFamily="2" charset="0"/>
              </a:rPr>
              <a:t>Products made with sugar substitutes also may give you the wrong message about processed foods. A snack labeled low sugar, or no sugar may not be the most nutritious choice. Whole foods, such as fruits and vegetables, usually have the best mix of nutrients for the body.</a:t>
            </a:r>
          </a:p>
          <a:p>
            <a:pPr algn="l"/>
            <a:endParaRPr lang="en-US" sz="2000" b="0" i="0" dirty="0">
              <a:solidFill>
                <a:srgbClr val="080808"/>
              </a:solidFill>
              <a:effectLst/>
              <a:latin typeface="Helvetica" pitchFamily="2" charset="0"/>
            </a:endParaRPr>
          </a:p>
          <a:p>
            <a:pPr algn="l"/>
            <a:r>
              <a:rPr lang="en-US" sz="2000" b="0" i="0" dirty="0">
                <a:solidFill>
                  <a:srgbClr val="080808"/>
                </a:solidFill>
                <a:effectLst/>
                <a:latin typeface="Helvetica" pitchFamily="2" charset="0"/>
              </a:rPr>
              <a:t>But artificial sweeteners can help some people enjoy sweetness without excess calories. And if used in moderation, artificial sweeteners </a:t>
            </a:r>
            <a:r>
              <a:rPr lang="en-US" sz="2000" dirty="0">
                <a:solidFill>
                  <a:srgbClr val="080808"/>
                </a:solidFill>
                <a:latin typeface="Helvetica" pitchFamily="2" charset="0"/>
              </a:rPr>
              <a:t>may be safe</a:t>
            </a:r>
            <a:r>
              <a:rPr lang="en-US" sz="2000" b="0" i="0" dirty="0">
                <a:solidFill>
                  <a:srgbClr val="080808"/>
                </a:solidFill>
                <a:effectLst/>
                <a:latin typeface="Helvetica" pitchFamily="2" charset="0"/>
              </a:rPr>
              <a:t>. However, many of these have shown to cause side effects in some people. </a:t>
            </a:r>
          </a:p>
          <a:p>
            <a:pPr algn="l"/>
            <a:endParaRPr lang="en-US" sz="2000" dirty="0">
              <a:solidFill>
                <a:srgbClr val="080808"/>
              </a:solidFill>
              <a:latin typeface="Helvetica" pitchFamily="2" charset="0"/>
            </a:endParaRPr>
          </a:p>
          <a:p>
            <a:pPr algn="l"/>
            <a:r>
              <a:rPr lang="en-US" sz="2000" dirty="0">
                <a:solidFill>
                  <a:srgbClr val="080808"/>
                </a:solidFill>
                <a:latin typeface="Helvetica" pitchFamily="2" charset="0"/>
              </a:rPr>
              <a:t>F</a:t>
            </a:r>
            <a:r>
              <a:rPr lang="en-US" sz="2000" b="0" i="0" dirty="0">
                <a:solidFill>
                  <a:srgbClr val="080808"/>
                </a:solidFill>
                <a:effectLst/>
                <a:latin typeface="Helvetica" pitchFamily="2" charset="0"/>
              </a:rPr>
              <a:t>uture studies may be needed to get more information about their safety.</a:t>
            </a:r>
          </a:p>
        </p:txBody>
      </p:sp>
    </p:spTree>
    <p:extLst>
      <p:ext uri="{BB962C8B-B14F-4D97-AF65-F5344CB8AC3E}">
        <p14:creationId xmlns:p14="http://schemas.microsoft.com/office/powerpoint/2010/main" val="10519751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erythritol"/>
          <p:cNvSpPr txBox="1">
            <a:spLocks noGrp="1"/>
          </p:cNvSpPr>
          <p:nvPr>
            <p:ph type="title"/>
          </p:nvPr>
        </p:nvSpPr>
        <p:spPr>
          <a:xfrm>
            <a:off x="783535" y="530088"/>
            <a:ext cx="10914822" cy="871330"/>
          </a:xfrm>
          <a:prstGeom prst="rect">
            <a:avLst/>
          </a:prstGeom>
        </p:spPr>
        <p:txBody>
          <a:bodyPr>
            <a:normAutofit fontScale="90000"/>
          </a:bodyPr>
          <a:lstStyle/>
          <a:p>
            <a:r>
              <a:rPr lang="en-US" dirty="0"/>
              <a:t>Known scientific facts about honey</a:t>
            </a:r>
            <a:endParaRPr dirty="0"/>
          </a:p>
        </p:txBody>
      </p:sp>
      <p:sp>
        <p:nvSpPr>
          <p:cNvPr id="3" name="Text Placeholder 2">
            <a:extLst>
              <a:ext uri="{FF2B5EF4-FFF2-40B4-BE49-F238E27FC236}">
                <a16:creationId xmlns:a16="http://schemas.microsoft.com/office/drawing/2014/main" id="{DEF2BF70-E79E-6101-872A-81CB0DFACBE4}"/>
              </a:ext>
            </a:extLst>
          </p:cNvPr>
          <p:cNvSpPr>
            <a:spLocks noGrp="1"/>
          </p:cNvSpPr>
          <p:nvPr>
            <p:ph type="body" idx="1"/>
          </p:nvPr>
        </p:nvSpPr>
        <p:spPr>
          <a:xfrm>
            <a:off x="952499" y="1949450"/>
            <a:ext cx="10745857" cy="4531360"/>
          </a:xfrm>
        </p:spPr>
        <p:txBody>
          <a:bodyPr>
            <a:normAutofit fontScale="70000" lnSpcReduction="20000"/>
          </a:bodyPr>
          <a:lstStyle/>
          <a:p>
            <a:pPr algn="l">
              <a:buFont typeface="Arial" panose="020B0604020202020204" pitchFamily="34" charset="0"/>
              <a:buChar char="•"/>
            </a:pPr>
            <a:r>
              <a:rPr lang="en-US" b="0" i="0" dirty="0">
                <a:solidFill>
                  <a:srgbClr val="231F20"/>
                </a:solidFill>
                <a:effectLst/>
                <a:latin typeface="Proxima Nova"/>
              </a:rPr>
              <a:t>Honey is essentially pure sugar, with no fat and only trace amounts of protein and fiber</a:t>
            </a:r>
          </a:p>
          <a:p>
            <a:pPr algn="l">
              <a:buFont typeface="Arial" panose="020B0604020202020204" pitchFamily="34" charset="0"/>
              <a:buChar char="•"/>
            </a:pPr>
            <a:r>
              <a:rPr lang="en-US" b="0" i="0" dirty="0">
                <a:solidFill>
                  <a:srgbClr val="080808"/>
                </a:solidFill>
                <a:effectLst/>
                <a:latin typeface="Helvetica" pitchFamily="2" charset="0"/>
              </a:rPr>
              <a:t>One tablespoon of honey contains 61 calories</a:t>
            </a:r>
          </a:p>
          <a:p>
            <a:pPr algn="l">
              <a:buFont typeface="Arial" panose="020B0604020202020204" pitchFamily="34" charset="0"/>
              <a:buChar char="•"/>
            </a:pPr>
            <a:r>
              <a:rPr lang="en-US" dirty="0">
                <a:solidFill>
                  <a:srgbClr val="080808"/>
                </a:solidFill>
                <a:latin typeface="Helvetica" pitchFamily="2" charset="0"/>
              </a:rPr>
              <a:t>It is absorbed slower than table sugar</a:t>
            </a:r>
          </a:p>
          <a:p>
            <a:pPr algn="l">
              <a:buFont typeface="Arial" panose="020B0604020202020204" pitchFamily="34" charset="0"/>
              <a:buChar char="•"/>
            </a:pPr>
            <a:r>
              <a:rPr lang="en-US" b="0" i="0" dirty="0">
                <a:solidFill>
                  <a:srgbClr val="080808"/>
                </a:solidFill>
                <a:effectLst/>
                <a:latin typeface="Helvetica" pitchFamily="2" charset="0"/>
              </a:rPr>
              <a:t>It has antioxidants and wound healing properties and has healthy influence on intestinal bacteria</a:t>
            </a:r>
          </a:p>
          <a:p>
            <a:pPr algn="l">
              <a:buFont typeface="Arial" panose="020B0604020202020204" pitchFamily="34" charset="0"/>
              <a:buChar char="•"/>
            </a:pPr>
            <a:r>
              <a:rPr lang="en-US" dirty="0">
                <a:solidFill>
                  <a:srgbClr val="080808"/>
                </a:solidFill>
                <a:latin typeface="Helvetica" pitchFamily="2" charset="0"/>
              </a:rPr>
              <a:t>It should be consumed in moderation as it still contains calories and raises blood sugar levels</a:t>
            </a:r>
            <a:endParaRPr lang="en-US" b="0" i="0" dirty="0">
              <a:solidFill>
                <a:srgbClr val="080808"/>
              </a:solidFill>
              <a:effectLst/>
              <a:latin typeface="Helvetica" pitchFamily="2" charset="0"/>
            </a:endParaRPr>
          </a:p>
          <a:p>
            <a:pPr algn="l">
              <a:buFont typeface="Arial" panose="020B0604020202020204" pitchFamily="34" charset="0"/>
              <a:buChar char="•"/>
            </a:pPr>
            <a:r>
              <a:rPr lang="en-US" b="0" i="0" dirty="0">
                <a:solidFill>
                  <a:srgbClr val="080808"/>
                </a:solidFill>
                <a:effectLst/>
                <a:latin typeface="Helvetica" pitchFamily="2" charset="0"/>
              </a:rPr>
              <a:t>Its </a:t>
            </a:r>
            <a:r>
              <a:rPr lang="en-US" dirty="0">
                <a:solidFill>
                  <a:srgbClr val="080808"/>
                </a:solidFill>
                <a:latin typeface="Helvetica" pitchFamily="2" charset="0"/>
              </a:rPr>
              <a:t>health benefits are being actively studied</a:t>
            </a:r>
          </a:p>
          <a:p>
            <a:pPr algn="l">
              <a:buFont typeface="Arial" panose="020B0604020202020204" pitchFamily="34" charset="0"/>
              <a:buChar char="•"/>
            </a:pPr>
            <a:r>
              <a:rPr lang="en-US" sz="2600" b="0" i="0" dirty="0">
                <a:solidFill>
                  <a:srgbClr val="080808"/>
                </a:solidFill>
                <a:effectLst/>
                <a:latin typeface="Helvetica" pitchFamily="2" charset="0"/>
              </a:rPr>
              <a:t>(This information is </a:t>
            </a:r>
            <a:r>
              <a:rPr lang="en-US" sz="2600" dirty="0">
                <a:solidFill>
                  <a:srgbClr val="080808"/>
                </a:solidFill>
                <a:latin typeface="Helvetica" pitchFamily="2" charset="0"/>
              </a:rPr>
              <a:t>not presented to challenge any facts mentioned in the Holy Quran and </a:t>
            </a:r>
            <a:r>
              <a:rPr lang="en-US" sz="2600" dirty="0" err="1">
                <a:solidFill>
                  <a:srgbClr val="080808"/>
                </a:solidFill>
                <a:latin typeface="Helvetica" pitchFamily="2" charset="0"/>
              </a:rPr>
              <a:t>Ahadith</a:t>
            </a:r>
            <a:r>
              <a:rPr lang="en-US" sz="2600" dirty="0">
                <a:solidFill>
                  <a:srgbClr val="080808"/>
                </a:solidFill>
                <a:latin typeface="Helvetica" pitchFamily="2" charset="0"/>
              </a:rPr>
              <a:t>)</a:t>
            </a:r>
            <a:endParaRPr lang="en-US" sz="2600" b="0" i="0" dirty="0">
              <a:solidFill>
                <a:srgbClr val="080808"/>
              </a:solidFill>
              <a:effectLst/>
              <a:latin typeface="Helvetica" pitchFamily="2" charset="0"/>
            </a:endParaRPr>
          </a:p>
          <a:p>
            <a:endParaRPr lang="en-US" dirty="0"/>
          </a:p>
        </p:txBody>
      </p:sp>
    </p:spTree>
    <p:extLst>
      <p:ext uri="{BB962C8B-B14F-4D97-AF65-F5344CB8AC3E}">
        <p14:creationId xmlns:p14="http://schemas.microsoft.com/office/powerpoint/2010/main" val="331896107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7CF3-0F5B-D780-676E-9ED245C11158}"/>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Local Majlis Time</a:t>
            </a:r>
          </a:p>
        </p:txBody>
      </p:sp>
      <p:sp>
        <p:nvSpPr>
          <p:cNvPr id="4" name="TextBox 3">
            <a:extLst>
              <a:ext uri="{FF2B5EF4-FFF2-40B4-BE49-F238E27FC236}">
                <a16:creationId xmlns:a16="http://schemas.microsoft.com/office/drawing/2014/main" id="{3C63A0B5-2167-CD80-A73E-5F78B32582EB}"/>
              </a:ext>
            </a:extLst>
          </p:cNvPr>
          <p:cNvSpPr txBox="1"/>
          <p:nvPr/>
        </p:nvSpPr>
        <p:spPr>
          <a:xfrm>
            <a:off x="523876" y="1265728"/>
            <a:ext cx="11277600" cy="230832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Sign-up for TAQWA Quran classes via the following link</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hlinkClick r:id="rId2"/>
              </a:rPr>
              <a:t>https://www.altaqwa.us/registration/</a:t>
            </a:r>
            <a:r>
              <a:rPr lang="en-US" sz="2400" dirty="0">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Murabbi Sahib’s Comments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Reminders/announcements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Du’a</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Adjourn</a:t>
            </a:r>
          </a:p>
        </p:txBody>
      </p:sp>
      <p:sp>
        <p:nvSpPr>
          <p:cNvPr id="5" name="TextBox 4">
            <a:extLst>
              <a:ext uri="{FF2B5EF4-FFF2-40B4-BE49-F238E27FC236}">
                <a16:creationId xmlns:a16="http://schemas.microsoft.com/office/drawing/2014/main" id="{8022B7F2-F8F1-9028-6C51-C4F2ED131DCB}"/>
              </a:ext>
            </a:extLst>
          </p:cNvPr>
          <p:cNvSpPr txBox="1"/>
          <p:nvPr/>
        </p:nvSpPr>
        <p:spPr>
          <a:xfrm>
            <a:off x="47625" y="5625515"/>
            <a:ext cx="12096750" cy="646331"/>
          </a:xfrm>
          <a:prstGeom prst="rect">
            <a:avLst/>
          </a:prstGeom>
          <a:noFill/>
        </p:spPr>
        <p:txBody>
          <a:bodyPr wrap="square">
            <a:spAutoFit/>
          </a:bodyPr>
          <a:lstStyle/>
          <a:p>
            <a:pPr algn="ctr"/>
            <a:r>
              <a:rPr lang="en-US" b="1" dirty="0">
                <a:latin typeface="Verdana" panose="020B0604030504040204" pitchFamily="34" charset="0"/>
                <a:ea typeface="Verdana" panose="020B0604030504040204" pitchFamily="34" charset="0"/>
              </a:rPr>
              <a:t>Jazakumullah for Participating! </a:t>
            </a:r>
          </a:p>
          <a:p>
            <a:pPr algn="ctr"/>
            <a:r>
              <a:rPr lang="en-US" b="1" dirty="0">
                <a:latin typeface="Verdana" panose="020B0604030504040204" pitchFamily="34" charset="0"/>
                <a:ea typeface="Verdana" panose="020B0604030504040204" pitchFamily="34" charset="0"/>
              </a:rPr>
              <a:t>If you enjoyed it, please convey to those brothers who are not here today!</a:t>
            </a:r>
          </a:p>
        </p:txBody>
      </p:sp>
    </p:spTree>
    <p:extLst>
      <p:ext uri="{BB962C8B-B14F-4D97-AF65-F5344CB8AC3E}">
        <p14:creationId xmlns:p14="http://schemas.microsoft.com/office/powerpoint/2010/main" val="46413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pic>
        <p:nvPicPr>
          <p:cNvPr id="8" name="Picture 7">
            <a:extLst>
              <a:ext uri="{FF2B5EF4-FFF2-40B4-BE49-F238E27FC236}">
                <a16:creationId xmlns:a16="http://schemas.microsoft.com/office/drawing/2014/main" id="{41EA1FAC-E6B7-CEB8-E396-BCF7D4C683F4}"/>
              </a:ext>
            </a:extLst>
          </p:cNvPr>
          <p:cNvPicPr>
            <a:picLocks noChangeAspect="1"/>
          </p:cNvPicPr>
          <p:nvPr/>
        </p:nvPicPr>
        <p:blipFill>
          <a:blip r:embed="rId2"/>
          <a:stretch>
            <a:fillRect/>
          </a:stretch>
        </p:blipFill>
        <p:spPr>
          <a:xfrm>
            <a:off x="5932650" y="1114732"/>
            <a:ext cx="6040275" cy="4666307"/>
          </a:xfrm>
          <a:prstGeom prst="rect">
            <a:avLst/>
          </a:prstGeom>
        </p:spPr>
      </p:pic>
      <p:sp>
        <p:nvSpPr>
          <p:cNvPr id="10" name="TextBox 9">
            <a:extLst>
              <a:ext uri="{FF2B5EF4-FFF2-40B4-BE49-F238E27FC236}">
                <a16:creationId xmlns:a16="http://schemas.microsoft.com/office/drawing/2014/main" id="{2ABA180B-F21E-D8AD-497E-154CBCD10301}"/>
              </a:ext>
            </a:extLst>
          </p:cNvPr>
          <p:cNvSpPr txBox="1"/>
          <p:nvPr/>
        </p:nvSpPr>
        <p:spPr>
          <a:xfrm>
            <a:off x="244197" y="1114732"/>
            <a:ext cx="5688453" cy="4708981"/>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He it is Who has sent down to thee the Book; in it there are verses that are decisive in meaning — they are the basis of the Book — and there are others that are susceptible of different interpretations. But those in whose hearts is perversity pursue such thereof as are susceptible of different interpretations, seeking discord and seeking </a:t>
            </a:r>
            <a:r>
              <a:rPr lang="en-US" sz="2000" b="0" i="1" dirty="0">
                <a:effectLst/>
                <a:latin typeface="Verdana" panose="020B0604030504040204" pitchFamily="34" charset="0"/>
                <a:ea typeface="Verdana" panose="020B0604030504040204" pitchFamily="34" charset="0"/>
              </a:rPr>
              <a:t>wrong</a:t>
            </a:r>
            <a:r>
              <a:rPr lang="en-US" sz="2000" b="0" i="0" dirty="0">
                <a:effectLst/>
                <a:latin typeface="Verdana" panose="020B0604030504040204" pitchFamily="34" charset="0"/>
                <a:ea typeface="Verdana" panose="020B0604030504040204" pitchFamily="34" charset="0"/>
              </a:rPr>
              <a:t> interpretation of it. And none knows its </a:t>
            </a:r>
            <a:r>
              <a:rPr lang="en-US" sz="2000" b="0" i="1" dirty="0">
                <a:effectLst/>
                <a:latin typeface="Verdana" panose="020B0604030504040204" pitchFamily="34" charset="0"/>
                <a:ea typeface="Verdana" panose="020B0604030504040204" pitchFamily="34" charset="0"/>
              </a:rPr>
              <a:t>right</a:t>
            </a:r>
            <a:r>
              <a:rPr lang="en-US" sz="2000" b="0" i="0" dirty="0">
                <a:effectLst/>
                <a:latin typeface="Verdana" panose="020B0604030504040204" pitchFamily="34" charset="0"/>
                <a:ea typeface="Verdana" panose="020B0604030504040204" pitchFamily="34" charset="0"/>
              </a:rPr>
              <a:t> interpretation except Allah and those who are firmly grounded in knowledge; they say, ‘We believe in it; the whole is from our Lord.’ — And none heed except those gifted with understanding. </a:t>
            </a:r>
            <a:r>
              <a:rPr lang="en-US" sz="2000" b="1" i="0" dirty="0">
                <a:effectLst/>
                <a:latin typeface="Verdana" panose="020B0604030504040204" pitchFamily="34" charset="0"/>
                <a:ea typeface="Verdana" panose="020B0604030504040204" pitchFamily="34" charset="0"/>
              </a:rPr>
              <a:t>(3:8)</a:t>
            </a:r>
            <a:endParaRPr lang="en-US"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9723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FD585-C8B4-D37D-2C30-7556BAFC61B5}"/>
              </a:ext>
            </a:extLst>
          </p:cNvPr>
          <p:cNvSpPr txBox="1"/>
          <p:nvPr/>
        </p:nvSpPr>
        <p:spPr>
          <a:xfrm>
            <a:off x="10010774" y="282059"/>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Pledge</a:t>
            </a:r>
          </a:p>
        </p:txBody>
      </p:sp>
      <p:pic>
        <p:nvPicPr>
          <p:cNvPr id="5" name="Picture 4">
            <a:extLst>
              <a:ext uri="{FF2B5EF4-FFF2-40B4-BE49-F238E27FC236}">
                <a16:creationId xmlns:a16="http://schemas.microsoft.com/office/drawing/2014/main" id="{204933CA-B465-0A54-A533-0CF31F12ED56}"/>
              </a:ext>
            </a:extLst>
          </p:cNvPr>
          <p:cNvPicPr>
            <a:picLocks noChangeAspect="1"/>
          </p:cNvPicPr>
          <p:nvPr/>
        </p:nvPicPr>
        <p:blipFill>
          <a:blip r:embed="rId2"/>
          <a:stretch>
            <a:fillRect/>
          </a:stretch>
        </p:blipFill>
        <p:spPr>
          <a:xfrm>
            <a:off x="1952625" y="975813"/>
            <a:ext cx="8798266" cy="851074"/>
          </a:xfrm>
          <a:prstGeom prst="rect">
            <a:avLst/>
          </a:prstGeom>
        </p:spPr>
      </p:pic>
      <p:sp>
        <p:nvSpPr>
          <p:cNvPr id="6" name="TextBox 5">
            <a:extLst>
              <a:ext uri="{FF2B5EF4-FFF2-40B4-BE49-F238E27FC236}">
                <a16:creationId xmlns:a16="http://schemas.microsoft.com/office/drawing/2014/main" id="{E2DA1BCB-F95D-F0A9-C60C-163CCC6D0647}"/>
              </a:ext>
            </a:extLst>
          </p:cNvPr>
          <p:cNvSpPr txBox="1"/>
          <p:nvPr/>
        </p:nvSpPr>
        <p:spPr>
          <a:xfrm>
            <a:off x="295272" y="1620283"/>
            <a:ext cx="11763375" cy="4647426"/>
          </a:xfrm>
          <a:prstGeom prst="rect">
            <a:avLst/>
          </a:prstGeom>
          <a:noFill/>
        </p:spPr>
        <p:txBody>
          <a:bodyPr wrap="square">
            <a:spAutoFit/>
          </a:bodyPr>
          <a:lstStyle/>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sz="2000"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sz="2000"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a:t>
            </a:r>
            <a:r>
              <a:rPr lang="en-US" sz="2000"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 </a:t>
            </a:r>
            <a:r>
              <a:rPr lang="en-US" sz="2000"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15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4C8E1-F778-F1D9-8F0C-7CC408210F2E}"/>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Hadith</a:t>
            </a:r>
          </a:p>
        </p:txBody>
      </p:sp>
      <p:sp>
        <p:nvSpPr>
          <p:cNvPr id="6" name="TextBox 5">
            <a:extLst>
              <a:ext uri="{FF2B5EF4-FFF2-40B4-BE49-F238E27FC236}">
                <a16:creationId xmlns:a16="http://schemas.microsoft.com/office/drawing/2014/main" id="{1C0E66E0-93CF-65D2-091E-34F8501E0A52}"/>
              </a:ext>
            </a:extLst>
          </p:cNvPr>
          <p:cNvSpPr txBox="1"/>
          <p:nvPr/>
        </p:nvSpPr>
        <p:spPr>
          <a:xfrm>
            <a:off x="299720" y="3435937"/>
            <a:ext cx="11592560" cy="286232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Hadrat Uthman bin Affan</a:t>
            </a:r>
            <a:r>
              <a:rPr lang="en-US" baseline="30000" dirty="0">
                <a:latin typeface="Verdana" panose="020B0604030504040204" pitchFamily="34" charset="0"/>
                <a:ea typeface="Verdana" panose="020B0604030504040204" pitchFamily="34" charset="0"/>
              </a:rPr>
              <a:t>ra </a:t>
            </a:r>
            <a:r>
              <a:rPr lang="en-US" dirty="0">
                <a:latin typeface="Verdana" panose="020B0604030504040204" pitchFamily="34" charset="0"/>
                <a:ea typeface="Verdana" panose="020B0604030504040204" pitchFamily="34" charset="0"/>
              </a:rPr>
              <a:t>states that the Holy Prophet</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said: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"The best among you is the one who learns the Qur'an and teaches it to others." </a:t>
            </a:r>
          </a:p>
          <a:p>
            <a:pPr algn="r"/>
            <a:r>
              <a:rPr lang="en-US" b="1" i="1" dirty="0">
                <a:latin typeface="Verdana" panose="020B0604030504040204" pitchFamily="34" charset="0"/>
                <a:ea typeface="Verdana" panose="020B0604030504040204" pitchFamily="34" charset="0"/>
              </a:rPr>
              <a:t>(Bukhari)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Hadrat Ibn Abbas</a:t>
            </a:r>
            <a:r>
              <a:rPr lang="en-US" baseline="30000" dirty="0">
                <a:latin typeface="Verdana" panose="020B0604030504040204" pitchFamily="34" charset="0"/>
                <a:ea typeface="Verdana" panose="020B0604030504040204" pitchFamily="34" charset="0"/>
              </a:rPr>
              <a:t>ra </a:t>
            </a:r>
            <a:r>
              <a:rPr lang="en-US" dirty="0">
                <a:latin typeface="Verdana" panose="020B0604030504040204" pitchFamily="34" charset="0"/>
                <a:ea typeface="Verdana" panose="020B0604030504040204" pitchFamily="34" charset="0"/>
              </a:rPr>
              <a:t>states that the Holy Prophet</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said: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"The case of one who does not learn any portion of the Qur'an is like that of an abandoned house." </a:t>
            </a:r>
          </a:p>
          <a:p>
            <a:pPr algn="r"/>
            <a:r>
              <a:rPr lang="en-US" b="1" i="1" dirty="0">
                <a:latin typeface="Verdana" panose="020B0604030504040204" pitchFamily="34" charset="0"/>
                <a:ea typeface="Verdana" panose="020B0604030504040204" pitchFamily="34" charset="0"/>
              </a:rPr>
              <a:t>(Tirmidhi)</a:t>
            </a:r>
            <a:r>
              <a:rPr lang="en-US" dirty="0">
                <a:latin typeface="Verdana" panose="020B0604030504040204" pitchFamily="34" charset="0"/>
                <a:ea typeface="Verdana" panose="020B0604030504040204" pitchFamily="34" charset="0"/>
              </a:rPr>
              <a:t> </a:t>
            </a:r>
          </a:p>
        </p:txBody>
      </p:sp>
      <p:grpSp>
        <p:nvGrpSpPr>
          <p:cNvPr id="3" name="Group 2">
            <a:extLst>
              <a:ext uri="{FF2B5EF4-FFF2-40B4-BE49-F238E27FC236}">
                <a16:creationId xmlns:a16="http://schemas.microsoft.com/office/drawing/2014/main" id="{9159C2BC-3E7D-0B7A-63E2-479535E37593}"/>
              </a:ext>
            </a:extLst>
          </p:cNvPr>
          <p:cNvGrpSpPr/>
          <p:nvPr/>
        </p:nvGrpSpPr>
        <p:grpSpPr>
          <a:xfrm>
            <a:off x="299720" y="1047064"/>
            <a:ext cx="11592560" cy="2315261"/>
            <a:chOff x="299720" y="1120676"/>
            <a:chExt cx="11592560" cy="2315261"/>
          </a:xfrm>
        </p:grpSpPr>
        <p:pic>
          <p:nvPicPr>
            <p:cNvPr id="4" name="Picture 3">
              <a:extLst>
                <a:ext uri="{FF2B5EF4-FFF2-40B4-BE49-F238E27FC236}">
                  <a16:creationId xmlns:a16="http://schemas.microsoft.com/office/drawing/2014/main" id="{1E13EB5A-7E56-83DE-EABF-39AB3E5E7B4D}"/>
                </a:ext>
              </a:extLst>
            </p:cNvPr>
            <p:cNvPicPr>
              <a:picLocks noChangeAspect="1"/>
            </p:cNvPicPr>
            <p:nvPr/>
          </p:nvPicPr>
          <p:blipFill>
            <a:blip r:embed="rId2"/>
            <a:stretch>
              <a:fillRect/>
            </a:stretch>
          </p:blipFill>
          <p:spPr>
            <a:xfrm>
              <a:off x="6592236" y="1127613"/>
              <a:ext cx="5074954" cy="2182861"/>
            </a:xfrm>
            <a:prstGeom prst="rect">
              <a:avLst/>
            </a:prstGeom>
          </p:spPr>
        </p:pic>
        <p:sp>
          <p:nvSpPr>
            <p:cNvPr id="7" name="TextBox 6">
              <a:extLst>
                <a:ext uri="{FF2B5EF4-FFF2-40B4-BE49-F238E27FC236}">
                  <a16:creationId xmlns:a16="http://schemas.microsoft.com/office/drawing/2014/main" id="{1870CBC8-8BF8-D337-1493-EC0AA62079D3}"/>
                </a:ext>
              </a:extLst>
            </p:cNvPr>
            <p:cNvSpPr txBox="1"/>
            <p:nvPr/>
          </p:nvSpPr>
          <p:spPr>
            <a:xfrm>
              <a:off x="461963" y="1127613"/>
              <a:ext cx="5847397" cy="2308324"/>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O Allah, Bless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11" name="Rectangle: Rounded Corners 10">
              <a:extLst>
                <a:ext uri="{FF2B5EF4-FFF2-40B4-BE49-F238E27FC236}">
                  <a16:creationId xmlns:a16="http://schemas.microsoft.com/office/drawing/2014/main" id="{F7A81441-779D-544E-9F33-0D93BC9FFBB3}"/>
                </a:ext>
              </a:extLst>
            </p:cNvPr>
            <p:cNvSpPr/>
            <p:nvPr/>
          </p:nvSpPr>
          <p:spPr>
            <a:xfrm>
              <a:off x="299720" y="1120676"/>
              <a:ext cx="11592560" cy="230832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582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6FD4C-A1D8-105B-1B2D-7A16E1C997A1}"/>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Discussion Segment</a:t>
            </a:r>
          </a:p>
        </p:txBody>
      </p:sp>
      <p:pic>
        <p:nvPicPr>
          <p:cNvPr id="4" name="Picture 3">
            <a:extLst>
              <a:ext uri="{FF2B5EF4-FFF2-40B4-BE49-F238E27FC236}">
                <a16:creationId xmlns:a16="http://schemas.microsoft.com/office/drawing/2014/main" id="{7AE4DA75-CFF9-1CF4-4088-2D8EAA19EC24}"/>
              </a:ext>
            </a:extLst>
          </p:cNvPr>
          <p:cNvPicPr>
            <a:picLocks noChangeAspect="1"/>
          </p:cNvPicPr>
          <p:nvPr/>
        </p:nvPicPr>
        <p:blipFill>
          <a:blip r:embed="rId2"/>
          <a:stretch>
            <a:fillRect/>
          </a:stretch>
        </p:blipFill>
        <p:spPr>
          <a:xfrm>
            <a:off x="7203973" y="2180764"/>
            <a:ext cx="2743200" cy="2931186"/>
          </a:xfrm>
          <a:prstGeom prst="rect">
            <a:avLst/>
          </a:prstGeom>
        </p:spPr>
      </p:pic>
      <p:sp>
        <p:nvSpPr>
          <p:cNvPr id="6" name="TextBox 5">
            <a:extLst>
              <a:ext uri="{FF2B5EF4-FFF2-40B4-BE49-F238E27FC236}">
                <a16:creationId xmlns:a16="http://schemas.microsoft.com/office/drawing/2014/main" id="{80ED621B-2A68-D9BF-AAB7-EBB13B291BFE}"/>
              </a:ext>
            </a:extLst>
          </p:cNvPr>
          <p:cNvSpPr txBox="1"/>
          <p:nvPr/>
        </p:nvSpPr>
        <p:spPr>
          <a:xfrm>
            <a:off x="2664848" y="3228945"/>
            <a:ext cx="4821801" cy="461665"/>
          </a:xfrm>
          <a:prstGeom prst="rect">
            <a:avLst/>
          </a:prstGeom>
          <a:noFill/>
        </p:spPr>
        <p:txBody>
          <a:bodyPr wrap="square">
            <a:spAutoFit/>
          </a:bodyPr>
          <a:lstStyle>
            <a:defPPr>
              <a:defRPr lang="en-US"/>
            </a:defPPr>
            <a:lvl1pPr>
              <a:defRPr sz="2000">
                <a:latin typeface="Verdana" panose="020B0604030504040204" pitchFamily="34" charset="0"/>
                <a:ea typeface="Verdana" panose="020B0604030504040204" pitchFamily="34" charset="0"/>
              </a:defRPr>
            </a:lvl1pPr>
          </a:lstStyle>
          <a:p>
            <a:r>
              <a:rPr lang="en-US" sz="2400" b="1" dirty="0"/>
              <a:t>Suggested Time 15 mins</a:t>
            </a:r>
          </a:p>
        </p:txBody>
      </p:sp>
    </p:spTree>
    <p:extLst>
      <p:ext uri="{BB962C8B-B14F-4D97-AF65-F5344CB8AC3E}">
        <p14:creationId xmlns:p14="http://schemas.microsoft.com/office/powerpoint/2010/main" val="53560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pic>
        <p:nvPicPr>
          <p:cNvPr id="8" name="Picture 7">
            <a:extLst>
              <a:ext uri="{FF2B5EF4-FFF2-40B4-BE49-F238E27FC236}">
                <a16:creationId xmlns:a16="http://schemas.microsoft.com/office/drawing/2014/main" id="{41EA1FAC-E6B7-CEB8-E396-BCF7D4C683F4}"/>
              </a:ext>
            </a:extLst>
          </p:cNvPr>
          <p:cNvPicPr>
            <a:picLocks noChangeAspect="1"/>
          </p:cNvPicPr>
          <p:nvPr/>
        </p:nvPicPr>
        <p:blipFill>
          <a:blip r:embed="rId3"/>
          <a:stretch>
            <a:fillRect/>
          </a:stretch>
        </p:blipFill>
        <p:spPr>
          <a:xfrm>
            <a:off x="5932650" y="1114732"/>
            <a:ext cx="6040275" cy="4666307"/>
          </a:xfrm>
          <a:prstGeom prst="rect">
            <a:avLst/>
          </a:prstGeom>
        </p:spPr>
      </p:pic>
      <p:sp>
        <p:nvSpPr>
          <p:cNvPr id="10" name="TextBox 9">
            <a:extLst>
              <a:ext uri="{FF2B5EF4-FFF2-40B4-BE49-F238E27FC236}">
                <a16:creationId xmlns:a16="http://schemas.microsoft.com/office/drawing/2014/main" id="{2ABA180B-F21E-D8AD-497E-154CBCD10301}"/>
              </a:ext>
            </a:extLst>
          </p:cNvPr>
          <p:cNvSpPr txBox="1"/>
          <p:nvPr/>
        </p:nvSpPr>
        <p:spPr>
          <a:xfrm>
            <a:off x="244197" y="1114732"/>
            <a:ext cx="5688453" cy="4708981"/>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He it is Who has sent down to thee the Book; in it there are verses that are decisive in meaning — they are the basis of the Book — and there are others that are susceptible of different interpretations. But those in whose hearts is perversity pursue such thereof as are susceptible of different interpretations, seeking discord and seeking </a:t>
            </a:r>
            <a:r>
              <a:rPr lang="en-US" sz="2000" b="0" i="1" dirty="0">
                <a:effectLst/>
                <a:latin typeface="Verdana" panose="020B0604030504040204" pitchFamily="34" charset="0"/>
                <a:ea typeface="Verdana" panose="020B0604030504040204" pitchFamily="34" charset="0"/>
              </a:rPr>
              <a:t>wrong</a:t>
            </a:r>
            <a:r>
              <a:rPr lang="en-US" sz="2000" b="0" i="0" dirty="0">
                <a:effectLst/>
                <a:latin typeface="Verdana" panose="020B0604030504040204" pitchFamily="34" charset="0"/>
                <a:ea typeface="Verdana" panose="020B0604030504040204" pitchFamily="34" charset="0"/>
              </a:rPr>
              <a:t> interpretation of it. And none knows its </a:t>
            </a:r>
            <a:r>
              <a:rPr lang="en-US" sz="2000" b="0" i="1" dirty="0">
                <a:effectLst/>
                <a:latin typeface="Verdana" panose="020B0604030504040204" pitchFamily="34" charset="0"/>
                <a:ea typeface="Verdana" panose="020B0604030504040204" pitchFamily="34" charset="0"/>
              </a:rPr>
              <a:t>right</a:t>
            </a:r>
            <a:r>
              <a:rPr lang="en-US" sz="2000" b="0" i="0" dirty="0">
                <a:effectLst/>
                <a:latin typeface="Verdana" panose="020B0604030504040204" pitchFamily="34" charset="0"/>
                <a:ea typeface="Verdana" panose="020B0604030504040204" pitchFamily="34" charset="0"/>
              </a:rPr>
              <a:t> interpretation except Allah and those who are firmly grounded in knowledge; they say, ‘We believe in it; the whole is from our Lord.’ — And none heed except those gifted with understanding. </a:t>
            </a:r>
            <a:r>
              <a:rPr lang="en-US" sz="2000" b="1" i="0" dirty="0">
                <a:effectLst/>
                <a:latin typeface="Verdana" panose="020B0604030504040204" pitchFamily="34" charset="0"/>
                <a:ea typeface="Verdana" panose="020B0604030504040204" pitchFamily="34" charset="0"/>
              </a:rPr>
              <a:t>(3:8)</a:t>
            </a:r>
            <a:endParaRPr lang="en-US"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796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4" name="Content Placeholder 2">
            <a:extLst>
              <a:ext uri="{FF2B5EF4-FFF2-40B4-BE49-F238E27FC236}">
                <a16:creationId xmlns:a16="http://schemas.microsoft.com/office/drawing/2014/main" id="{1B033E8F-CE63-F1DD-4D57-17CBAA7BE93D}"/>
              </a:ext>
            </a:extLst>
          </p:cNvPr>
          <p:cNvSpPr txBox="1">
            <a:spLocks/>
          </p:cNvSpPr>
          <p:nvPr/>
        </p:nvSpPr>
        <p:spPr>
          <a:xfrm>
            <a:off x="326617" y="1289153"/>
            <a:ext cx="9161234" cy="4467890"/>
          </a:xfrm>
          <a:prstGeom prst="rect">
            <a:avLst/>
          </a:prstGeom>
          <a:noFill/>
        </p:spPr>
        <p:txBody>
          <a:bodyPr wrap="square">
            <a:spAutoFit/>
          </a:bodyPr>
          <a:lstStyle>
            <a:defPPr>
              <a:defRPr lang="en-US"/>
            </a:defPPr>
            <a:lvl1pPr>
              <a:defRPr sz="2400" b="0" i="0">
                <a:effectLst/>
                <a:latin typeface="Jost"/>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Verdana" panose="020B0604030504040204" pitchFamily="34" charset="0"/>
                <a:ea typeface="Verdana" panose="020B0604030504040204" pitchFamily="34" charset="0"/>
              </a:rPr>
              <a:t>You made a nice presentation at an interfaith symposium about the message of Islam. You explained to the audience that Islam means peace and submission to the will of Allah. You quoted many verses including the verse, “There is no compulsion in religion”. During the question answer session, one participant questioned your explanation. She argued as to who should she believe? Your interpretation or that of the extremist organizations who present Quranic verses to justify murder and killing in the name of religion. She also commented the Muslims believe that many verses of the Holy Quran have been abrogated by other verses. She wondered what would be the use of such a book where verses are subject to interpretations, and they may have been cancelled by other verses?</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How would you respond to her questions?</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Please quote verses to support your explanation</a:t>
            </a:r>
          </a:p>
        </p:txBody>
      </p:sp>
      <p:pic>
        <p:nvPicPr>
          <p:cNvPr id="8" name="Picture 7">
            <a:extLst>
              <a:ext uri="{FF2B5EF4-FFF2-40B4-BE49-F238E27FC236}">
                <a16:creationId xmlns:a16="http://schemas.microsoft.com/office/drawing/2014/main" id="{8C816E42-4ADE-574E-76A2-B8DEE012110E}"/>
              </a:ext>
            </a:extLst>
          </p:cNvPr>
          <p:cNvPicPr>
            <a:picLocks noChangeAspect="1"/>
          </p:cNvPicPr>
          <p:nvPr/>
        </p:nvPicPr>
        <p:blipFill>
          <a:blip r:embed="rId3"/>
          <a:stretch>
            <a:fillRect/>
          </a:stretch>
        </p:blipFill>
        <p:spPr>
          <a:xfrm>
            <a:off x="9487851" y="1877654"/>
            <a:ext cx="2093474" cy="2861494"/>
          </a:xfrm>
          <a:prstGeom prst="rect">
            <a:avLst/>
          </a:prstGeom>
        </p:spPr>
      </p:pic>
    </p:spTree>
    <p:extLst>
      <p:ext uri="{BB962C8B-B14F-4D97-AF65-F5344CB8AC3E}">
        <p14:creationId xmlns:p14="http://schemas.microsoft.com/office/powerpoint/2010/main" val="404775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pic>
        <p:nvPicPr>
          <p:cNvPr id="9" name="Picture 8">
            <a:extLst>
              <a:ext uri="{FF2B5EF4-FFF2-40B4-BE49-F238E27FC236}">
                <a16:creationId xmlns:a16="http://schemas.microsoft.com/office/drawing/2014/main" id="{9A67DBBD-9EF0-17B4-96DE-D9C6E0817E8C}"/>
              </a:ext>
            </a:extLst>
          </p:cNvPr>
          <p:cNvPicPr>
            <a:picLocks noChangeAspect="1"/>
          </p:cNvPicPr>
          <p:nvPr/>
        </p:nvPicPr>
        <p:blipFill>
          <a:blip r:embed="rId2"/>
          <a:stretch>
            <a:fillRect/>
          </a:stretch>
        </p:blipFill>
        <p:spPr>
          <a:xfrm flipH="1">
            <a:off x="9582150" y="1410023"/>
            <a:ext cx="2514600" cy="3692512"/>
          </a:xfrm>
          <a:prstGeom prst="ellipse">
            <a:avLst/>
          </a:prstGeom>
        </p:spPr>
      </p:pic>
      <p:sp>
        <p:nvSpPr>
          <p:cNvPr id="4" name="TextBox 3">
            <a:extLst>
              <a:ext uri="{FF2B5EF4-FFF2-40B4-BE49-F238E27FC236}">
                <a16:creationId xmlns:a16="http://schemas.microsoft.com/office/drawing/2014/main" id="{38E44E27-7C4F-588C-C2E4-79AE7E9A2710}"/>
              </a:ext>
            </a:extLst>
          </p:cNvPr>
          <p:cNvSpPr txBox="1"/>
          <p:nvPr/>
        </p:nvSpPr>
        <p:spPr>
          <a:xfrm>
            <a:off x="2736998" y="2704099"/>
            <a:ext cx="6108404" cy="830997"/>
          </a:xfrm>
          <a:prstGeom prst="rect">
            <a:avLst/>
          </a:prstGeom>
          <a:noFill/>
        </p:spPr>
        <p:txBody>
          <a:bodyPr wrap="square">
            <a:spAutoFit/>
          </a:bodyPr>
          <a:lstStyle/>
          <a:p>
            <a:pPr marL="0" indent="0" algn="ctr">
              <a:buNone/>
            </a:pPr>
            <a:r>
              <a:rPr lang="en-US" sz="4800" i="1" dirty="0">
                <a:latin typeface="Verdana" panose="020B0604030504040204" pitchFamily="34" charset="0"/>
                <a:ea typeface="Verdana" panose="020B0604030504040204" pitchFamily="34" charset="0"/>
              </a:rPr>
              <a:t>Discussion</a:t>
            </a:r>
          </a:p>
        </p:txBody>
      </p:sp>
    </p:spTree>
    <p:extLst>
      <p:ext uri="{BB962C8B-B14F-4D97-AF65-F5344CB8AC3E}">
        <p14:creationId xmlns:p14="http://schemas.microsoft.com/office/powerpoint/2010/main" val="13586674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
            <a:srgbClr val="A29A85"/>
          </a:buClr>
          <a:buSzTx/>
          <a:buFontTx/>
          <a:buNone/>
          <a:tabLst/>
          <a:defRPr kumimoji="0" sz="5800" b="0" i="0" u="none" strike="noStrike" cap="none" spc="0" normalizeH="0" baseline="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35923</TotalTime>
  <Words>2363</Words>
  <Application>Microsoft Office PowerPoint</Application>
  <PresentationFormat>Widescreen</PresentationFormat>
  <Paragraphs>209</Paragraphs>
  <Slides>27</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27</vt:i4>
      </vt:variant>
    </vt:vector>
  </HeadingPairs>
  <TitlesOfParts>
    <vt:vector size="43" baseType="lpstr">
      <vt:lpstr>Arial</vt:lpstr>
      <vt:lpstr>Baskerville</vt:lpstr>
      <vt:lpstr>Baskerville SemiBold</vt:lpstr>
      <vt:lpstr>Calibri</vt:lpstr>
      <vt:lpstr>Calibri Light</vt:lpstr>
      <vt:lpstr>Cochin</vt:lpstr>
      <vt:lpstr>Copperplate</vt:lpstr>
      <vt:lpstr>Helvetica</vt:lpstr>
      <vt:lpstr>Jost</vt:lpstr>
      <vt:lpstr>Lato</vt:lpstr>
      <vt:lpstr>Noto Nastaliq Urdu SemiBold</vt:lpstr>
      <vt:lpstr>Proxima Nova</vt:lpstr>
      <vt:lpstr>Roboto</vt:lpstr>
      <vt:lpstr>Verdana</vt:lpstr>
      <vt:lpstr>Office Theme</vt:lpstr>
      <vt:lpstr>Vintage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Artificial or non -nutritive sweeteners</vt:lpstr>
      <vt:lpstr>Artificial sweeteners</vt:lpstr>
      <vt:lpstr>Blood clots, heart disease &amp; stroke</vt:lpstr>
      <vt:lpstr>World Health Organization</vt:lpstr>
      <vt:lpstr>Bottom line</vt:lpstr>
      <vt:lpstr>Known scientific facts about honey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Hashir Bukhari</dc:creator>
  <cp:lastModifiedBy>Hashir Bukhari</cp:lastModifiedBy>
  <cp:revision>52</cp:revision>
  <dcterms:created xsi:type="dcterms:W3CDTF">2023-11-12T05:00:41Z</dcterms:created>
  <dcterms:modified xsi:type="dcterms:W3CDTF">2024-01-29T00:16:03Z</dcterms:modified>
</cp:coreProperties>
</file>