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7" r:id="rId2"/>
    <p:sldMasterId id="2147483699" r:id="rId3"/>
  </p:sldMasterIdLst>
  <p:notesMasterIdLst>
    <p:notesMasterId r:id="rId31"/>
  </p:notesMasterIdLst>
  <p:sldIdLst>
    <p:sldId id="256" r:id="rId4"/>
    <p:sldId id="292" r:id="rId5"/>
    <p:sldId id="299" r:id="rId6"/>
    <p:sldId id="278" r:id="rId7"/>
    <p:sldId id="331" r:id="rId8"/>
    <p:sldId id="260" r:id="rId9"/>
    <p:sldId id="342" r:id="rId10"/>
    <p:sldId id="261" r:id="rId11"/>
    <p:sldId id="338" r:id="rId12"/>
    <p:sldId id="344" r:id="rId13"/>
    <p:sldId id="335" r:id="rId14"/>
    <p:sldId id="301" r:id="rId15"/>
    <p:sldId id="290" r:id="rId16"/>
    <p:sldId id="288" r:id="rId17"/>
    <p:sldId id="266" r:id="rId18"/>
    <p:sldId id="343" r:id="rId19"/>
    <p:sldId id="276" r:id="rId20"/>
    <p:sldId id="325" r:id="rId21"/>
    <p:sldId id="345" r:id="rId22"/>
    <p:sldId id="257" r:id="rId23"/>
    <p:sldId id="258" r:id="rId24"/>
    <p:sldId id="259" r:id="rId25"/>
    <p:sldId id="346" r:id="rId26"/>
    <p:sldId id="347" r:id="rId27"/>
    <p:sldId id="262" r:id="rId28"/>
    <p:sldId id="263" r:id="rId29"/>
    <p:sldId id="31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677" autoAdjust="0"/>
  </p:normalViewPr>
  <p:slideViewPr>
    <p:cSldViewPr snapToGrid="0">
      <p:cViewPr varScale="1">
        <p:scale>
          <a:sx n="74" d="100"/>
          <a:sy n="74" d="100"/>
        </p:scale>
        <p:origin x="96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38E26-0BD8-44D4-B397-DA18C42A5428}"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ABE690-C820-4497-A1D2-A97500CE639A}" type="slidenum">
              <a:rPr lang="en-US" smtClean="0"/>
              <a:t>‹#›</a:t>
            </a:fld>
            <a:endParaRPr lang="en-US"/>
          </a:p>
        </p:txBody>
      </p:sp>
    </p:spTree>
    <p:extLst>
      <p:ext uri="{BB962C8B-B14F-4D97-AF65-F5344CB8AC3E}">
        <p14:creationId xmlns:p14="http://schemas.microsoft.com/office/powerpoint/2010/main" val="3960913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E690-C820-4497-A1D2-A97500CE639A}" type="slidenum">
              <a:rPr lang="en-US" smtClean="0"/>
              <a:t>9</a:t>
            </a:fld>
            <a:endParaRPr lang="en-US"/>
          </a:p>
        </p:txBody>
      </p:sp>
    </p:spTree>
    <p:extLst>
      <p:ext uri="{BB962C8B-B14F-4D97-AF65-F5344CB8AC3E}">
        <p14:creationId xmlns:p14="http://schemas.microsoft.com/office/powerpoint/2010/main" val="2982536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ABE690-C820-4497-A1D2-A97500CE639A}" type="slidenum">
              <a:rPr lang="en-US" smtClean="0"/>
              <a:t>10</a:t>
            </a:fld>
            <a:endParaRPr lang="en-US"/>
          </a:p>
        </p:txBody>
      </p:sp>
    </p:spTree>
    <p:extLst>
      <p:ext uri="{BB962C8B-B14F-4D97-AF65-F5344CB8AC3E}">
        <p14:creationId xmlns:p14="http://schemas.microsoft.com/office/powerpoint/2010/main" val="3433522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8C6F0-AC34-0F77-B90B-37A2DBC2E5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245E9C-5466-4041-9F7C-299D215D61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9A3138-16C2-36DE-F0C6-98E3CA60062E}"/>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B10EB270-D010-35F8-EC51-A4DC1C9CE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E685A-ADD0-120C-FBA4-13380F810822}"/>
              </a:ext>
            </a:extLst>
          </p:cNvPr>
          <p:cNvSpPr>
            <a:spLocks noGrp="1"/>
          </p:cNvSpPr>
          <p:nvPr>
            <p:ph type="sldNum" sz="quarter" idx="12"/>
          </p:nvPr>
        </p:nvSpPr>
        <p:spPr/>
        <p:txBody>
          <a:bodyPr/>
          <a:lstStyle/>
          <a:p>
            <a:fld id="{B4A9E892-88EE-4A3B-B047-90FD39BDC72D}" type="slidenum">
              <a:rPr lang="en-US" smtClean="0"/>
              <a:t>‹#›</a:t>
            </a:fld>
            <a:endParaRPr lang="en-US"/>
          </a:p>
        </p:txBody>
      </p:sp>
      <p:pic>
        <p:nvPicPr>
          <p:cNvPr id="8" name="Picture 7">
            <a:extLst>
              <a:ext uri="{FF2B5EF4-FFF2-40B4-BE49-F238E27FC236}">
                <a16:creationId xmlns:a16="http://schemas.microsoft.com/office/drawing/2014/main" id="{D687CBB3-C617-62F3-3881-0DB283F91221}"/>
              </a:ext>
            </a:extLst>
          </p:cNvPr>
          <p:cNvPicPr>
            <a:picLocks noChangeAspect="1"/>
          </p:cNvPicPr>
          <p:nvPr userDrawn="1"/>
        </p:nvPicPr>
        <p:blipFill>
          <a:blip r:embed="rId2"/>
          <a:stretch>
            <a:fillRect/>
          </a:stretch>
        </p:blipFill>
        <p:spPr>
          <a:xfrm>
            <a:off x="4762" y="4762"/>
            <a:ext cx="12182475" cy="6848475"/>
          </a:xfrm>
          <a:prstGeom prst="rect">
            <a:avLst/>
          </a:prstGeom>
        </p:spPr>
      </p:pic>
    </p:spTree>
    <p:extLst>
      <p:ext uri="{BB962C8B-B14F-4D97-AF65-F5344CB8AC3E}">
        <p14:creationId xmlns:p14="http://schemas.microsoft.com/office/powerpoint/2010/main" val="3758756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4549B-B775-3871-1692-970A55DA95E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D5400D-F748-AFB4-D3E5-0D294736DE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4D0A-828F-B8B4-B698-0FB9313A0307}"/>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5ED9455D-F883-4B31-BCBB-B6B0E7332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19D055-640B-CC40-ACEE-6CF2DE69DBF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33337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5F59D57-C883-F0C9-2FEF-92779A98003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3AA9F27-1C69-0966-8EAC-89278797FC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6582BF-2B09-5A73-D504-578E4176B640}"/>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691168B7-D18A-6EA8-E7F1-727130CA13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8EA555-8EDF-9B5F-1480-5830803637AD}"/>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00926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2C964-BC46-D348-94AB-B711EEDFD0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BDA134C-9A35-1E4B-B4F1-9F3DBF12D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6B2191-333A-6D4E-B37C-2F66948914F0}"/>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DCF8C5AB-8D76-8C42-91BA-5EF48878D6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87424-0365-A040-94F6-197EF44A1D1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56014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172BD-8831-1D4E-A3C1-8A543F98ED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10C846-3FD3-3740-8FAA-032067530F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CFF58F-04CB-7849-98AC-259C01F76B21}"/>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17683174-0D57-1D4A-928A-ADC7DC9BF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5C064-9845-284C-A86D-14B798AA658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761446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A518-20C7-B340-A8C8-CF30178AB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F62ECF5-C2BF-854E-83DB-52817D84C5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EFA29B-A0CE-FA4F-BD02-F263C704A6F0}"/>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39AF5F56-5BA2-644B-AA93-4D51A73B9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36F84D-61CD-A044-BAEC-B368E7EAC212}"/>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1855871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21AB6-9EE0-CE41-893E-C37079836C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F68050-3168-D949-98F7-06B7442E0AC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1DF8555-AADD-EB43-86A9-C1FBF666B0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FD931E-83AC-6E4A-BC1B-287430B70B73}"/>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6" name="Footer Placeholder 5">
            <a:extLst>
              <a:ext uri="{FF2B5EF4-FFF2-40B4-BE49-F238E27FC236}">
                <a16:creationId xmlns:a16="http://schemas.microsoft.com/office/drawing/2014/main" id="{C2ADE93B-1C18-6E45-A9DD-AE96EE3A69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C1831-CB1E-7541-A227-406657F5929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3720556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00DF-4CF3-3548-9708-FAD4C85DA6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9758242-8461-CA43-8E4F-747068CB66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6DE44E1-9A4C-FF4A-AB5F-EA9DCEC1828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EBC82A-C64F-DE42-AA41-C7AB0A11AA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B1B5A1-9AB0-C34D-A69D-05A021019A6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0DD6C1E-50D7-0045-8E71-756CAA74260E}"/>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8" name="Footer Placeholder 7">
            <a:extLst>
              <a:ext uri="{FF2B5EF4-FFF2-40B4-BE49-F238E27FC236}">
                <a16:creationId xmlns:a16="http://schemas.microsoft.com/office/drawing/2014/main" id="{4F7D6967-8EFE-CF45-87E7-28CDC828788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B2B50-B18F-384B-B38D-415A4F4FA9B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33278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E76F-018D-064E-8B26-F78DBEA814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FCB3B9-AE67-A64C-9B41-E61DF18F6E97}"/>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4" name="Footer Placeholder 3">
            <a:extLst>
              <a:ext uri="{FF2B5EF4-FFF2-40B4-BE49-F238E27FC236}">
                <a16:creationId xmlns:a16="http://schemas.microsoft.com/office/drawing/2014/main" id="{A4533C7C-3D8E-904A-8B1E-2021F43DB8C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84BCAC-082A-0947-AA33-DE8D43ACE3B8}"/>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29925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C0ADEF-84D6-0D45-B05A-1963683879D5}"/>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3" name="Footer Placeholder 2">
            <a:extLst>
              <a:ext uri="{FF2B5EF4-FFF2-40B4-BE49-F238E27FC236}">
                <a16:creationId xmlns:a16="http://schemas.microsoft.com/office/drawing/2014/main" id="{388B15FE-3B27-CF47-A98A-ABA91B33E2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B0BE52-6611-4643-9FA1-40C2B818A1E0}"/>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056940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5C1D8-A37A-3646-BF17-E458EDB08D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DCB5DC-48FB-BD4D-9C67-4722543EA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E5E5EF-83F6-D044-A408-0DBAE3382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705382-D901-4948-99A6-DD4F794E6954}"/>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6" name="Footer Placeholder 5">
            <a:extLst>
              <a:ext uri="{FF2B5EF4-FFF2-40B4-BE49-F238E27FC236}">
                <a16:creationId xmlns:a16="http://schemas.microsoft.com/office/drawing/2014/main" id="{489D2E55-01FB-A940-B4B4-92E2A48A2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DA185C-EBB8-9D4E-8616-A2C3868C6F07}"/>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50451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CA38F-1804-5116-C1D2-27E47288C6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90EF1F-B8E0-E2F2-E6A6-92F7E0ED2D4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7EBCD5-FF4A-CB1B-55BB-237EA2A94FFF}"/>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46EC9158-F543-3170-6B23-F9C8B792C3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A28F35-1274-0AD4-A2D1-84E811D26723}"/>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5035485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BF7-FF8D-F449-B685-B2BE545C98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EDD6D-154B-954C-8D81-3331B6307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7FEEB6-38F4-A04A-A56B-3C5F6D781A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25AB6-A297-FD41-BB42-578E2871568C}"/>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6" name="Footer Placeholder 5">
            <a:extLst>
              <a:ext uri="{FF2B5EF4-FFF2-40B4-BE49-F238E27FC236}">
                <a16:creationId xmlns:a16="http://schemas.microsoft.com/office/drawing/2014/main" id="{E59A89F7-1340-184F-BBCD-C1F7F1A2D2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A578C5-8FD0-6D4D-BB2D-4F92E9B9831C}"/>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7818804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FAF3D-9DF9-5943-A627-0C882B95B1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F07BD5-739B-084E-B434-C3CC2DE22A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53394-BC3A-FF46-B2A3-2DCEB6793BCC}"/>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646A3B7E-E226-D346-9E47-D83EBB557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AE18D-A222-BF40-953A-A001AA55E216}"/>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4167736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CEB774-4D15-D749-BCF8-C1D50E8DAF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D19E01-7286-AB43-B9D1-3C8C902BFB0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2D49B-20B9-1F45-8612-5F4A03DF58B6}"/>
              </a:ext>
            </a:extLst>
          </p:cNvPr>
          <p:cNvSpPr>
            <a:spLocks noGrp="1"/>
          </p:cNvSpPr>
          <p:nvPr>
            <p:ph type="dt" sz="half" idx="10"/>
          </p:nvPr>
        </p:nvSpPr>
        <p:spPr/>
        <p:txBody>
          <a:body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F1E8B7AA-3330-F643-B054-A8E8E2BD01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E28D5C-5C66-4D41-B064-196865D2ED09}"/>
              </a:ext>
            </a:extLst>
          </p:cNvPr>
          <p:cNvSpPr>
            <a:spLocks noGrp="1"/>
          </p:cNvSpPr>
          <p:nvPr>
            <p:ph type="sldNum" sz="quarter" idx="12"/>
          </p:nvPr>
        </p:nvSpPr>
        <p:spPr/>
        <p:txBody>
          <a:bodyPr/>
          <a:lstStyle/>
          <a:p>
            <a:fld id="{FF18E15D-EABA-1F4B-A8D6-50A693798A5D}" type="slidenum">
              <a:rPr lang="en-US" smtClean="0"/>
              <a:t>‹#›</a:t>
            </a:fld>
            <a:endParaRPr lang="en-US"/>
          </a:p>
        </p:txBody>
      </p:sp>
    </p:spTree>
    <p:extLst>
      <p:ext uri="{BB962C8B-B14F-4D97-AF65-F5344CB8AC3E}">
        <p14:creationId xmlns:p14="http://schemas.microsoft.com/office/powerpoint/2010/main" val="28889259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09600" y="1473200"/>
            <a:ext cx="10979150" cy="2044700"/>
          </a:xfrm>
          <a:prstGeom prst="rect">
            <a:avLst/>
          </a:prstGeom>
        </p:spPr>
        <p:txBody>
          <a:bodyPr anchor="b"/>
          <a:lstStyle>
            <a:lvl1pPr algn="ctr">
              <a:defRPr>
                <a:solidFill>
                  <a:srgbClr val="546056"/>
                </a:solidFill>
              </a:defRPr>
            </a:lvl1pPr>
          </a:lstStyle>
          <a:p>
            <a:r>
              <a:t>Title Text</a:t>
            </a:r>
          </a:p>
        </p:txBody>
      </p:sp>
      <p:sp>
        <p:nvSpPr>
          <p:cNvPr id="12" name="Body Level One…"/>
          <p:cNvSpPr txBox="1">
            <a:spLocks noGrp="1"/>
          </p:cNvSpPr>
          <p:nvPr>
            <p:ph type="body" sz="quarter" idx="1"/>
          </p:nvPr>
        </p:nvSpPr>
        <p:spPr>
          <a:xfrm>
            <a:off x="609600" y="3663950"/>
            <a:ext cx="10979150" cy="984250"/>
          </a:xfrm>
          <a:prstGeom prst="rect">
            <a:avLst/>
          </a:prstGeom>
        </p:spPr>
        <p:txBody>
          <a:bodyPr anchor="t"/>
          <a:lstStyle>
            <a:lvl1pPr marL="0" indent="0" algn="ctr">
              <a:lnSpc>
                <a:spcPct val="110000"/>
              </a:lnSpc>
              <a:spcBef>
                <a:spcPts val="0"/>
              </a:spcBef>
              <a:buSzTx/>
              <a:buNone/>
              <a:defRPr sz="2200" i="1">
                <a:solidFill>
                  <a:srgbClr val="FF40FF"/>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FF40FF"/>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FF40FF"/>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FF40FF"/>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FF40FF"/>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5483798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Photo - 3 Up Alt">
    <p:spTree>
      <p:nvGrpSpPr>
        <p:cNvPr id="1" name=""/>
        <p:cNvGrpSpPr/>
        <p:nvPr/>
      </p:nvGrpSpPr>
      <p:grpSpPr>
        <a:xfrm>
          <a:off x="0" y="0"/>
          <a:ext cx="0" cy="0"/>
          <a:chOff x="0" y="0"/>
          <a:chExt cx="0" cy="0"/>
        </a:xfrm>
      </p:grpSpPr>
      <p:sp>
        <p:nvSpPr>
          <p:cNvPr id="20" name="Close-up of a double shot of espresso being poured from an espresso maker"/>
          <p:cNvSpPr>
            <a:spLocks noGrp="1"/>
          </p:cNvSpPr>
          <p:nvPr>
            <p:ph type="pic" sz="half" idx="21"/>
          </p:nvPr>
        </p:nvSpPr>
        <p:spPr>
          <a:xfrm>
            <a:off x="4165600" y="-323850"/>
            <a:ext cx="3898900" cy="5848350"/>
          </a:xfrm>
          <a:prstGeom prst="rect">
            <a:avLst/>
          </a:prstGeom>
          <a:ln w="9525">
            <a:round/>
          </a:ln>
        </p:spPr>
        <p:txBody>
          <a:bodyPr lIns="91439" tIns="45719" rIns="91439" bIns="45719" anchor="t">
            <a:noAutofit/>
          </a:bodyPr>
          <a:lstStyle/>
          <a:p>
            <a:endParaRPr/>
          </a:p>
        </p:txBody>
      </p:sp>
      <p:sp>
        <p:nvSpPr>
          <p:cNvPr id="21" name="Close-up of an artistic latte in a white mug"/>
          <p:cNvSpPr>
            <a:spLocks noGrp="1"/>
          </p:cNvSpPr>
          <p:nvPr>
            <p:ph type="pic" idx="22"/>
          </p:nvPr>
        </p:nvSpPr>
        <p:spPr>
          <a:xfrm>
            <a:off x="5194071" y="-387350"/>
            <a:ext cx="7919661" cy="5289551"/>
          </a:xfrm>
          <a:prstGeom prst="rect">
            <a:avLst/>
          </a:prstGeom>
          <a:ln w="9525">
            <a:round/>
          </a:ln>
        </p:spPr>
        <p:txBody>
          <a:bodyPr lIns="91439" tIns="45719" rIns="91439" bIns="45719" anchor="t">
            <a:noAutofit/>
          </a:bodyPr>
          <a:lstStyle/>
          <a:p>
            <a:endParaRPr/>
          </a:p>
        </p:txBody>
      </p:sp>
      <p:sp>
        <p:nvSpPr>
          <p:cNvPr id="22" name="Close-up of roasted coffee beans"/>
          <p:cNvSpPr>
            <a:spLocks noGrp="1"/>
          </p:cNvSpPr>
          <p:nvPr>
            <p:ph type="pic" sz="half" idx="23"/>
          </p:nvPr>
        </p:nvSpPr>
        <p:spPr>
          <a:xfrm>
            <a:off x="266700" y="-444500"/>
            <a:ext cx="3898900" cy="5825067"/>
          </a:xfrm>
          <a:prstGeom prst="rect">
            <a:avLst/>
          </a:prstGeom>
          <a:ln w="9525">
            <a:round/>
          </a:ln>
        </p:spPr>
        <p:txBody>
          <a:bodyPr lIns="91439" tIns="45719" rIns="91439" bIns="45719" anchor="t">
            <a:noAutofit/>
          </a:bodyPr>
          <a:lstStyle/>
          <a:p>
            <a:endParaRPr/>
          </a:p>
        </p:txBody>
      </p:sp>
      <p:sp>
        <p:nvSpPr>
          <p:cNvPr id="23" name="Title Text"/>
          <p:cNvSpPr txBox="1">
            <a:spLocks noGrp="1"/>
          </p:cNvSpPr>
          <p:nvPr>
            <p:ph type="title"/>
          </p:nvPr>
        </p:nvSpPr>
        <p:spPr>
          <a:xfrm>
            <a:off x="609600" y="4775200"/>
            <a:ext cx="10979150" cy="1003300"/>
          </a:xfrm>
          <a:prstGeom prst="rect">
            <a:avLst/>
          </a:prstGeom>
        </p:spPr>
        <p:txBody>
          <a:bodyPr anchor="b"/>
          <a:lstStyle>
            <a:lvl1pPr algn="ctr">
              <a:defRPr>
                <a:solidFill>
                  <a:srgbClr val="546056"/>
                </a:solidFill>
              </a:defRPr>
            </a:lvl1pPr>
          </a:lstStyle>
          <a:p>
            <a:r>
              <a:t>Title Text</a:t>
            </a:r>
          </a:p>
        </p:txBody>
      </p:sp>
      <p:sp>
        <p:nvSpPr>
          <p:cNvPr id="24" name="Body Level One…"/>
          <p:cNvSpPr txBox="1">
            <a:spLocks noGrp="1"/>
          </p:cNvSpPr>
          <p:nvPr>
            <p:ph type="body" sz="quarter" idx="1"/>
          </p:nvPr>
        </p:nvSpPr>
        <p:spPr>
          <a:xfrm>
            <a:off x="609600" y="5765800"/>
            <a:ext cx="10979150" cy="901700"/>
          </a:xfrm>
          <a:prstGeom prst="rect">
            <a:avLst/>
          </a:prstGeom>
        </p:spPr>
        <p:txBody>
          <a:bodyPr anchor="t"/>
          <a:lstStyle>
            <a:lvl1pPr marL="0" indent="0" algn="ctr">
              <a:lnSpc>
                <a:spcPct val="110000"/>
              </a:lnSpc>
              <a:spcBef>
                <a:spcPts val="0"/>
              </a:spcBef>
              <a:buSzTx/>
              <a:buNone/>
              <a:defRPr sz="2200" i="1">
                <a:solidFill>
                  <a:srgbClr val="FF40FF"/>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FF40FF"/>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FF40FF"/>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FF40FF"/>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FF40FF"/>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646476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32" name="Close-up of a metal scoop scooping roasted coffee beans from a container"/>
          <p:cNvSpPr>
            <a:spLocks noGrp="1"/>
          </p:cNvSpPr>
          <p:nvPr>
            <p:ph type="pic" idx="21"/>
          </p:nvPr>
        </p:nvSpPr>
        <p:spPr>
          <a:xfrm>
            <a:off x="254000" y="-622300"/>
            <a:ext cx="11684236" cy="5715000"/>
          </a:xfrm>
          <a:prstGeom prst="rect">
            <a:avLst/>
          </a:prstGeom>
          <a:ln w="9525">
            <a:round/>
          </a:ln>
        </p:spPr>
        <p:txBody>
          <a:bodyPr lIns="91439" tIns="45719" rIns="91439" bIns="45719" anchor="t">
            <a:noAutofit/>
          </a:bodyPr>
          <a:lstStyle/>
          <a:p>
            <a:endParaRPr/>
          </a:p>
        </p:txBody>
      </p:sp>
      <p:sp>
        <p:nvSpPr>
          <p:cNvPr id="33" name="Title Text"/>
          <p:cNvSpPr txBox="1">
            <a:spLocks noGrp="1"/>
          </p:cNvSpPr>
          <p:nvPr>
            <p:ph type="title"/>
          </p:nvPr>
        </p:nvSpPr>
        <p:spPr>
          <a:xfrm>
            <a:off x="609600" y="4775200"/>
            <a:ext cx="10979150" cy="1003300"/>
          </a:xfrm>
          <a:prstGeom prst="rect">
            <a:avLst/>
          </a:prstGeom>
        </p:spPr>
        <p:txBody>
          <a:bodyPr anchor="b"/>
          <a:lstStyle>
            <a:lvl1pPr algn="ctr">
              <a:defRPr>
                <a:solidFill>
                  <a:srgbClr val="546056"/>
                </a:solidFill>
              </a:defRPr>
            </a:lvl1pPr>
          </a:lstStyle>
          <a:p>
            <a:r>
              <a:t>Title Text</a:t>
            </a:r>
          </a:p>
        </p:txBody>
      </p:sp>
      <p:sp>
        <p:nvSpPr>
          <p:cNvPr id="34" name="Body Level One…"/>
          <p:cNvSpPr txBox="1">
            <a:spLocks noGrp="1"/>
          </p:cNvSpPr>
          <p:nvPr>
            <p:ph type="body" sz="quarter" idx="1"/>
          </p:nvPr>
        </p:nvSpPr>
        <p:spPr>
          <a:xfrm>
            <a:off x="609600" y="5765800"/>
            <a:ext cx="10979150" cy="901700"/>
          </a:xfrm>
          <a:prstGeom prst="rect">
            <a:avLst/>
          </a:prstGeom>
        </p:spPr>
        <p:txBody>
          <a:bodyPr anchor="t"/>
          <a:lstStyle>
            <a:lvl1pPr marL="0" indent="0" algn="ctr">
              <a:lnSpc>
                <a:spcPct val="110000"/>
              </a:lnSpc>
              <a:spcBef>
                <a:spcPts val="0"/>
              </a:spcBef>
              <a:buSzTx/>
              <a:buNone/>
              <a:defRPr sz="2200" i="1">
                <a:solidFill>
                  <a:srgbClr val="FF40FF"/>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FF40FF"/>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FF40FF"/>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FF40FF"/>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FF40FF"/>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1862519"/>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2" name="Title Text"/>
          <p:cNvSpPr txBox="1">
            <a:spLocks noGrp="1"/>
          </p:cNvSpPr>
          <p:nvPr>
            <p:ph type="title"/>
          </p:nvPr>
        </p:nvSpPr>
        <p:spPr>
          <a:xfrm>
            <a:off x="609600" y="2381250"/>
            <a:ext cx="10979150" cy="2082800"/>
          </a:xfrm>
          <a:prstGeom prst="rect">
            <a:avLst/>
          </a:prstGeom>
        </p:spPr>
        <p:txBody>
          <a:bodyPr/>
          <a:lstStyle>
            <a:lvl1pPr algn="ctr">
              <a:defRPr>
                <a:solidFill>
                  <a:srgbClr val="546056"/>
                </a:solidFill>
              </a:defRPr>
            </a:lvl1pPr>
          </a:lstStyle>
          <a:p>
            <a:r>
              <a:t>Title Text</a:t>
            </a:r>
          </a:p>
        </p:txBody>
      </p:sp>
      <p:sp>
        <p:nvSpPr>
          <p:cNvPr id="4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2022544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50" name="Close-up of a double shot of espresso being poured from an espresso maker"/>
          <p:cNvSpPr>
            <a:spLocks noGrp="1"/>
          </p:cNvSpPr>
          <p:nvPr>
            <p:ph type="pic" sz="half" idx="21"/>
          </p:nvPr>
        </p:nvSpPr>
        <p:spPr>
          <a:xfrm>
            <a:off x="7435850" y="104775"/>
            <a:ext cx="4292600" cy="6438900"/>
          </a:xfrm>
          <a:prstGeom prst="rect">
            <a:avLst/>
          </a:prstGeom>
          <a:ln w="9525">
            <a:round/>
          </a:ln>
        </p:spPr>
        <p:txBody>
          <a:bodyPr lIns="91439" tIns="45719" rIns="91439" bIns="45719" anchor="t">
            <a:noAutofit/>
          </a:bodyPr>
          <a:lstStyle/>
          <a:p>
            <a:endParaRPr/>
          </a:p>
        </p:txBody>
      </p:sp>
      <p:sp>
        <p:nvSpPr>
          <p:cNvPr id="51" name="Title Text"/>
          <p:cNvSpPr txBox="1">
            <a:spLocks noGrp="1"/>
          </p:cNvSpPr>
          <p:nvPr>
            <p:ph type="title"/>
          </p:nvPr>
        </p:nvSpPr>
        <p:spPr>
          <a:xfrm>
            <a:off x="609600" y="1168400"/>
            <a:ext cx="6743700" cy="2457450"/>
          </a:xfrm>
          <a:prstGeom prst="rect">
            <a:avLst/>
          </a:prstGeom>
        </p:spPr>
        <p:txBody>
          <a:bodyPr anchor="b"/>
          <a:lstStyle>
            <a:lvl1pPr algn="ctr">
              <a:defRPr>
                <a:solidFill>
                  <a:srgbClr val="546056"/>
                </a:solidFill>
              </a:defRPr>
            </a:lvl1pPr>
          </a:lstStyle>
          <a:p>
            <a:r>
              <a:t>Title Text</a:t>
            </a:r>
          </a:p>
        </p:txBody>
      </p:sp>
      <p:sp>
        <p:nvSpPr>
          <p:cNvPr id="52" name="Body Level One…"/>
          <p:cNvSpPr txBox="1">
            <a:spLocks noGrp="1"/>
          </p:cNvSpPr>
          <p:nvPr>
            <p:ph type="body" sz="half" idx="1"/>
          </p:nvPr>
        </p:nvSpPr>
        <p:spPr>
          <a:xfrm>
            <a:off x="609600" y="3803650"/>
            <a:ext cx="6743700" cy="2527300"/>
          </a:xfrm>
          <a:prstGeom prst="rect">
            <a:avLst/>
          </a:prstGeom>
        </p:spPr>
        <p:txBody>
          <a:bodyPr anchor="t"/>
          <a:lstStyle>
            <a:lvl1pPr marL="0" indent="0" algn="ctr">
              <a:lnSpc>
                <a:spcPct val="110000"/>
              </a:lnSpc>
              <a:spcBef>
                <a:spcPts val="0"/>
              </a:spcBef>
              <a:buSzTx/>
              <a:buNone/>
              <a:defRPr sz="2200" i="1">
                <a:solidFill>
                  <a:srgbClr val="FF40FF"/>
                </a:solidFill>
                <a:latin typeface="Hoefler Text"/>
                <a:ea typeface="Hoefler Text"/>
                <a:cs typeface="Hoefler Text"/>
                <a:sym typeface="Hoefler Text"/>
              </a:defRPr>
            </a:lvl1pPr>
            <a:lvl2pPr marL="0" indent="0" algn="ctr">
              <a:lnSpc>
                <a:spcPct val="110000"/>
              </a:lnSpc>
              <a:spcBef>
                <a:spcPts val="0"/>
              </a:spcBef>
              <a:buSzTx/>
              <a:buNone/>
              <a:defRPr sz="2200" i="1">
                <a:solidFill>
                  <a:srgbClr val="FF40FF"/>
                </a:solidFill>
                <a:latin typeface="Hoefler Text"/>
                <a:ea typeface="Hoefler Text"/>
                <a:cs typeface="Hoefler Text"/>
                <a:sym typeface="Hoefler Text"/>
              </a:defRPr>
            </a:lvl2pPr>
            <a:lvl3pPr marL="0" indent="0" algn="ctr">
              <a:lnSpc>
                <a:spcPct val="110000"/>
              </a:lnSpc>
              <a:spcBef>
                <a:spcPts val="0"/>
              </a:spcBef>
              <a:buSzTx/>
              <a:buNone/>
              <a:defRPr sz="2200" i="1">
                <a:solidFill>
                  <a:srgbClr val="FF40FF"/>
                </a:solidFill>
                <a:latin typeface="Hoefler Text"/>
                <a:ea typeface="Hoefler Text"/>
                <a:cs typeface="Hoefler Text"/>
                <a:sym typeface="Hoefler Text"/>
              </a:defRPr>
            </a:lvl3pPr>
            <a:lvl4pPr marL="0" indent="0" algn="ctr">
              <a:lnSpc>
                <a:spcPct val="110000"/>
              </a:lnSpc>
              <a:spcBef>
                <a:spcPts val="0"/>
              </a:spcBef>
              <a:buSzTx/>
              <a:buNone/>
              <a:defRPr sz="2200" i="1">
                <a:solidFill>
                  <a:srgbClr val="FF40FF"/>
                </a:solidFill>
                <a:latin typeface="Hoefler Text"/>
                <a:ea typeface="Hoefler Text"/>
                <a:cs typeface="Hoefler Text"/>
                <a:sym typeface="Hoefler Text"/>
              </a:defRPr>
            </a:lvl4pPr>
            <a:lvl5pPr marL="0" indent="0" algn="ctr">
              <a:lnSpc>
                <a:spcPct val="110000"/>
              </a:lnSpc>
              <a:spcBef>
                <a:spcPts val="0"/>
              </a:spcBef>
              <a:buSzTx/>
              <a:buNone/>
              <a:defRPr sz="2200" i="1">
                <a:solidFill>
                  <a:srgbClr val="FF40FF"/>
                </a:solidFill>
                <a:latin typeface="Hoefler Text"/>
                <a:ea typeface="Hoefler Text"/>
                <a:cs typeface="Hoefler Text"/>
                <a:sym typeface="Hoefler Text"/>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0820832"/>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1743416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930526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91EE-7766-668E-823A-4B444025CD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2BD2B-EAAA-A462-D6C4-89CEDC914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FC1081-C4E9-82FE-5A44-5E05F8513B94}"/>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4FE1AACC-2224-F903-9742-70BDC11AFC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9C65CD-6C96-244F-0898-84EF93CD851F}"/>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0219813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Close-up of a double shot of espresso being poured from an espresso maker"/>
          <p:cNvSpPr>
            <a:spLocks noGrp="1"/>
          </p:cNvSpPr>
          <p:nvPr>
            <p:ph type="pic" sz="half" idx="21"/>
          </p:nvPr>
        </p:nvSpPr>
        <p:spPr>
          <a:xfrm>
            <a:off x="7753350" y="1130300"/>
            <a:ext cx="3994150" cy="5991225"/>
          </a:xfrm>
          <a:prstGeom prst="rect">
            <a:avLst/>
          </a:prstGeom>
          <a:ln w="9525">
            <a:round/>
          </a:ln>
        </p:spPr>
        <p:txBody>
          <a:bodyPr lIns="91439" tIns="45719" rIns="91439" bIns="45719" anchor="t">
            <a:noAutofit/>
          </a:bodyPr>
          <a:lstStyle/>
          <a:p>
            <a:endParaRPr/>
          </a:p>
        </p:txBody>
      </p:sp>
      <p:sp>
        <p:nvSpPr>
          <p:cNvPr id="78" name="Title Text"/>
          <p:cNvSpPr txBox="1">
            <a:spLocks noGrp="1"/>
          </p:cNvSpPr>
          <p:nvPr>
            <p:ph type="title"/>
          </p:nvPr>
        </p:nvSpPr>
        <p:spPr>
          <a:prstGeom prst="rect">
            <a:avLst/>
          </a:prstGeom>
        </p:spPr>
        <p:txBody>
          <a:bodyPr/>
          <a:lstStyle/>
          <a:p>
            <a:r>
              <a:t>Title Text</a:t>
            </a:r>
          </a:p>
        </p:txBody>
      </p:sp>
      <p:sp>
        <p:nvSpPr>
          <p:cNvPr id="79" name="Body Level One…"/>
          <p:cNvSpPr txBox="1">
            <a:spLocks noGrp="1"/>
          </p:cNvSpPr>
          <p:nvPr>
            <p:ph type="body" sz="half" idx="1"/>
          </p:nvPr>
        </p:nvSpPr>
        <p:spPr>
          <a:xfrm>
            <a:off x="609600" y="1847850"/>
            <a:ext cx="6756400" cy="4552950"/>
          </a:xfrm>
          <a:prstGeom prst="rect">
            <a:avLst/>
          </a:prstGeom>
        </p:spPr>
        <p:txBody>
          <a:bodyPr/>
          <a:lstStyle>
            <a:lvl1pPr marL="285750" indent="-285750">
              <a:lnSpc>
                <a:spcPct val="120000"/>
              </a:lnSpc>
              <a:spcBef>
                <a:spcPts val="1700"/>
              </a:spcBef>
              <a:buBlip>
                <a:blip r:embed="rId2"/>
              </a:buBlip>
              <a:defRPr sz="2200">
                <a:solidFill>
                  <a:srgbClr val="546056"/>
                </a:solidFill>
                <a:latin typeface="+mn-lt"/>
                <a:ea typeface="+mn-ea"/>
                <a:cs typeface="+mn-cs"/>
                <a:sym typeface="Palatino"/>
              </a:defRPr>
            </a:lvl1pPr>
            <a:lvl2pPr marL="571500" indent="-285750">
              <a:lnSpc>
                <a:spcPct val="120000"/>
              </a:lnSpc>
              <a:spcBef>
                <a:spcPts val="1700"/>
              </a:spcBef>
              <a:buBlip>
                <a:blip r:embed="rId2"/>
              </a:buBlip>
              <a:defRPr sz="2200">
                <a:solidFill>
                  <a:srgbClr val="546056"/>
                </a:solidFill>
                <a:latin typeface="+mn-lt"/>
                <a:ea typeface="+mn-ea"/>
                <a:cs typeface="+mn-cs"/>
                <a:sym typeface="Palatino"/>
              </a:defRPr>
            </a:lvl2pPr>
            <a:lvl3pPr marL="857250" indent="-285750">
              <a:lnSpc>
                <a:spcPct val="120000"/>
              </a:lnSpc>
              <a:spcBef>
                <a:spcPts val="1700"/>
              </a:spcBef>
              <a:buBlip>
                <a:blip r:embed="rId2"/>
              </a:buBlip>
              <a:defRPr sz="2200">
                <a:solidFill>
                  <a:srgbClr val="546056"/>
                </a:solidFill>
                <a:latin typeface="+mn-lt"/>
                <a:ea typeface="+mn-ea"/>
                <a:cs typeface="+mn-cs"/>
                <a:sym typeface="Palatino"/>
              </a:defRPr>
            </a:lvl3pPr>
            <a:lvl4pPr marL="1143000" indent="-285750">
              <a:lnSpc>
                <a:spcPct val="120000"/>
              </a:lnSpc>
              <a:spcBef>
                <a:spcPts val="1700"/>
              </a:spcBef>
              <a:buBlip>
                <a:blip r:embed="rId2"/>
              </a:buBlip>
              <a:defRPr sz="2200">
                <a:solidFill>
                  <a:srgbClr val="546056"/>
                </a:solidFill>
                <a:latin typeface="+mn-lt"/>
                <a:ea typeface="+mn-ea"/>
                <a:cs typeface="+mn-cs"/>
                <a:sym typeface="Palatino"/>
              </a:defRPr>
            </a:lvl4pPr>
            <a:lvl5pPr marL="1428750" indent="-285750">
              <a:lnSpc>
                <a:spcPct val="120000"/>
              </a:lnSpc>
              <a:spcBef>
                <a:spcPts val="1700"/>
              </a:spcBef>
              <a:buBlip>
                <a:blip r:embed="rId2"/>
              </a:buBlip>
              <a:defRPr sz="2200">
                <a:solidFill>
                  <a:srgbClr val="546056"/>
                </a:solidFill>
                <a:latin typeface="+mn-lt"/>
                <a:ea typeface="+mn-ea"/>
                <a:cs typeface="+mn-cs"/>
                <a:sym typeface="Palatino"/>
              </a:defRPr>
            </a:lvl5p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641438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7" name="Body Level One…"/>
          <p:cNvSpPr txBox="1">
            <a:spLocks noGrp="1"/>
          </p:cNvSpPr>
          <p:nvPr>
            <p:ph type="body" idx="1"/>
          </p:nvPr>
        </p:nvSpPr>
        <p:spPr>
          <a:xfrm>
            <a:off x="609600" y="457200"/>
            <a:ext cx="10979150" cy="594995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Body Level One</a:t>
            </a:r>
          </a:p>
          <a:p>
            <a:pPr lvl="1"/>
            <a:r>
              <a:t>Body Level Two</a:t>
            </a:r>
          </a:p>
          <a:p>
            <a:pPr lvl="2"/>
            <a:r>
              <a:t>Body Level Three</a:t>
            </a:r>
          </a:p>
          <a:p>
            <a:pPr lvl="3"/>
            <a:r>
              <a:t>Body Level Four</a:t>
            </a:r>
          </a:p>
          <a:p>
            <a:pPr lvl="4"/>
            <a:r>
              <a:t>Body Level Five</a:t>
            </a:r>
          </a:p>
        </p:txBody>
      </p:sp>
      <p:sp>
        <p:nvSpPr>
          <p:cNvPr id="8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84502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5" name="Close-up of roasted coffee beans on white canvas"/>
          <p:cNvSpPr>
            <a:spLocks noGrp="1"/>
          </p:cNvSpPr>
          <p:nvPr>
            <p:ph type="pic" sz="half" idx="21"/>
          </p:nvPr>
        </p:nvSpPr>
        <p:spPr>
          <a:xfrm>
            <a:off x="5861570" y="3285475"/>
            <a:ext cx="5924551" cy="3922899"/>
          </a:xfrm>
          <a:prstGeom prst="rect">
            <a:avLst/>
          </a:prstGeom>
          <a:ln w="9525">
            <a:round/>
          </a:ln>
        </p:spPr>
        <p:txBody>
          <a:bodyPr lIns="91439" tIns="45719" rIns="91439" bIns="45719" anchor="t">
            <a:noAutofit/>
          </a:bodyPr>
          <a:lstStyle/>
          <a:p>
            <a:endParaRPr/>
          </a:p>
        </p:txBody>
      </p:sp>
      <p:sp>
        <p:nvSpPr>
          <p:cNvPr id="96" name="Close-up of an artistic latte in a white mug"/>
          <p:cNvSpPr>
            <a:spLocks noGrp="1"/>
          </p:cNvSpPr>
          <p:nvPr>
            <p:ph type="pic" sz="half" idx="22"/>
          </p:nvPr>
        </p:nvSpPr>
        <p:spPr>
          <a:xfrm>
            <a:off x="6112033" y="-241865"/>
            <a:ext cx="5784851" cy="3863709"/>
          </a:xfrm>
          <a:prstGeom prst="rect">
            <a:avLst/>
          </a:prstGeom>
          <a:ln w="9525">
            <a:round/>
          </a:ln>
        </p:spPr>
        <p:txBody>
          <a:bodyPr lIns="91439" tIns="45719" rIns="91439" bIns="45719" anchor="t">
            <a:noAutofit/>
          </a:bodyPr>
          <a:lstStyle/>
          <a:p>
            <a:endParaRPr/>
          </a:p>
        </p:txBody>
      </p:sp>
      <p:sp>
        <p:nvSpPr>
          <p:cNvPr id="97" name="Close-up of a double shot of espresso being poured from an espresso maker"/>
          <p:cNvSpPr>
            <a:spLocks noGrp="1"/>
          </p:cNvSpPr>
          <p:nvPr>
            <p:ph type="pic" idx="23"/>
          </p:nvPr>
        </p:nvSpPr>
        <p:spPr>
          <a:xfrm>
            <a:off x="330200" y="-1905000"/>
            <a:ext cx="6002867" cy="9004300"/>
          </a:xfrm>
          <a:prstGeom prst="rect">
            <a:avLst/>
          </a:prstGeom>
          <a:ln w="9525">
            <a:round/>
          </a:ln>
        </p:spPr>
        <p:txBody>
          <a:bodyPr lIns="91439" tIns="45719" rIns="91439" bIns="45719" anchor="t">
            <a:noAutofit/>
          </a:bodyPr>
          <a:lstStyle/>
          <a:p>
            <a:endParaRPr/>
          </a:p>
        </p:txBody>
      </p:sp>
      <p:sp>
        <p:nvSpPr>
          <p:cNvPr id="9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1328894"/>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5" name="–Johnny Appleseed"/>
          <p:cNvSpPr txBox="1">
            <a:spLocks noGrp="1"/>
          </p:cNvSpPr>
          <p:nvPr>
            <p:ph type="body" sz="quarter" idx="21"/>
          </p:nvPr>
        </p:nvSpPr>
        <p:spPr>
          <a:xfrm>
            <a:off x="1917700" y="4667250"/>
            <a:ext cx="8343900" cy="441146"/>
          </a:xfrm>
          <a:prstGeom prst="rect">
            <a:avLst/>
          </a:prstGeom>
        </p:spPr>
        <p:txBody>
          <a:bodyPr anchor="t">
            <a:spAutoFit/>
          </a:bodyPr>
          <a:lstStyle>
            <a:lvl1pPr marL="0" indent="0" algn="ctr">
              <a:spcBef>
                <a:spcPts val="0"/>
              </a:spcBef>
              <a:buSzTx/>
              <a:buNone/>
              <a:defRPr sz="2200" i="1">
                <a:solidFill>
                  <a:srgbClr val="546056"/>
                </a:solidFill>
                <a:latin typeface="+mn-lt"/>
                <a:ea typeface="+mn-ea"/>
                <a:cs typeface="+mn-cs"/>
                <a:sym typeface="Palatino"/>
              </a:defRPr>
            </a:lvl1pPr>
          </a:lstStyle>
          <a:p>
            <a:r>
              <a:t>–Johnny Appleseed</a:t>
            </a:r>
          </a:p>
        </p:txBody>
      </p:sp>
      <p:sp>
        <p:nvSpPr>
          <p:cNvPr id="106" name="“Type a quote here”"/>
          <p:cNvSpPr txBox="1">
            <a:spLocks noGrp="1"/>
          </p:cNvSpPr>
          <p:nvPr>
            <p:ph type="body" sz="quarter" idx="22"/>
          </p:nvPr>
        </p:nvSpPr>
        <p:spPr>
          <a:xfrm>
            <a:off x="1917700" y="2956372"/>
            <a:ext cx="8343900" cy="564257"/>
          </a:xfrm>
          <a:prstGeom prst="rect">
            <a:avLst/>
          </a:prstGeom>
        </p:spPr>
        <p:txBody>
          <a:bodyPr>
            <a:spAutoFit/>
          </a:bodyPr>
          <a:lstStyle>
            <a:lvl1pPr marL="0" indent="0" algn="ctr">
              <a:spcBef>
                <a:spcPts val="1700"/>
              </a:spcBef>
              <a:buSzTx/>
              <a:buNone/>
              <a:defRPr>
                <a:solidFill>
                  <a:srgbClr val="546056"/>
                </a:solidFill>
                <a:latin typeface="+mn-lt"/>
                <a:ea typeface="+mn-ea"/>
                <a:cs typeface="+mn-cs"/>
                <a:sym typeface="Palatino"/>
              </a:defRPr>
            </a:lvl1pPr>
          </a:lstStyle>
          <a:p>
            <a:r>
              <a:t>“Type a quote here” </a:t>
            </a: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9784682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4" name="Close-up of an artistic latte in a white mug"/>
          <p:cNvSpPr>
            <a:spLocks noGrp="1"/>
          </p:cNvSpPr>
          <p:nvPr>
            <p:ph type="pic" idx="21"/>
          </p:nvPr>
        </p:nvSpPr>
        <p:spPr>
          <a:xfrm>
            <a:off x="-1149350" y="-571500"/>
            <a:ext cx="13716000" cy="8413750"/>
          </a:xfrm>
          <a:prstGeom prst="rect">
            <a:avLst/>
          </a:prstGeom>
        </p:spPr>
        <p:txBody>
          <a:bodyPr lIns="91439" tIns="45719" rIns="91439" bIns="45719" anchor="t">
            <a:noAutofit/>
          </a:bodyPr>
          <a:lstStyle/>
          <a:p>
            <a:endParaRPr/>
          </a:p>
        </p:txBody>
      </p:sp>
      <p:sp>
        <p:nvSpPr>
          <p:cNvPr id="11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070240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4720011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7FC7-EE51-1855-C9E0-E2CDE41E77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1D3B1-FC57-ED9E-2E22-8A2B092E08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CD9414A-CB54-F7FE-C797-8CF0007F90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E8CFFF8-4BE4-A185-F6E5-24C3B9CCF7A2}"/>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6" name="Footer Placeholder 5">
            <a:extLst>
              <a:ext uri="{FF2B5EF4-FFF2-40B4-BE49-F238E27FC236}">
                <a16:creationId xmlns:a16="http://schemas.microsoft.com/office/drawing/2014/main" id="{18CD5A3C-A4FB-41F4-9227-F11482D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00900-DDC9-2C5B-2C6D-F37C01CFB8EE}"/>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2177786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299C-53AA-1565-8F81-DA5208C7E3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F8847ED-8B4B-9998-F87A-7BCF969CD0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5C54B0-D06B-124D-7FF2-BBB648EB7C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ADB6D9-F533-D467-651E-ED61DF61FF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842944-0E69-68D3-81A7-66EA0A5274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FB8F2B-C321-1B79-D86B-24917D564FD0}"/>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8" name="Footer Placeholder 7">
            <a:extLst>
              <a:ext uri="{FF2B5EF4-FFF2-40B4-BE49-F238E27FC236}">
                <a16:creationId xmlns:a16="http://schemas.microsoft.com/office/drawing/2014/main" id="{BCB6BB66-8039-877F-B0C0-5FF3D9A660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C54BFE-EC36-1D7D-DB83-69C5D6EC883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961288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D3256-FD6D-95DD-72FE-0B82A0DC9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F2DE16-84F8-D106-52D2-8EB9431597F3}"/>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4" name="Footer Placeholder 3">
            <a:extLst>
              <a:ext uri="{FF2B5EF4-FFF2-40B4-BE49-F238E27FC236}">
                <a16:creationId xmlns:a16="http://schemas.microsoft.com/office/drawing/2014/main" id="{CFF391BE-F2BF-B35C-EB4E-4CB54BA039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CE04D9-4520-465C-493E-423C282B77B5}"/>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071356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9BF3C5-CC24-CEE2-1E5F-9731C290F03D}"/>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3" name="Footer Placeholder 2">
            <a:extLst>
              <a:ext uri="{FF2B5EF4-FFF2-40B4-BE49-F238E27FC236}">
                <a16:creationId xmlns:a16="http://schemas.microsoft.com/office/drawing/2014/main" id="{EEE20D67-452D-6A6A-B201-5A03316FC88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B9FC72-48EF-3B34-5FC5-6D9096DE0E22}"/>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3749108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C79A-CFEB-3151-248F-07923FE766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53CF52-9675-FD86-320F-ADC93B7DD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D6DCF0-AA61-73C0-BBF2-D59464ED5E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B0012A-2C3C-5CF6-7ADF-378F986417E7}"/>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6" name="Footer Placeholder 5">
            <a:extLst>
              <a:ext uri="{FF2B5EF4-FFF2-40B4-BE49-F238E27FC236}">
                <a16:creationId xmlns:a16="http://schemas.microsoft.com/office/drawing/2014/main" id="{7418DB62-01C4-0555-EFF5-AD1C61B012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1CA108-E13C-1EF6-9910-6DC815EF1527}"/>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461243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20550-7063-E0E3-C21F-ED2ED966B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346F84-D6DD-7385-E962-52CED8AFA1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997D22-393F-6A30-B4D3-8D6778EF1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2F41FD-4EF0-D53E-12AC-759DBA00F355}"/>
              </a:ext>
            </a:extLst>
          </p:cNvPr>
          <p:cNvSpPr>
            <a:spLocks noGrp="1"/>
          </p:cNvSpPr>
          <p:nvPr>
            <p:ph type="dt" sz="half" idx="10"/>
          </p:nvPr>
        </p:nvSpPr>
        <p:spPr/>
        <p:txBody>
          <a:bodyPr/>
          <a:lstStyle/>
          <a:p>
            <a:fld id="{C36BB29B-1C16-4A4E-9BA1-C830A4FD8A2B}" type="datetimeFigureOut">
              <a:rPr lang="en-US" smtClean="0"/>
              <a:t>10/28/2024</a:t>
            </a:fld>
            <a:endParaRPr lang="en-US"/>
          </a:p>
        </p:txBody>
      </p:sp>
      <p:sp>
        <p:nvSpPr>
          <p:cNvPr id="6" name="Footer Placeholder 5">
            <a:extLst>
              <a:ext uri="{FF2B5EF4-FFF2-40B4-BE49-F238E27FC236}">
                <a16:creationId xmlns:a16="http://schemas.microsoft.com/office/drawing/2014/main" id="{8718C146-A6F6-B16E-83F7-DE91A0CBB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354D3-7A2A-8A0C-669E-07747E5CFF50}"/>
              </a:ext>
            </a:extLst>
          </p:cNvPr>
          <p:cNvSpPr>
            <a:spLocks noGrp="1"/>
          </p:cNvSpPr>
          <p:nvPr>
            <p:ph type="sldNum" sz="quarter" idx="12"/>
          </p:nvPr>
        </p:nvSpPr>
        <p:spPr/>
        <p:txBody>
          <a:bodyPr/>
          <a:lstStyle/>
          <a:p>
            <a:fld id="{B4A9E892-88EE-4A3B-B047-90FD39BDC72D}" type="slidenum">
              <a:rPr lang="en-US" smtClean="0"/>
              <a:t>‹#›</a:t>
            </a:fld>
            <a:endParaRPr lang="en-US"/>
          </a:p>
        </p:txBody>
      </p:sp>
    </p:spTree>
    <p:extLst>
      <p:ext uri="{BB962C8B-B14F-4D97-AF65-F5344CB8AC3E}">
        <p14:creationId xmlns:p14="http://schemas.microsoft.com/office/powerpoint/2010/main" val="14785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BA2E74-1E01-47CF-97D9-8076019C4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AE30DBC-1E34-90A2-9D3A-83F779A0A7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C83D87-167B-F00B-9039-C1D57DBC4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6BB29B-1C16-4A4E-9BA1-C830A4FD8A2B}" type="datetimeFigureOut">
              <a:rPr lang="en-US" smtClean="0"/>
              <a:t>10/28/2024</a:t>
            </a:fld>
            <a:endParaRPr lang="en-US"/>
          </a:p>
        </p:txBody>
      </p:sp>
      <p:sp>
        <p:nvSpPr>
          <p:cNvPr id="5" name="Footer Placeholder 4">
            <a:extLst>
              <a:ext uri="{FF2B5EF4-FFF2-40B4-BE49-F238E27FC236}">
                <a16:creationId xmlns:a16="http://schemas.microsoft.com/office/drawing/2014/main" id="{75E4E5DD-0985-B3D6-9638-6CE735106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5D2E24-3F16-DE58-37C8-B0E13E9223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A9E892-88EE-4A3B-B047-90FD39BDC72D}" type="slidenum">
              <a:rPr lang="en-US" smtClean="0"/>
              <a:t>‹#›</a:t>
            </a:fld>
            <a:endParaRPr lang="en-US"/>
          </a:p>
        </p:txBody>
      </p:sp>
    </p:spTree>
    <p:extLst>
      <p:ext uri="{BB962C8B-B14F-4D97-AF65-F5344CB8AC3E}">
        <p14:creationId xmlns:p14="http://schemas.microsoft.com/office/powerpoint/2010/main" val="1744088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C2BA9F-2B33-BD40-B951-39F80DC86E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2BAE4-49FD-F943-BF33-743E0F8246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8B9BE6-A658-364C-B162-4293873A10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C66798-F321-1446-96A8-7D811C9E0C23}" type="datetimeFigureOut">
              <a:rPr lang="en-US" smtClean="0"/>
              <a:t>10/28/2024</a:t>
            </a:fld>
            <a:endParaRPr lang="en-US"/>
          </a:p>
        </p:txBody>
      </p:sp>
      <p:sp>
        <p:nvSpPr>
          <p:cNvPr id="5" name="Footer Placeholder 4">
            <a:extLst>
              <a:ext uri="{FF2B5EF4-FFF2-40B4-BE49-F238E27FC236}">
                <a16:creationId xmlns:a16="http://schemas.microsoft.com/office/drawing/2014/main" id="{26FAA169-4A4C-3445-BFFF-D8581CF681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F8657-B900-3F4D-BEFC-03255E5874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8E15D-EABA-1F4B-A8D6-50A693798A5D}" type="slidenum">
              <a:rPr lang="en-US" smtClean="0"/>
              <a:t>‹#›</a:t>
            </a:fld>
            <a:endParaRPr lang="en-US"/>
          </a:p>
        </p:txBody>
      </p:sp>
    </p:spTree>
    <p:extLst>
      <p:ext uri="{BB962C8B-B14F-4D97-AF65-F5344CB8AC3E}">
        <p14:creationId xmlns:p14="http://schemas.microsoft.com/office/powerpoint/2010/main" val="150095091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alpha val="5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107950"/>
            <a:ext cx="10979150" cy="13843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09600" y="1847850"/>
            <a:ext cx="10979150" cy="45529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lvl1pPr>
              <a:buBlip>
                <a:blip r:embed="rId15"/>
              </a:buBlip>
            </a:lvl1pPr>
            <a:lvl2pPr>
              <a:buBlip>
                <a:blip r:embed="rId15"/>
              </a:buBlip>
            </a:lvl2pPr>
            <a:lvl3pPr>
              <a:buBlip>
                <a:blip r:embed="rId15"/>
              </a:buBlip>
            </a:lvl3pPr>
            <a:lvl4pPr>
              <a:buBlip>
                <a:blip r:embed="rId15"/>
              </a:buBlip>
            </a:lvl4pPr>
            <a:lvl5pPr>
              <a:buBlip>
                <a:blip r:embed="rId15"/>
              </a:buBlip>
            </a:lvl5p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77092"/>
            <a:ext cx="278923" cy="287258"/>
          </a:xfrm>
          <a:prstGeom prst="rect">
            <a:avLst/>
          </a:prstGeom>
          <a:ln w="12700">
            <a:miter lim="400000"/>
          </a:ln>
        </p:spPr>
        <p:txBody>
          <a:bodyPr wrap="none" lIns="50800" tIns="50800" rIns="50800" bIns="50800" anchor="b">
            <a:spAutoFit/>
          </a:bodyPr>
          <a:lstStyle>
            <a:lvl1pPr>
              <a:defRPr sz="1200">
                <a:solidFill>
                  <a:srgbClr val="FFFFFF">
                    <a:alpha val="95000"/>
                  </a:srgbClr>
                </a:solidFill>
              </a:defRPr>
            </a:lvl1pPr>
          </a:lstStyle>
          <a:p>
            <a:fld id="{86CB4B4D-7CA3-9044-876B-883B54F8677D}" type="slidenum">
              <a:t>‹#›</a:t>
            </a:fld>
            <a:endParaRPr/>
          </a:p>
        </p:txBody>
      </p:sp>
    </p:spTree>
    <p:extLst>
      <p:ext uri="{BB962C8B-B14F-4D97-AF65-F5344CB8AC3E}">
        <p14:creationId xmlns:p14="http://schemas.microsoft.com/office/powerpoint/2010/main" val="173355476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transition spd="med"/>
  <p:txStyles>
    <p:titleStyle>
      <a:lvl1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1pPr>
      <a:lvl2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2pPr>
      <a:lvl3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3pPr>
      <a:lvl4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4pPr>
      <a:lvl5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5pPr>
      <a:lvl6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6pPr>
      <a:lvl7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7pPr>
      <a:lvl8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8pPr>
      <a:lvl9pPr marL="0" marR="0" indent="0" algn="l" defTabSz="412750" rtl="0" latinLnBrk="0">
        <a:lnSpc>
          <a:spcPct val="100000"/>
        </a:lnSpc>
        <a:spcBef>
          <a:spcPts val="0"/>
        </a:spcBef>
        <a:spcAft>
          <a:spcPts val="0"/>
        </a:spcAft>
        <a:buClrTx/>
        <a:buSzTx/>
        <a:buFontTx/>
        <a:buNone/>
        <a:tabLst/>
        <a:defRPr sz="4900" b="0" i="0" u="none" strike="noStrike" cap="none" spc="0" baseline="0">
          <a:solidFill>
            <a:srgbClr val="FFFFFF">
              <a:alpha val="95000"/>
            </a:srgbClr>
          </a:solidFill>
          <a:uFillTx/>
          <a:latin typeface="+mn-lt"/>
          <a:ea typeface="+mn-ea"/>
          <a:cs typeface="+mn-cs"/>
          <a:sym typeface="Palatino"/>
        </a:defRPr>
      </a:lvl9pPr>
    </p:titleStyle>
    <p:bodyStyle>
      <a:lvl1pPr marL="37465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1pPr>
      <a:lvl2pPr marL="74930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2pPr>
      <a:lvl3pPr marL="112395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3pPr>
      <a:lvl4pPr marL="149860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4pPr>
      <a:lvl5pPr marL="187325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5pPr>
      <a:lvl6pPr marL="224790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6pPr>
      <a:lvl7pPr marL="262255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7pPr>
      <a:lvl8pPr marL="299720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8pPr>
      <a:lvl9pPr marL="3371850" marR="0" indent="-374650" algn="l" defTabSz="412750" rtl="0" latinLnBrk="0">
        <a:lnSpc>
          <a:spcPct val="100000"/>
        </a:lnSpc>
        <a:spcBef>
          <a:spcPts val="2950"/>
        </a:spcBef>
        <a:spcAft>
          <a:spcPts val="0"/>
        </a:spcAft>
        <a:buClrTx/>
        <a:buSzPct val="40000"/>
        <a:buFontTx/>
        <a:buBlip>
          <a:blip r:embed="rId15"/>
        </a:buBlip>
        <a:tabLst/>
        <a:defRPr sz="3000" b="0" i="0" u="none" strike="noStrike" cap="none" spc="0" baseline="0">
          <a:solidFill>
            <a:srgbClr val="000000"/>
          </a:solidFill>
          <a:uFillTx/>
          <a:latin typeface="Times New Roman"/>
          <a:ea typeface="Times New Roman"/>
          <a:cs typeface="Times New Roman"/>
          <a:sym typeface="Times New Roman"/>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1pPr>
      <a:lvl2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2pPr>
      <a:lvl3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3pPr>
      <a:lvl4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4pPr>
      <a:lvl5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5pPr>
      <a:lvl6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6pPr>
      <a:lvl7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7pPr>
      <a:lvl8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8pPr>
      <a:lvl9pPr marL="0" marR="0" indent="0" algn="ctr" defTabSz="41275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0.jpg"/><Relationship Id="rId16"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0.xml"/></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hyperlink" Target="https://tinyurl.com/WaqfeArdhiSignup" TargetMode="External"/><Relationship Id="rId2" Type="http://schemas.openxmlformats.org/officeDocument/2006/relationships/hyperlink" Target="https://www.altaqwa.us/registration/" TargetMode="Externa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hyperlink" Target="https://tinyurl.com/TalimDeckFeedb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lislam.org/quran/app/89:28"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alislam.org/quran/app/89:28" TargetMode="Externa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C0D308-BA68-6158-B8EC-8811DDF319B4}"/>
              </a:ext>
            </a:extLst>
          </p:cNvPr>
          <p:cNvSpPr txBox="1"/>
          <p:nvPr/>
        </p:nvSpPr>
        <p:spPr>
          <a:xfrm>
            <a:off x="411480" y="1769875"/>
            <a:ext cx="11369040" cy="2739211"/>
          </a:xfrm>
          <a:prstGeom prst="rect">
            <a:avLst/>
          </a:prstGeom>
          <a:noFill/>
        </p:spPr>
        <p:txBody>
          <a:bodyPr wrap="square">
            <a:spAutoFit/>
          </a:bodyPr>
          <a:lstStyle/>
          <a:p>
            <a:pPr algn="ctr"/>
            <a:r>
              <a:rPr lang="en-US" sz="2800" b="1" dirty="0">
                <a:latin typeface="Verdana" panose="020B0604030504040204" pitchFamily="34" charset="0"/>
                <a:ea typeface="Verdana" panose="020B0604030504040204" pitchFamily="34" charset="0"/>
              </a:rPr>
              <a:t>Majlis Ansārullāh </a:t>
            </a:r>
          </a:p>
          <a:p>
            <a:pPr algn="ctr"/>
            <a:r>
              <a:rPr lang="en-US" sz="2800" b="1" dirty="0">
                <a:latin typeface="Verdana" panose="020B0604030504040204" pitchFamily="34" charset="0"/>
                <a:ea typeface="Verdana" panose="020B0604030504040204" pitchFamily="34" charset="0"/>
              </a:rPr>
              <a:t>Monthly Meeting </a:t>
            </a:r>
          </a:p>
          <a:p>
            <a:pPr algn="ctr"/>
            <a:endParaRPr lang="en-US" sz="2800" b="1" dirty="0">
              <a:latin typeface="Verdana" panose="020B0604030504040204" pitchFamily="34" charset="0"/>
              <a:ea typeface="Verdana" panose="020B0604030504040204" pitchFamily="34" charset="0"/>
            </a:endParaRPr>
          </a:p>
          <a:p>
            <a:pPr algn="ctr"/>
            <a:r>
              <a:rPr lang="en-US" sz="2800" b="1">
                <a:latin typeface="Verdana" panose="020B0604030504040204" pitchFamily="34" charset="0"/>
                <a:ea typeface="Verdana" panose="020B0604030504040204" pitchFamily="34" charset="0"/>
              </a:rPr>
              <a:t>November </a:t>
            </a:r>
            <a:r>
              <a:rPr lang="en-US" sz="2800" b="1" dirty="0">
                <a:latin typeface="Verdana" panose="020B0604030504040204" pitchFamily="34" charset="0"/>
                <a:ea typeface="Verdana" panose="020B0604030504040204" pitchFamily="34" charset="0"/>
              </a:rPr>
              <a:t>2024</a:t>
            </a:r>
          </a:p>
          <a:p>
            <a:pPr algn="ctr"/>
            <a:endParaRPr lang="en-US" sz="3200" b="1" dirty="0">
              <a:latin typeface="Verdana" panose="020B0604030504040204" pitchFamily="34" charset="0"/>
              <a:ea typeface="Verdana" panose="020B0604030504040204" pitchFamily="34" charset="0"/>
            </a:endParaRPr>
          </a:p>
          <a:p>
            <a:pPr algn="ctr"/>
            <a:r>
              <a:rPr lang="en-US" sz="2400" b="1" dirty="0">
                <a:latin typeface="Verdana" panose="020B0604030504040204" pitchFamily="34" charset="0"/>
                <a:ea typeface="Verdana" panose="020B0604030504040204" pitchFamily="34" charset="0"/>
              </a:rPr>
              <a:t>The Holy Quran and Our Moral Development</a:t>
            </a:r>
            <a:endParaRPr lang="en-US" sz="2400" b="1" baseline="30000" dirty="0">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A9C38198-1256-211A-7F8A-15E87EFD4AFD}"/>
              </a:ext>
            </a:extLst>
          </p:cNvPr>
          <p:cNvSpPr txBox="1"/>
          <p:nvPr/>
        </p:nvSpPr>
        <p:spPr>
          <a:xfrm>
            <a:off x="3162300" y="5808880"/>
            <a:ext cx="6096000" cy="430887"/>
          </a:xfrm>
          <a:prstGeom prst="rect">
            <a:avLst/>
          </a:prstGeom>
          <a:noFill/>
        </p:spPr>
        <p:txBody>
          <a:bodyPr wrap="square">
            <a:spAutoFit/>
          </a:bodyPr>
          <a:lstStyle/>
          <a:p>
            <a:pPr algn="ctr"/>
            <a:r>
              <a:rPr lang="en-US" sz="1050" dirty="0">
                <a:latin typeface="Verdana" panose="020B0604030504040204" pitchFamily="34" charset="0"/>
                <a:ea typeface="Verdana" panose="020B0604030504040204" pitchFamily="34" charset="0"/>
              </a:rPr>
              <a:t>This slide deck contains images licensed for the purpose of this presentation only. </a:t>
            </a:r>
          </a:p>
          <a:p>
            <a:pPr algn="ctr"/>
            <a:r>
              <a:rPr lang="en-US" sz="1050" dirty="0">
                <a:latin typeface="Verdana" panose="020B0604030504040204" pitchFamily="34" charset="0"/>
                <a:ea typeface="Verdana" panose="020B0604030504040204" pitchFamily="34" charset="0"/>
              </a:rPr>
              <a:t>No one is permitted to use the images for any other use, without prior permission. </a:t>
            </a:r>
          </a:p>
        </p:txBody>
      </p:sp>
    </p:spTree>
    <p:extLst>
      <p:ext uri="{BB962C8B-B14F-4D97-AF65-F5344CB8AC3E}">
        <p14:creationId xmlns:p14="http://schemas.microsoft.com/office/powerpoint/2010/main" val="3142939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3891280" y="282059"/>
            <a:ext cx="8205469" cy="523220"/>
          </a:xfrm>
          <a:prstGeom prst="rect">
            <a:avLst/>
          </a:prstGeom>
          <a:noFill/>
        </p:spPr>
        <p:txBody>
          <a:bodyPr wrap="square">
            <a:spAutoFit/>
          </a:bodyPr>
          <a:lstStyle/>
          <a:p>
            <a:pPr algn="r"/>
            <a:r>
              <a:rPr lang="ur-PK" sz="2800" b="1" dirty="0">
                <a:solidFill>
                  <a:schemeClr val="bg1"/>
                </a:solidFill>
                <a:latin typeface="Urdu Typesetting" panose="03020402040406030203" pitchFamily="66" charset="-78"/>
                <a:ea typeface="Verdana" panose="020B0604030504040204" pitchFamily="34" charset="0"/>
                <a:cs typeface="Urdu Typesetting" panose="03020402040406030203" pitchFamily="66" charset="-78"/>
              </a:rPr>
              <a:t>اسلامی اصول کی فلاسفی </a:t>
            </a:r>
          </a:p>
        </p:txBody>
      </p:sp>
      <p:grpSp>
        <p:nvGrpSpPr>
          <p:cNvPr id="8" name="Group 7">
            <a:extLst>
              <a:ext uri="{FF2B5EF4-FFF2-40B4-BE49-F238E27FC236}">
                <a16:creationId xmlns:a16="http://schemas.microsoft.com/office/drawing/2014/main" id="{01608CD1-46F2-518D-8FF3-A3DDD0B43B4B}"/>
              </a:ext>
            </a:extLst>
          </p:cNvPr>
          <p:cNvGrpSpPr/>
          <p:nvPr/>
        </p:nvGrpSpPr>
        <p:grpSpPr>
          <a:xfrm>
            <a:off x="3962401" y="914400"/>
            <a:ext cx="5036952" cy="5353140"/>
            <a:chOff x="3962401" y="914400"/>
            <a:chExt cx="5036952" cy="5353140"/>
          </a:xfrm>
        </p:grpSpPr>
        <p:pic>
          <p:nvPicPr>
            <p:cNvPr id="6" name="Picture 5">
              <a:extLst>
                <a:ext uri="{FF2B5EF4-FFF2-40B4-BE49-F238E27FC236}">
                  <a16:creationId xmlns:a16="http://schemas.microsoft.com/office/drawing/2014/main" id="{1B69D17A-9451-A04A-58E9-2683F9A8ED8E}"/>
                </a:ext>
              </a:extLst>
            </p:cNvPr>
            <p:cNvPicPr>
              <a:picLocks noChangeAspect="1"/>
            </p:cNvPicPr>
            <p:nvPr/>
          </p:nvPicPr>
          <p:blipFill>
            <a:blip r:embed="rId3"/>
            <a:stretch>
              <a:fillRect/>
            </a:stretch>
          </p:blipFill>
          <p:spPr>
            <a:xfrm>
              <a:off x="3962401" y="914400"/>
              <a:ext cx="5036952" cy="5353140"/>
            </a:xfrm>
            <a:prstGeom prst="rect">
              <a:avLst/>
            </a:prstGeom>
          </p:spPr>
        </p:pic>
        <p:sp>
          <p:nvSpPr>
            <p:cNvPr id="7" name="Rectangle 6">
              <a:extLst>
                <a:ext uri="{FF2B5EF4-FFF2-40B4-BE49-F238E27FC236}">
                  <a16:creationId xmlns:a16="http://schemas.microsoft.com/office/drawing/2014/main" id="{A0542E7F-C173-85E2-8F60-A40EB52B8E6D}"/>
                </a:ext>
              </a:extLst>
            </p:cNvPr>
            <p:cNvSpPr/>
            <p:nvPr/>
          </p:nvSpPr>
          <p:spPr>
            <a:xfrm>
              <a:off x="3982721" y="5811520"/>
              <a:ext cx="4226559" cy="4560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643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endParaRPr lang="en-US" sz="2800" b="1" baseline="30000" dirty="0">
              <a:solidFill>
                <a:schemeClr val="bg1"/>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13F1590C-15D7-435E-6165-60E4AB0C7EBA}"/>
              </a:ext>
            </a:extLst>
          </p:cNvPr>
          <p:cNvSpPr txBox="1"/>
          <p:nvPr/>
        </p:nvSpPr>
        <p:spPr>
          <a:xfrm>
            <a:off x="350202" y="1042075"/>
            <a:ext cx="11491595" cy="5201424"/>
          </a:xfrm>
          <a:prstGeom prst="rect">
            <a:avLst/>
          </a:prstGeom>
          <a:noFill/>
        </p:spPr>
        <p:txBody>
          <a:bodyPr wrap="square">
            <a:spAutoFit/>
          </a:bodyPr>
          <a:lstStyle/>
          <a:p>
            <a:r>
              <a:rPr lang="en-US" sz="2000" b="1" dirty="0">
                <a:latin typeface="Verdana" panose="020B0604030504040204" pitchFamily="34" charset="0"/>
                <a:ea typeface="Verdana" panose="020B0604030504040204" pitchFamily="34" charset="0"/>
              </a:rPr>
              <a:t>Chapter 89 Verses 28 – 31</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The last four verses of the Surah constitute a befitting climax. They purport to say that he who acquires the prerequisites for full moral development, mentioned in the foregoing verses, becomes immune to all possibility of faltering or falling. He attains the highest stage of spiritual development; "he is well pleased with his Lord and his Lord is well pleased with him." At this stage, called the heavenly stage, man is freed from all weakness and frailty and is braced with a peculiar spiritual strength. He becomes "united" with God and cannot exist without Him. As water flows with great force down a slope and, on account of its great mass and the total absence of all obstacles, dashes down with irresistible force, so the God-intoxicated man, at this stage, casting off all trammels, becomes attracted unrestrainedly towards his Maker. It is in this life and not after death that this great transformation takes place in him and it is in this world and not elsewhere that access to Paradise is granted to him. He finds his support only in God; He drinks deep at this fountain of spiritual life and is delivered from death.</a:t>
            </a:r>
          </a:p>
          <a:p>
            <a:endParaRPr lang="en-US" sz="1600" dirty="0">
              <a:latin typeface="Verdana" panose="020B0604030504040204" pitchFamily="34" charset="0"/>
              <a:ea typeface="Verdana" panose="020B0604030504040204" pitchFamily="34" charset="0"/>
            </a:endParaRPr>
          </a:p>
          <a:p>
            <a:pPr algn="r"/>
            <a:r>
              <a:rPr lang="en-US" sz="1600" b="1" i="1" dirty="0">
                <a:latin typeface="Verdana" panose="020B0604030504040204" pitchFamily="34" charset="0"/>
                <a:ea typeface="Verdana" panose="020B0604030504040204" pitchFamily="34" charset="0"/>
              </a:rPr>
              <a:t>Five Volume Commentary – Reference 4722</a:t>
            </a:r>
          </a:p>
        </p:txBody>
      </p:sp>
    </p:spTree>
    <p:extLst>
      <p:ext uri="{BB962C8B-B14F-4D97-AF65-F5344CB8AC3E}">
        <p14:creationId xmlns:p14="http://schemas.microsoft.com/office/powerpoint/2010/main" val="1270064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ur-PK" sz="2800" b="1" dirty="0">
                <a:solidFill>
                  <a:schemeClr val="bg1"/>
                </a:solidFill>
                <a:latin typeface="Urdu Typesetting" panose="03020402040406030203" pitchFamily="66" charset="-78"/>
                <a:ea typeface="Verdana" panose="020B0604030504040204" pitchFamily="34" charset="0"/>
                <a:cs typeface="Urdu Typesetting" panose="03020402040406030203" pitchFamily="66" charset="-78"/>
              </a:rPr>
              <a:t>تفسیر کبیر جلد  ١٢  صفحہ ٢٨٤ </a:t>
            </a:r>
            <a:endParaRPr lang="en-US" sz="2800" b="1" dirty="0">
              <a:solidFill>
                <a:schemeClr val="bg1"/>
              </a:solidFill>
              <a:latin typeface="Urdu Typesetting" panose="03020402040406030203" pitchFamily="66" charset="-78"/>
              <a:ea typeface="Verdana" panose="020B0604030504040204" pitchFamily="34" charset="0"/>
              <a:cs typeface="Urdu Typesetting" panose="03020402040406030203" pitchFamily="66" charset="-78"/>
            </a:endParaRPr>
          </a:p>
        </p:txBody>
      </p:sp>
      <p:grpSp>
        <p:nvGrpSpPr>
          <p:cNvPr id="6" name="Group 5">
            <a:extLst>
              <a:ext uri="{FF2B5EF4-FFF2-40B4-BE49-F238E27FC236}">
                <a16:creationId xmlns:a16="http://schemas.microsoft.com/office/drawing/2014/main" id="{FAAD9715-2EDC-648F-97B6-EE7646C0009C}"/>
              </a:ext>
            </a:extLst>
          </p:cNvPr>
          <p:cNvGrpSpPr/>
          <p:nvPr/>
        </p:nvGrpSpPr>
        <p:grpSpPr>
          <a:xfrm>
            <a:off x="2262762" y="1012348"/>
            <a:ext cx="7666476" cy="5098892"/>
            <a:chOff x="2262762" y="941228"/>
            <a:chExt cx="7666476" cy="5098892"/>
          </a:xfrm>
        </p:grpSpPr>
        <p:pic>
          <p:nvPicPr>
            <p:cNvPr id="4" name="Picture 3">
              <a:extLst>
                <a:ext uri="{FF2B5EF4-FFF2-40B4-BE49-F238E27FC236}">
                  <a16:creationId xmlns:a16="http://schemas.microsoft.com/office/drawing/2014/main" id="{C8CBBE5C-B3EE-E1CE-F67E-15F214562E13}"/>
                </a:ext>
              </a:extLst>
            </p:cNvPr>
            <p:cNvPicPr>
              <a:picLocks noChangeAspect="1"/>
            </p:cNvPicPr>
            <p:nvPr/>
          </p:nvPicPr>
          <p:blipFill>
            <a:blip r:embed="rId2"/>
            <a:stretch>
              <a:fillRect/>
            </a:stretch>
          </p:blipFill>
          <p:spPr>
            <a:xfrm>
              <a:off x="2262762" y="941228"/>
              <a:ext cx="7666476" cy="4975543"/>
            </a:xfrm>
            <a:prstGeom prst="rect">
              <a:avLst/>
            </a:prstGeom>
          </p:spPr>
        </p:pic>
        <p:sp>
          <p:nvSpPr>
            <p:cNvPr id="5" name="TextBox 4">
              <a:extLst>
                <a:ext uri="{FF2B5EF4-FFF2-40B4-BE49-F238E27FC236}">
                  <a16:creationId xmlns:a16="http://schemas.microsoft.com/office/drawing/2014/main" id="{9207EBEB-8990-DE53-2B39-FC5446FFDBAD}"/>
                </a:ext>
              </a:extLst>
            </p:cNvPr>
            <p:cNvSpPr txBox="1"/>
            <p:nvPr/>
          </p:nvSpPr>
          <p:spPr>
            <a:xfrm>
              <a:off x="2262762" y="5339080"/>
              <a:ext cx="5336918" cy="70104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703954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E10D50-385B-B9D9-121D-121CACD9306B}"/>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Salat</a:t>
            </a:r>
          </a:p>
        </p:txBody>
      </p:sp>
      <p:sp>
        <p:nvSpPr>
          <p:cNvPr id="8" name="TextBox 7">
            <a:extLst>
              <a:ext uri="{FF2B5EF4-FFF2-40B4-BE49-F238E27FC236}">
                <a16:creationId xmlns:a16="http://schemas.microsoft.com/office/drawing/2014/main" id="{ABE763AA-114D-8DE7-6262-44AACB5DAA74}"/>
              </a:ext>
            </a:extLst>
          </p:cNvPr>
          <p:cNvSpPr txBox="1"/>
          <p:nvPr/>
        </p:nvSpPr>
        <p:spPr>
          <a:xfrm>
            <a:off x="-1" y="1413063"/>
            <a:ext cx="6017243" cy="4216539"/>
          </a:xfrm>
          <a:prstGeom prst="rect">
            <a:avLst/>
          </a:prstGeom>
          <a:noFill/>
        </p:spPr>
        <p:txBody>
          <a:bodyPr wrap="square">
            <a:spAutoFit/>
          </a:bodyPr>
          <a:lstStyle/>
          <a:p>
            <a:pPr algn="l"/>
            <a:r>
              <a:rPr lang="en-US" sz="1500" b="0" i="0" dirty="0">
                <a:solidFill>
                  <a:srgbClr val="212529"/>
                </a:solidFill>
                <a:effectLst/>
                <a:latin typeface="Verdana" panose="020B0604030504040204" pitchFamily="34" charset="0"/>
                <a:ea typeface="Verdana" panose="020B0604030504040204" pitchFamily="34" charset="0"/>
              </a:rPr>
              <a:t>The Promised Messiah</a:t>
            </a:r>
            <a:r>
              <a:rPr lang="en-US" sz="1500" b="0" i="0" baseline="30000" dirty="0">
                <a:solidFill>
                  <a:srgbClr val="212529"/>
                </a:solidFill>
                <a:effectLst/>
                <a:latin typeface="Verdana" panose="020B0604030504040204" pitchFamily="34" charset="0"/>
                <a:ea typeface="Verdana" panose="020B0604030504040204" pitchFamily="34" charset="0"/>
              </a:rPr>
              <a:t>as</a:t>
            </a:r>
            <a:r>
              <a:rPr lang="en-US" sz="1500" b="0" i="0" dirty="0">
                <a:solidFill>
                  <a:srgbClr val="212529"/>
                </a:solidFill>
                <a:effectLst/>
                <a:latin typeface="Verdana" panose="020B0604030504040204" pitchFamily="34" charset="0"/>
                <a:ea typeface="Verdana" panose="020B0604030504040204" pitchFamily="34" charset="0"/>
              </a:rPr>
              <a:t> while explaining the importance of congregational prayers to the Jama'at says: </a:t>
            </a:r>
          </a:p>
          <a:p>
            <a:pPr algn="l"/>
            <a:endParaRPr lang="en-US" sz="1500" b="0" i="0" dirty="0">
              <a:solidFill>
                <a:srgbClr val="212529"/>
              </a:solidFill>
              <a:effectLst/>
              <a:latin typeface="Verdana" panose="020B0604030504040204" pitchFamily="34" charset="0"/>
              <a:ea typeface="Verdana" panose="020B0604030504040204" pitchFamily="34" charset="0"/>
            </a:endParaRPr>
          </a:p>
          <a:p>
            <a:pPr algn="l"/>
            <a:r>
              <a:rPr lang="en-US" sz="1500" b="0" i="0" dirty="0">
                <a:solidFill>
                  <a:srgbClr val="212529"/>
                </a:solidFill>
                <a:effectLst/>
                <a:latin typeface="Verdana" panose="020B0604030504040204" pitchFamily="34" charset="0"/>
                <a:ea typeface="Verdana" panose="020B0604030504040204" pitchFamily="34" charset="0"/>
              </a:rPr>
              <a:t>"The rationale behind putting more reward in congregational prayers is that it creates unity. The instructions to practically implement unity are so particular that even the feet are required to be aligned." This means that while offering prayers in rows, feet should also be brought into line, for which heels must be aligned. He further says, "and the rows must be straight, and (worshippers) should be standing connected to each other. It means that they must act like one being." By standing in rows, they will turn into one being, meaning there will be a dynamism in them. "So that one's illuminations can permeate into others. The disparity that gives birth to ego and selfishness, does not last (in such setting).“</a:t>
            </a:r>
            <a:endParaRPr lang="en-US" sz="1600" b="0" i="0" dirty="0">
              <a:solidFill>
                <a:srgbClr val="212529"/>
              </a:solidFill>
              <a:effectLst/>
              <a:latin typeface="Verdana" panose="020B0604030504040204" pitchFamily="34" charset="0"/>
              <a:ea typeface="Verdana" panose="020B0604030504040204" pitchFamily="34" charset="0"/>
            </a:endParaRPr>
          </a:p>
          <a:p>
            <a:pPr algn="r"/>
            <a:r>
              <a:rPr lang="en-US" sz="1400" b="1" i="1" dirty="0">
                <a:solidFill>
                  <a:srgbClr val="212529"/>
                </a:solidFill>
                <a:latin typeface="Verdana" panose="020B0604030504040204" pitchFamily="34" charset="0"/>
                <a:ea typeface="Verdana" panose="020B0604030504040204" pitchFamily="34" charset="0"/>
              </a:rPr>
              <a:t>Friday sermon, delivered by Hadrat Khalifatul-Masih V</a:t>
            </a:r>
            <a:r>
              <a:rPr lang="en-US" sz="1400" b="1" i="1" baseline="30000" dirty="0">
                <a:solidFill>
                  <a:srgbClr val="212529"/>
                </a:solidFill>
                <a:latin typeface="Verdana" panose="020B0604030504040204" pitchFamily="34" charset="0"/>
                <a:ea typeface="Verdana" panose="020B0604030504040204" pitchFamily="34" charset="0"/>
              </a:rPr>
              <a:t>aba </a:t>
            </a:r>
            <a:r>
              <a:rPr lang="en-US" sz="1400" b="1" i="1" dirty="0">
                <a:solidFill>
                  <a:srgbClr val="212529"/>
                </a:solidFill>
                <a:latin typeface="Verdana" panose="020B0604030504040204" pitchFamily="34" charset="0"/>
                <a:ea typeface="Verdana" panose="020B0604030504040204" pitchFamily="34" charset="0"/>
              </a:rPr>
              <a:t>January 20</a:t>
            </a:r>
            <a:r>
              <a:rPr lang="en-US" sz="1400" b="1" i="1" baseline="30000" dirty="0">
                <a:solidFill>
                  <a:srgbClr val="212529"/>
                </a:solidFill>
                <a:latin typeface="Verdana" panose="020B0604030504040204" pitchFamily="34" charset="0"/>
                <a:ea typeface="Verdana" panose="020B0604030504040204" pitchFamily="34" charset="0"/>
              </a:rPr>
              <a:t>th</a:t>
            </a:r>
            <a:r>
              <a:rPr lang="en-US" sz="1400" b="1" i="1" dirty="0">
                <a:solidFill>
                  <a:srgbClr val="212529"/>
                </a:solidFill>
                <a:latin typeface="Verdana" panose="020B0604030504040204" pitchFamily="34" charset="0"/>
                <a:ea typeface="Verdana" panose="020B0604030504040204" pitchFamily="34" charset="0"/>
              </a:rPr>
              <a:t> ,2017</a:t>
            </a:r>
            <a:endParaRPr lang="en-US" sz="1100" b="1" i="1" dirty="0">
              <a:latin typeface="Verdana" panose="020B0604030504040204" pitchFamily="34" charset="0"/>
              <a:ea typeface="Verdana" panose="020B0604030504040204" pitchFamily="34" charset="0"/>
            </a:endParaRPr>
          </a:p>
        </p:txBody>
      </p:sp>
      <p:pic>
        <p:nvPicPr>
          <p:cNvPr id="10" name="Picture 9">
            <a:extLst>
              <a:ext uri="{FF2B5EF4-FFF2-40B4-BE49-F238E27FC236}">
                <a16:creationId xmlns:a16="http://schemas.microsoft.com/office/drawing/2014/main" id="{479DD2A5-E366-E189-C7E2-03B53947185C}"/>
              </a:ext>
            </a:extLst>
          </p:cNvPr>
          <p:cNvPicPr>
            <a:picLocks noChangeAspect="1"/>
          </p:cNvPicPr>
          <p:nvPr/>
        </p:nvPicPr>
        <p:blipFill>
          <a:blip r:embed="rId2"/>
          <a:stretch>
            <a:fillRect/>
          </a:stretch>
        </p:blipFill>
        <p:spPr>
          <a:xfrm>
            <a:off x="6017242" y="1484184"/>
            <a:ext cx="6174758" cy="4031873"/>
          </a:xfrm>
          <a:prstGeom prst="rect">
            <a:avLst/>
          </a:prstGeom>
        </p:spPr>
      </p:pic>
    </p:spTree>
    <p:extLst>
      <p:ext uri="{BB962C8B-B14F-4D97-AF65-F5344CB8AC3E}">
        <p14:creationId xmlns:p14="http://schemas.microsoft.com/office/powerpoint/2010/main" val="205225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EE7C3-65A4-7147-BC0E-BCA4B5E436C5}"/>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Al Wasiyyat</a:t>
            </a:r>
          </a:p>
        </p:txBody>
      </p:sp>
      <p:sp>
        <p:nvSpPr>
          <p:cNvPr id="11" name="TextBox 10">
            <a:extLst>
              <a:ext uri="{FF2B5EF4-FFF2-40B4-BE49-F238E27FC236}">
                <a16:creationId xmlns:a16="http://schemas.microsoft.com/office/drawing/2014/main" id="{68BE053B-5328-6CD1-8CC1-2AC63E5346E9}"/>
              </a:ext>
            </a:extLst>
          </p:cNvPr>
          <p:cNvSpPr txBox="1"/>
          <p:nvPr/>
        </p:nvSpPr>
        <p:spPr>
          <a:xfrm>
            <a:off x="467360" y="1580723"/>
            <a:ext cx="5422077" cy="3293209"/>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The knowledge that I have been granted about the calamities is none other than that death will run rampant on all sides, that earthquakes of such severity will occur as will provide a foretaste </a:t>
            </a:r>
          </a:p>
          <a:p>
            <a:r>
              <a:rPr lang="en-US" sz="1600" dirty="0">
                <a:latin typeface="Verdana" panose="020B0604030504040204" pitchFamily="34" charset="0"/>
                <a:ea typeface="Verdana" panose="020B0604030504040204" pitchFamily="34" charset="0"/>
              </a:rPr>
              <a:t>of the Day of Judgment. The earth will be turned upside down and the lives of many will become agonizingly distressing. Then, those who repent and forsake sin, to them Allah will show mercy. </a:t>
            </a:r>
          </a:p>
          <a:p>
            <a:r>
              <a:rPr lang="en-US" sz="1600" dirty="0">
                <a:latin typeface="Verdana" panose="020B0604030504040204" pitchFamily="34" charset="0"/>
                <a:ea typeface="Verdana" panose="020B0604030504040204" pitchFamily="34" charset="0"/>
              </a:rPr>
              <a:t>As all the Prophetsas had prophesied about this age, it was inevitable that all this should have come to pass. But those who set their hearts aright and follow the ways favored by God shall have no fear or grief.</a:t>
            </a:r>
          </a:p>
        </p:txBody>
      </p:sp>
      <p:grpSp>
        <p:nvGrpSpPr>
          <p:cNvPr id="10" name="Group 9">
            <a:extLst>
              <a:ext uri="{FF2B5EF4-FFF2-40B4-BE49-F238E27FC236}">
                <a16:creationId xmlns:a16="http://schemas.microsoft.com/office/drawing/2014/main" id="{8F7953CC-D8F8-34BE-7527-2092C600D008}"/>
              </a:ext>
            </a:extLst>
          </p:cNvPr>
          <p:cNvGrpSpPr/>
          <p:nvPr/>
        </p:nvGrpSpPr>
        <p:grpSpPr>
          <a:xfrm>
            <a:off x="5730240" y="1733922"/>
            <a:ext cx="6260222" cy="3140010"/>
            <a:chOff x="5730240" y="1512764"/>
            <a:chExt cx="6260222" cy="3140010"/>
          </a:xfrm>
        </p:grpSpPr>
        <p:grpSp>
          <p:nvGrpSpPr>
            <p:cNvPr id="8" name="Group 7">
              <a:extLst>
                <a:ext uri="{FF2B5EF4-FFF2-40B4-BE49-F238E27FC236}">
                  <a16:creationId xmlns:a16="http://schemas.microsoft.com/office/drawing/2014/main" id="{F6E0AE72-BB47-3B93-D357-48994A7337D3}"/>
                </a:ext>
              </a:extLst>
            </p:cNvPr>
            <p:cNvGrpSpPr/>
            <p:nvPr/>
          </p:nvGrpSpPr>
          <p:grpSpPr>
            <a:xfrm>
              <a:off x="5889437" y="1512764"/>
              <a:ext cx="6101025" cy="3112691"/>
              <a:chOff x="5889437" y="1512764"/>
              <a:chExt cx="6101025" cy="3112691"/>
            </a:xfrm>
          </p:grpSpPr>
          <p:pic>
            <p:nvPicPr>
              <p:cNvPr id="4" name="Picture 3">
                <a:extLst>
                  <a:ext uri="{FF2B5EF4-FFF2-40B4-BE49-F238E27FC236}">
                    <a16:creationId xmlns:a16="http://schemas.microsoft.com/office/drawing/2014/main" id="{1BBAAF21-73BF-09A8-7934-EE46BEA794F8}"/>
                  </a:ext>
                </a:extLst>
              </p:cNvPr>
              <p:cNvPicPr>
                <a:picLocks noChangeAspect="1"/>
              </p:cNvPicPr>
              <p:nvPr/>
            </p:nvPicPr>
            <p:blipFill>
              <a:blip r:embed="rId2"/>
              <a:stretch>
                <a:fillRect/>
              </a:stretch>
            </p:blipFill>
            <p:spPr>
              <a:xfrm>
                <a:off x="5889437" y="1512764"/>
                <a:ext cx="6101025" cy="1331858"/>
              </a:xfrm>
              <a:prstGeom prst="rect">
                <a:avLst/>
              </a:prstGeom>
            </p:spPr>
          </p:pic>
          <p:pic>
            <p:nvPicPr>
              <p:cNvPr id="7" name="Picture 6">
                <a:extLst>
                  <a:ext uri="{FF2B5EF4-FFF2-40B4-BE49-F238E27FC236}">
                    <a16:creationId xmlns:a16="http://schemas.microsoft.com/office/drawing/2014/main" id="{4A3DC762-A011-738A-9E6D-A46AA5C7F002}"/>
                  </a:ext>
                </a:extLst>
              </p:cNvPr>
              <p:cNvPicPr>
                <a:picLocks noChangeAspect="1"/>
              </p:cNvPicPr>
              <p:nvPr/>
            </p:nvPicPr>
            <p:blipFill>
              <a:blip r:embed="rId3"/>
              <a:stretch>
                <a:fillRect/>
              </a:stretch>
            </p:blipFill>
            <p:spPr>
              <a:xfrm>
                <a:off x="5905387" y="2854961"/>
                <a:ext cx="6085075" cy="1770494"/>
              </a:xfrm>
              <a:prstGeom prst="rect">
                <a:avLst/>
              </a:prstGeom>
            </p:spPr>
          </p:pic>
        </p:grpSp>
        <p:sp>
          <p:nvSpPr>
            <p:cNvPr id="9" name="TextBox 8">
              <a:extLst>
                <a:ext uri="{FF2B5EF4-FFF2-40B4-BE49-F238E27FC236}">
                  <a16:creationId xmlns:a16="http://schemas.microsoft.com/office/drawing/2014/main" id="{7C583EA9-B456-2094-7223-0F15A2245DD7}"/>
                </a:ext>
              </a:extLst>
            </p:cNvPr>
            <p:cNvSpPr txBox="1"/>
            <p:nvPr/>
          </p:nvSpPr>
          <p:spPr>
            <a:xfrm>
              <a:off x="5730240" y="4205734"/>
              <a:ext cx="5994400" cy="447040"/>
            </a:xfrm>
            <a:prstGeom prst="rect">
              <a:avLst/>
            </a:prstGeom>
            <a:solidFill>
              <a:schemeClr val="bg1"/>
            </a:solidFill>
          </p:spPr>
          <p:txBody>
            <a:bodyPr wrap="square" rtlCol="0">
              <a:spAutoFit/>
            </a:bodyPr>
            <a:lstStyle/>
            <a:p>
              <a:endParaRPr lang="en-US" dirty="0"/>
            </a:p>
          </p:txBody>
        </p:sp>
      </p:grpSp>
    </p:spTree>
    <p:extLst>
      <p:ext uri="{BB962C8B-B14F-4D97-AF65-F5344CB8AC3E}">
        <p14:creationId xmlns:p14="http://schemas.microsoft.com/office/powerpoint/2010/main" val="819958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08596"/>
            <a:ext cx="966680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Who discovered that the earth revolves around the sun? </a:t>
            </a:r>
          </a:p>
          <a:p>
            <a:pPr marL="342900" indent="-342900">
              <a:buFont typeface="+mj-lt"/>
              <a:buAutoNum type="arabicPeriod"/>
            </a:pPr>
            <a:r>
              <a:rPr lang="en-US" dirty="0">
                <a:latin typeface="Verdana" panose="020B0604030504040204" pitchFamily="34" charset="0"/>
                <a:ea typeface="Verdana" panose="020B0604030504040204" pitchFamily="34" charset="0"/>
              </a:rPr>
              <a:t>Nicolaus Copernicus</a:t>
            </a:r>
          </a:p>
          <a:p>
            <a:pPr marL="342900" indent="-342900">
              <a:buFont typeface="+mj-lt"/>
              <a:buAutoNum type="arabicPeriod"/>
            </a:pPr>
            <a:r>
              <a:rPr lang="en-US" dirty="0">
                <a:latin typeface="Verdana" panose="020B0604030504040204" pitchFamily="34" charset="0"/>
                <a:ea typeface="Verdana" panose="020B0604030504040204" pitchFamily="34" charset="0"/>
              </a:rPr>
              <a:t>Galileo Galilei</a:t>
            </a:r>
          </a:p>
          <a:p>
            <a:pPr marL="342900" indent="-342900">
              <a:buFont typeface="+mj-lt"/>
              <a:buAutoNum type="arabicPeriod"/>
            </a:pPr>
            <a:r>
              <a:rPr lang="en-US" dirty="0">
                <a:latin typeface="Verdana" panose="020B0604030504040204" pitchFamily="34" charset="0"/>
                <a:ea typeface="Verdana" panose="020B0604030504040204" pitchFamily="34" charset="0"/>
              </a:rPr>
              <a:t>Johannes Kepler</a:t>
            </a:r>
          </a:p>
          <a:p>
            <a:pPr marL="342900" indent="-342900">
              <a:buFont typeface="+mj-lt"/>
              <a:buAutoNum type="arabicPeriod"/>
            </a:pPr>
            <a:r>
              <a:rPr lang="en-US" dirty="0">
                <a:latin typeface="Verdana" panose="020B0604030504040204" pitchFamily="34" charset="0"/>
                <a:ea typeface="Verdana" panose="020B0604030504040204" pitchFamily="34" charset="0"/>
              </a:rPr>
              <a:t>Donald Trump</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794749"/>
            <a:ext cx="611124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How many bones are there in an ear?</a:t>
            </a:r>
          </a:p>
          <a:p>
            <a:pPr marL="346075" lvl="1"/>
            <a:r>
              <a:rPr lang="en-US" dirty="0"/>
              <a:t>8</a:t>
            </a:r>
          </a:p>
          <a:p>
            <a:pPr marL="346075" lvl="1"/>
            <a:r>
              <a:rPr lang="en-US" dirty="0"/>
              <a:t>4</a:t>
            </a:r>
          </a:p>
          <a:p>
            <a:pPr marL="346075" lvl="1"/>
            <a:r>
              <a:rPr lang="en-US" dirty="0"/>
              <a:t>1</a:t>
            </a:r>
          </a:p>
          <a:p>
            <a:pPr marL="346075" lvl="1"/>
            <a:r>
              <a:rPr lang="en-US" dirty="0"/>
              <a:t>3</a:t>
            </a:r>
          </a:p>
        </p:txBody>
      </p:sp>
      <p:sp>
        <p:nvSpPr>
          <p:cNvPr id="14" name="TextBox 13">
            <a:extLst>
              <a:ext uri="{FF2B5EF4-FFF2-40B4-BE49-F238E27FC236}">
                <a16:creationId xmlns:a16="http://schemas.microsoft.com/office/drawing/2014/main" id="{E954AAEE-A244-7A85-AD3E-5798E5EA66DB}"/>
              </a:ext>
            </a:extLst>
          </p:cNvPr>
          <p:cNvSpPr txBox="1"/>
          <p:nvPr/>
        </p:nvSpPr>
        <p:spPr>
          <a:xfrm>
            <a:off x="544000" y="4480902"/>
            <a:ext cx="865080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Where would you be if you were standing on the Spanish Steps?</a:t>
            </a:r>
          </a:p>
          <a:p>
            <a:pPr marL="342900" indent="-342900">
              <a:buFont typeface="+mj-lt"/>
              <a:buAutoNum type="arabicPeriod"/>
            </a:pPr>
            <a:r>
              <a:rPr lang="en-US" dirty="0"/>
              <a:t>Los Angeles</a:t>
            </a:r>
          </a:p>
          <a:p>
            <a:pPr marL="342900" indent="-342900">
              <a:buFont typeface="+mj-lt"/>
              <a:buAutoNum type="arabicPeriod"/>
            </a:pPr>
            <a:r>
              <a:rPr lang="en-US" dirty="0"/>
              <a:t>Rome</a:t>
            </a:r>
          </a:p>
          <a:p>
            <a:pPr marL="342900" indent="-342900">
              <a:buFont typeface="+mj-lt"/>
              <a:buAutoNum type="arabicPeriod"/>
            </a:pPr>
            <a:r>
              <a:rPr lang="en-US" dirty="0"/>
              <a:t>Madrid</a:t>
            </a:r>
          </a:p>
          <a:p>
            <a:pPr marL="342900" indent="-342900">
              <a:buFont typeface="+mj-lt"/>
              <a:buAutoNum type="arabicPeriod"/>
            </a:pPr>
            <a:r>
              <a:rPr lang="en-US" dirty="0"/>
              <a:t>New York City</a:t>
            </a:r>
          </a:p>
        </p:txBody>
      </p:sp>
    </p:spTree>
    <p:extLst>
      <p:ext uri="{BB962C8B-B14F-4D97-AF65-F5344CB8AC3E}">
        <p14:creationId xmlns:p14="http://schemas.microsoft.com/office/powerpoint/2010/main" val="3797448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C7F813-D3AD-1208-38C1-44F5CA917034}"/>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Zahanat</a:t>
            </a:r>
          </a:p>
        </p:txBody>
      </p:sp>
      <p:sp>
        <p:nvSpPr>
          <p:cNvPr id="7" name="TextBox 6">
            <a:extLst>
              <a:ext uri="{FF2B5EF4-FFF2-40B4-BE49-F238E27FC236}">
                <a16:creationId xmlns:a16="http://schemas.microsoft.com/office/drawing/2014/main" id="{F405379C-6C0F-E0BA-D5AA-6DEA606C98EA}"/>
              </a:ext>
            </a:extLst>
          </p:cNvPr>
          <p:cNvSpPr txBox="1"/>
          <p:nvPr/>
        </p:nvSpPr>
        <p:spPr>
          <a:xfrm>
            <a:off x="544000" y="1108596"/>
            <a:ext cx="7187760" cy="1477328"/>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Who discovered that the earth revolves around the sun? </a:t>
            </a:r>
          </a:p>
          <a:p>
            <a:pPr marL="342900" indent="-342900">
              <a:buFont typeface="+mj-lt"/>
              <a:buAutoNum type="arabicPeriod"/>
            </a:pPr>
            <a:r>
              <a:rPr lang="en-US" dirty="0">
                <a:highlight>
                  <a:srgbClr val="00FFFF"/>
                </a:highlight>
                <a:latin typeface="Verdana" panose="020B0604030504040204" pitchFamily="34" charset="0"/>
                <a:ea typeface="Verdana" panose="020B0604030504040204" pitchFamily="34" charset="0"/>
              </a:rPr>
              <a:t>Nicolaus Copernicus</a:t>
            </a:r>
          </a:p>
          <a:p>
            <a:pPr marL="342900" indent="-342900">
              <a:buFont typeface="+mj-lt"/>
              <a:buAutoNum type="arabicPeriod"/>
            </a:pPr>
            <a:r>
              <a:rPr lang="en-US" dirty="0">
                <a:latin typeface="Verdana" panose="020B0604030504040204" pitchFamily="34" charset="0"/>
                <a:ea typeface="Verdana" panose="020B0604030504040204" pitchFamily="34" charset="0"/>
              </a:rPr>
              <a:t>Galileo Galilei</a:t>
            </a:r>
          </a:p>
          <a:p>
            <a:pPr marL="342900" indent="-342900">
              <a:buFont typeface="+mj-lt"/>
              <a:buAutoNum type="arabicPeriod"/>
            </a:pPr>
            <a:r>
              <a:rPr lang="en-US" dirty="0">
                <a:latin typeface="Verdana" panose="020B0604030504040204" pitchFamily="34" charset="0"/>
                <a:ea typeface="Verdana" panose="020B0604030504040204" pitchFamily="34" charset="0"/>
              </a:rPr>
              <a:t>Johannes Kepler</a:t>
            </a:r>
          </a:p>
          <a:p>
            <a:pPr marL="342900" indent="-342900">
              <a:buFont typeface="+mj-lt"/>
              <a:buAutoNum type="arabicPeriod"/>
            </a:pPr>
            <a:r>
              <a:rPr lang="en-US" dirty="0">
                <a:latin typeface="Verdana" panose="020B0604030504040204" pitchFamily="34" charset="0"/>
                <a:ea typeface="Verdana" panose="020B0604030504040204" pitchFamily="34" charset="0"/>
              </a:rPr>
              <a:t>Donald Trump</a:t>
            </a:r>
          </a:p>
        </p:txBody>
      </p:sp>
      <p:sp>
        <p:nvSpPr>
          <p:cNvPr id="12" name="TextBox 11">
            <a:extLst>
              <a:ext uri="{FF2B5EF4-FFF2-40B4-BE49-F238E27FC236}">
                <a16:creationId xmlns:a16="http://schemas.microsoft.com/office/drawing/2014/main" id="{DD82F74D-02CE-0984-F5D9-E119691E6379}"/>
              </a:ext>
            </a:extLst>
          </p:cNvPr>
          <p:cNvSpPr txBox="1"/>
          <p:nvPr/>
        </p:nvSpPr>
        <p:spPr>
          <a:xfrm>
            <a:off x="544000" y="2794749"/>
            <a:ext cx="499276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How many bones are there in an ear?</a:t>
            </a:r>
          </a:p>
          <a:p>
            <a:pPr marL="346075" lvl="1"/>
            <a:r>
              <a:rPr lang="en-US" dirty="0"/>
              <a:t>8</a:t>
            </a:r>
          </a:p>
          <a:p>
            <a:pPr marL="346075" lvl="1"/>
            <a:r>
              <a:rPr lang="en-US" dirty="0"/>
              <a:t>4</a:t>
            </a:r>
          </a:p>
          <a:p>
            <a:pPr marL="346075" lvl="1"/>
            <a:r>
              <a:rPr lang="en-US" dirty="0"/>
              <a:t>1</a:t>
            </a:r>
          </a:p>
          <a:p>
            <a:pPr marL="346075" lvl="1"/>
            <a:r>
              <a:rPr lang="en-US" dirty="0">
                <a:highlight>
                  <a:srgbClr val="00FFFF"/>
                </a:highlight>
              </a:rPr>
              <a:t>3</a:t>
            </a:r>
          </a:p>
        </p:txBody>
      </p:sp>
      <p:sp>
        <p:nvSpPr>
          <p:cNvPr id="14" name="TextBox 13">
            <a:extLst>
              <a:ext uri="{FF2B5EF4-FFF2-40B4-BE49-F238E27FC236}">
                <a16:creationId xmlns:a16="http://schemas.microsoft.com/office/drawing/2014/main" id="{E954AAEE-A244-7A85-AD3E-5798E5EA66DB}"/>
              </a:ext>
            </a:extLst>
          </p:cNvPr>
          <p:cNvSpPr txBox="1"/>
          <p:nvPr/>
        </p:nvSpPr>
        <p:spPr>
          <a:xfrm>
            <a:off x="544000" y="4480902"/>
            <a:ext cx="8264720" cy="1477328"/>
          </a:xfrm>
          <a:prstGeom prst="rect">
            <a:avLst/>
          </a:prstGeom>
          <a:noFill/>
        </p:spPr>
        <p:txBody>
          <a:bodyPr wrap="square">
            <a:spAutoFit/>
          </a:bodyPr>
          <a:lstStyle>
            <a:defPPr>
              <a:defRPr lang="en-US"/>
            </a:defPPr>
            <a:lvl1pPr>
              <a:defRPr>
                <a:latin typeface="Verdana" panose="020B0604030504040204" pitchFamily="34" charset="0"/>
                <a:ea typeface="Verdana" panose="020B0604030504040204" pitchFamily="34" charset="0"/>
              </a:defRPr>
            </a:lvl1pPr>
            <a:lvl2pPr marL="396875" lvl="1" indent="-342900">
              <a:buFont typeface="+mj-lt"/>
              <a:buAutoNum type="arabicPeriod"/>
              <a:defRPr>
                <a:latin typeface="Verdana" panose="020B0604030504040204" pitchFamily="34" charset="0"/>
                <a:ea typeface="Verdana" panose="020B0604030504040204" pitchFamily="34" charset="0"/>
              </a:defRPr>
            </a:lvl2pPr>
          </a:lstStyle>
          <a:p>
            <a:r>
              <a:rPr lang="en-US" dirty="0"/>
              <a:t>Where would you be if you were standing on the Spanish Steps?</a:t>
            </a:r>
          </a:p>
          <a:p>
            <a:pPr marL="342900" indent="-342900">
              <a:buFont typeface="+mj-lt"/>
              <a:buAutoNum type="arabicPeriod"/>
            </a:pPr>
            <a:r>
              <a:rPr lang="en-US" dirty="0"/>
              <a:t>Los Angeles</a:t>
            </a:r>
          </a:p>
          <a:p>
            <a:pPr marL="342900" indent="-342900">
              <a:buFont typeface="+mj-lt"/>
              <a:buAutoNum type="arabicPeriod"/>
            </a:pPr>
            <a:r>
              <a:rPr lang="en-US" dirty="0">
                <a:highlight>
                  <a:srgbClr val="00FFFF"/>
                </a:highlight>
              </a:rPr>
              <a:t>Rome</a:t>
            </a:r>
          </a:p>
          <a:p>
            <a:pPr marL="342900" indent="-342900">
              <a:buFont typeface="+mj-lt"/>
              <a:buAutoNum type="arabicPeriod"/>
            </a:pPr>
            <a:r>
              <a:rPr lang="en-US" dirty="0"/>
              <a:t>Madrid</a:t>
            </a:r>
          </a:p>
          <a:p>
            <a:pPr marL="342900" indent="-342900">
              <a:buFont typeface="+mj-lt"/>
              <a:buAutoNum type="arabicPeriod"/>
            </a:pPr>
            <a:r>
              <a:rPr lang="en-US" dirty="0"/>
              <a:t>New York City</a:t>
            </a:r>
          </a:p>
        </p:txBody>
      </p:sp>
      <p:sp>
        <p:nvSpPr>
          <p:cNvPr id="4" name="TextBox 3">
            <a:extLst>
              <a:ext uri="{FF2B5EF4-FFF2-40B4-BE49-F238E27FC236}">
                <a16:creationId xmlns:a16="http://schemas.microsoft.com/office/drawing/2014/main" id="{E6823118-8960-A129-03BC-ABE2AEC30FBE}"/>
              </a:ext>
            </a:extLst>
          </p:cNvPr>
          <p:cNvSpPr txBox="1"/>
          <p:nvPr/>
        </p:nvSpPr>
        <p:spPr>
          <a:xfrm>
            <a:off x="5753100" y="2903839"/>
            <a:ext cx="6122670" cy="1323439"/>
          </a:xfrm>
          <a:prstGeom prst="rect">
            <a:avLst/>
          </a:prstGeom>
          <a:noFill/>
        </p:spPr>
        <p:txBody>
          <a:bodyPr wrap="square">
            <a:spAutoFit/>
          </a:bodyPr>
          <a:lstStyle/>
          <a:p>
            <a:r>
              <a:rPr lang="en-US" sz="1600" dirty="0">
                <a:latin typeface="Verdana" panose="020B0604030504040204" pitchFamily="34" charset="0"/>
                <a:ea typeface="Verdana" panose="020B0604030504040204" pitchFamily="34" charset="0"/>
              </a:rPr>
              <a:t>Each human ear has three bones known as ossicles; the malleus, incus, and stapes (also known by their shape as the hammer, anvil, and stirrup, respectively). All of the ear bones are in the middle of the ear. The outer ear and inner ear are boneless.</a:t>
            </a:r>
          </a:p>
        </p:txBody>
      </p:sp>
      <p:sp>
        <p:nvSpPr>
          <p:cNvPr id="6" name="TextBox 5">
            <a:extLst>
              <a:ext uri="{FF2B5EF4-FFF2-40B4-BE49-F238E27FC236}">
                <a16:creationId xmlns:a16="http://schemas.microsoft.com/office/drawing/2014/main" id="{A9183363-83F5-66F3-726C-34505A4D88B6}"/>
              </a:ext>
            </a:extLst>
          </p:cNvPr>
          <p:cNvSpPr txBox="1"/>
          <p:nvPr/>
        </p:nvSpPr>
        <p:spPr>
          <a:xfrm>
            <a:off x="5753100" y="4888415"/>
            <a:ext cx="6111240" cy="1323439"/>
          </a:xfrm>
          <a:prstGeom prst="rect">
            <a:avLst/>
          </a:prstGeom>
          <a:noFill/>
        </p:spPr>
        <p:txBody>
          <a:bodyPr wrap="square">
            <a:spAutoFit/>
          </a:bodyPr>
          <a:lstStyle>
            <a:defPPr>
              <a:defRPr lang="en-US"/>
            </a:defPPr>
            <a:lvl1pPr>
              <a:defRPr sz="1600">
                <a:latin typeface="Verdana" panose="020B0604030504040204" pitchFamily="34" charset="0"/>
                <a:ea typeface="Verdana" panose="020B0604030504040204" pitchFamily="34" charset="0"/>
              </a:defRPr>
            </a:lvl1pPr>
          </a:lstStyle>
          <a:p>
            <a:r>
              <a:rPr lang="en-US" dirty="0"/>
              <a:t>The Spanish Steps (Italian: Scalinata di Trinità dei Monti) in Rome, Italy, climb a steep slope between the Spanish Plaza known as the Piazza di Spagna at the base and Piazza Trinità dei Monti, dominated by the Trinità dei Monti church, at the top.</a:t>
            </a:r>
          </a:p>
        </p:txBody>
      </p:sp>
      <p:sp>
        <p:nvSpPr>
          <p:cNvPr id="9" name="TextBox 8">
            <a:extLst>
              <a:ext uri="{FF2B5EF4-FFF2-40B4-BE49-F238E27FC236}">
                <a16:creationId xmlns:a16="http://schemas.microsoft.com/office/drawing/2014/main" id="{A5F2EC8E-5950-F092-F040-D420400F75B0}"/>
              </a:ext>
            </a:extLst>
          </p:cNvPr>
          <p:cNvSpPr txBox="1"/>
          <p:nvPr/>
        </p:nvSpPr>
        <p:spPr>
          <a:xfrm>
            <a:off x="5753100" y="1498107"/>
            <a:ext cx="6111240" cy="1077218"/>
          </a:xfrm>
          <a:prstGeom prst="rect">
            <a:avLst/>
          </a:prstGeom>
          <a:noFill/>
        </p:spPr>
        <p:txBody>
          <a:bodyPr wrap="square">
            <a:spAutoFit/>
          </a:bodyPr>
          <a:lstStyle>
            <a:defPPr>
              <a:defRPr lang="en-US"/>
            </a:defPPr>
            <a:lvl1pPr>
              <a:defRPr sz="1600">
                <a:latin typeface="Verdana" panose="020B0604030504040204" pitchFamily="34" charset="0"/>
                <a:ea typeface="Verdana" panose="020B0604030504040204" pitchFamily="34" charset="0"/>
              </a:defRPr>
            </a:lvl1pPr>
          </a:lstStyle>
          <a:p>
            <a:r>
              <a:rPr lang="en-US" dirty="0"/>
              <a:t>In 1543, Nicolaus Copernicus detailed his radical theory of the Universe in which the Earth, along with the other planets, rotated around the Sun. His theory took more than a century to become widely accepted.</a:t>
            </a:r>
          </a:p>
        </p:txBody>
      </p:sp>
    </p:spTree>
    <p:extLst>
      <p:ext uri="{BB962C8B-B14F-4D97-AF65-F5344CB8AC3E}">
        <p14:creationId xmlns:p14="http://schemas.microsoft.com/office/powerpoint/2010/main" val="3040947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7459B1D1-BEF0-2E1B-91FB-37859A435916}"/>
              </a:ext>
            </a:extLst>
          </p:cNvPr>
          <p:cNvSpPr txBox="1">
            <a:spLocks/>
          </p:cNvSpPr>
          <p:nvPr/>
        </p:nvSpPr>
        <p:spPr>
          <a:xfrm>
            <a:off x="3449781" y="817432"/>
            <a:ext cx="5500255" cy="794461"/>
          </a:xfrm>
          <a:prstGeom prst="rect">
            <a:avLst/>
          </a:prstGeom>
        </p:spPr>
        <p:txBody>
          <a:bodyPr vert="horz" lIns="91440" tIns="45720" rIns="91440" bIns="45720" rtlCol="0" anchor="b">
            <a:normAutofit fontScale="90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3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Quran </a:t>
            </a:r>
            <a:r>
              <a:rPr kumimoji="0" lang="en-US" sz="2300" b="0" i="0" u="sng"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Tajweed</a:t>
            </a:r>
            <a:r>
              <a:rPr kumimoji="0" lang="en-US" sz="2300" b="0" i="0" u="sng"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 Basics</a:t>
            </a:r>
          </a:p>
          <a:p>
            <a:pPr marL="0" marR="0" lvl="0" indent="0" algn="ctr" defTabSz="914400" rtl="0" eaLnBrk="1" fontAlgn="auto" latinLnBrk="0" hangingPunct="1">
              <a:lnSpc>
                <a:spcPct val="90000"/>
              </a:lnSpc>
              <a:spcBef>
                <a:spcPct val="0"/>
              </a:spcBef>
              <a:spcAft>
                <a:spcPts val="0"/>
              </a:spcAft>
              <a:buClrTx/>
              <a:buSzTx/>
              <a:buFontTx/>
              <a:buNone/>
              <a:tabLst/>
              <a:defRPr/>
            </a:pPr>
            <a:br>
              <a:rPr kumimoji="0" lang="ar-SA"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br>
            <a:r>
              <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Marks/Signs of Pausing during </a:t>
            </a:r>
            <a:r>
              <a:rPr kumimoji="0" lang="en-US" sz="2000" b="1"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rPr>
              <a:t>Tilawat</a:t>
            </a:r>
            <a:endParaRPr kumimoji="0" lang="en-US" sz="20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p:txBody>
      </p:sp>
      <p:graphicFrame>
        <p:nvGraphicFramePr>
          <p:cNvPr id="11" name="Table 10">
            <a:extLst>
              <a:ext uri="{FF2B5EF4-FFF2-40B4-BE49-F238E27FC236}">
                <a16:creationId xmlns:a16="http://schemas.microsoft.com/office/drawing/2014/main" id="{DA34D62D-72F0-DC52-A083-5574416D92BA}"/>
              </a:ext>
            </a:extLst>
          </p:cNvPr>
          <p:cNvGraphicFramePr>
            <a:graphicFrameLocks noGrp="1"/>
          </p:cNvGraphicFramePr>
          <p:nvPr/>
        </p:nvGraphicFramePr>
        <p:xfrm>
          <a:off x="2032000" y="1856522"/>
          <a:ext cx="8127999" cy="4391891"/>
        </p:xfrm>
        <a:graphic>
          <a:graphicData uri="http://schemas.openxmlformats.org/drawingml/2006/table">
            <a:tbl>
              <a:tblPr firstRow="1" bandRow="1">
                <a:tableStyleId>{5C22544A-7EE6-4342-B048-85BDC9FD1C3A}</a:tableStyleId>
              </a:tblPr>
              <a:tblGrid>
                <a:gridCol w="932873">
                  <a:extLst>
                    <a:ext uri="{9D8B030D-6E8A-4147-A177-3AD203B41FA5}">
                      <a16:colId xmlns:a16="http://schemas.microsoft.com/office/drawing/2014/main" val="879147507"/>
                    </a:ext>
                  </a:extLst>
                </a:gridCol>
                <a:gridCol w="1468582">
                  <a:extLst>
                    <a:ext uri="{9D8B030D-6E8A-4147-A177-3AD203B41FA5}">
                      <a16:colId xmlns:a16="http://schemas.microsoft.com/office/drawing/2014/main" val="2714319689"/>
                    </a:ext>
                  </a:extLst>
                </a:gridCol>
                <a:gridCol w="5726544">
                  <a:extLst>
                    <a:ext uri="{9D8B030D-6E8A-4147-A177-3AD203B41FA5}">
                      <a16:colId xmlns:a16="http://schemas.microsoft.com/office/drawing/2014/main" val="2709744550"/>
                    </a:ext>
                  </a:extLst>
                </a:gridCol>
              </a:tblGrid>
              <a:tr h="6274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dirty="0">
                          <a:solidFill>
                            <a:srgbClr val="C00000"/>
                          </a:solidFill>
                          <a:latin typeface="Verdana" panose="020B0604030504040204" pitchFamily="34" charset="0"/>
                          <a:ea typeface="Verdana" panose="020B0604030504040204" pitchFamily="34" charset="0"/>
                        </a:rPr>
                        <a:t>Compulsory to stop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7285505"/>
                  </a:ext>
                </a:extLst>
              </a:tr>
              <a:tr h="6274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C00000"/>
                          </a:solidFill>
                          <a:latin typeface="Verdana" panose="020B0604030504040204" pitchFamily="34" charset="0"/>
                          <a:ea typeface="Verdana" panose="020B0604030504040204" pitchFamily="34" charset="0"/>
                        </a:rPr>
                        <a:t>Do not stop and start from here. </a:t>
                      </a:r>
                      <a:r>
                        <a:rPr lang="en-US" sz="1400" dirty="0">
                          <a:solidFill>
                            <a:schemeClr val="tx1"/>
                          </a:solidFill>
                          <a:latin typeface="Verdana" panose="020B0604030504040204" pitchFamily="34" charset="0"/>
                          <a:ea typeface="Verdana" panose="020B0604030504040204" pitchFamily="34" charset="0"/>
                        </a:rPr>
                        <a:t>(if a pause is made, it is essential to recite from the Prev meaningful word(s))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186087"/>
                  </a:ext>
                </a:extLst>
              </a:tr>
              <a:tr h="6274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000099"/>
                          </a:solidFill>
                          <a:latin typeface="Verdana" panose="020B0604030504040204" pitchFamily="34" charset="0"/>
                          <a:ea typeface="Verdana" panose="020B0604030504040204" pitchFamily="34" charset="0"/>
                        </a:rPr>
                        <a:t>Better to stop but not compulsory.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2696780"/>
                  </a:ext>
                </a:extLst>
              </a:tr>
              <a:tr h="6274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504A0"/>
                          </a:solidFill>
                          <a:latin typeface="Verdana" panose="020B0604030504040204" pitchFamily="34" charset="0"/>
                          <a:ea typeface="Verdana" panose="020B0604030504040204" pitchFamily="34" charset="0"/>
                        </a:rPr>
                        <a:t>Permissible to stop or continue.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9317647"/>
                  </a:ext>
                </a:extLst>
              </a:tr>
              <a:tr h="6274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504A0"/>
                          </a:solidFill>
                          <a:latin typeface="Verdana" panose="020B0604030504040204" pitchFamily="34" charset="0"/>
                          <a:ea typeface="Verdana" panose="020B0604030504040204" pitchFamily="34" charset="0"/>
                        </a:rPr>
                        <a:t>Proposed stop. Permitted to stop here.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86050"/>
                  </a:ext>
                </a:extLst>
              </a:tr>
              <a:tr h="62741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2504A0"/>
                          </a:solidFill>
                          <a:latin typeface="Verdana" panose="020B0604030504040204" pitchFamily="34" charset="0"/>
                          <a:ea typeface="Verdana" panose="020B0604030504040204" pitchFamily="34" charset="0"/>
                        </a:rPr>
                        <a:t>Permitted to stop here if needed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440658"/>
                  </a:ext>
                </a:extLst>
              </a:tr>
              <a:tr h="627413">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1" dirty="0">
                          <a:solidFill>
                            <a:srgbClr val="C00000"/>
                          </a:solidFill>
                          <a:latin typeface="Verdana" panose="020B0604030504040204" pitchFamily="34" charset="0"/>
                          <a:ea typeface="Verdana" panose="020B0604030504040204" pitchFamily="34" charset="0"/>
                        </a:rPr>
                        <a:t>Stop only at the one of the two 3 dots.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1209974"/>
                  </a:ext>
                </a:extLst>
              </a:tr>
            </a:tbl>
          </a:graphicData>
        </a:graphic>
      </p:graphicFrame>
      <p:pic>
        <p:nvPicPr>
          <p:cNvPr id="13" name="Picture 12">
            <a:extLst>
              <a:ext uri="{FF2B5EF4-FFF2-40B4-BE49-F238E27FC236}">
                <a16:creationId xmlns:a16="http://schemas.microsoft.com/office/drawing/2014/main" id="{DD534096-785B-4FEB-1E56-7212E4261D5A}"/>
              </a:ext>
            </a:extLst>
          </p:cNvPr>
          <p:cNvPicPr>
            <a:picLocks noChangeAspect="1"/>
          </p:cNvPicPr>
          <p:nvPr/>
        </p:nvPicPr>
        <p:blipFill>
          <a:blip r:embed="rId3"/>
          <a:stretch>
            <a:fillRect/>
          </a:stretch>
        </p:blipFill>
        <p:spPr>
          <a:xfrm>
            <a:off x="2166471" y="1928334"/>
            <a:ext cx="493588" cy="458333"/>
          </a:xfrm>
          <a:prstGeom prst="rect">
            <a:avLst/>
          </a:prstGeom>
        </p:spPr>
      </p:pic>
      <p:pic>
        <p:nvPicPr>
          <p:cNvPr id="16" name="Picture 15">
            <a:extLst>
              <a:ext uri="{FF2B5EF4-FFF2-40B4-BE49-F238E27FC236}">
                <a16:creationId xmlns:a16="http://schemas.microsoft.com/office/drawing/2014/main" id="{7C51432D-7F2D-57F8-F31F-B20D576290AA}"/>
              </a:ext>
            </a:extLst>
          </p:cNvPr>
          <p:cNvPicPr>
            <a:picLocks noChangeAspect="1"/>
          </p:cNvPicPr>
          <p:nvPr/>
        </p:nvPicPr>
        <p:blipFill>
          <a:blip r:embed="rId4"/>
          <a:stretch>
            <a:fillRect/>
          </a:stretch>
        </p:blipFill>
        <p:spPr>
          <a:xfrm>
            <a:off x="2219294" y="2603585"/>
            <a:ext cx="275573" cy="333589"/>
          </a:xfrm>
          <a:prstGeom prst="rect">
            <a:avLst/>
          </a:prstGeom>
        </p:spPr>
      </p:pic>
      <p:pic>
        <p:nvPicPr>
          <p:cNvPr id="18" name="Picture 17">
            <a:extLst>
              <a:ext uri="{FF2B5EF4-FFF2-40B4-BE49-F238E27FC236}">
                <a16:creationId xmlns:a16="http://schemas.microsoft.com/office/drawing/2014/main" id="{CF377F59-D929-1397-213C-3B35A531E408}"/>
              </a:ext>
            </a:extLst>
          </p:cNvPr>
          <p:cNvPicPr>
            <a:picLocks noChangeAspect="1"/>
          </p:cNvPicPr>
          <p:nvPr/>
        </p:nvPicPr>
        <p:blipFill>
          <a:blip r:embed="rId5"/>
          <a:stretch>
            <a:fillRect/>
          </a:stretch>
        </p:blipFill>
        <p:spPr>
          <a:xfrm>
            <a:off x="2167353" y="3180039"/>
            <a:ext cx="347700" cy="458333"/>
          </a:xfrm>
          <a:prstGeom prst="rect">
            <a:avLst/>
          </a:prstGeom>
        </p:spPr>
      </p:pic>
      <p:pic>
        <p:nvPicPr>
          <p:cNvPr id="20" name="Picture 19">
            <a:extLst>
              <a:ext uri="{FF2B5EF4-FFF2-40B4-BE49-F238E27FC236}">
                <a16:creationId xmlns:a16="http://schemas.microsoft.com/office/drawing/2014/main" id="{1DB61E2E-99A5-33C8-91A0-CF703E0A5FAF}"/>
              </a:ext>
            </a:extLst>
          </p:cNvPr>
          <p:cNvPicPr>
            <a:picLocks noChangeAspect="1"/>
          </p:cNvPicPr>
          <p:nvPr/>
        </p:nvPicPr>
        <p:blipFill>
          <a:blip r:embed="rId6"/>
          <a:stretch>
            <a:fillRect/>
          </a:stretch>
        </p:blipFill>
        <p:spPr>
          <a:xfrm>
            <a:off x="2167353" y="3810349"/>
            <a:ext cx="320846" cy="385016"/>
          </a:xfrm>
          <a:prstGeom prst="rect">
            <a:avLst/>
          </a:prstGeom>
        </p:spPr>
      </p:pic>
      <p:pic>
        <p:nvPicPr>
          <p:cNvPr id="22" name="Picture 21">
            <a:extLst>
              <a:ext uri="{FF2B5EF4-FFF2-40B4-BE49-F238E27FC236}">
                <a16:creationId xmlns:a16="http://schemas.microsoft.com/office/drawing/2014/main" id="{9D1A9B26-2931-2009-B227-A697D53D4F50}"/>
              </a:ext>
            </a:extLst>
          </p:cNvPr>
          <p:cNvPicPr>
            <a:picLocks noChangeAspect="1"/>
          </p:cNvPicPr>
          <p:nvPr/>
        </p:nvPicPr>
        <p:blipFill>
          <a:blip r:embed="rId7"/>
          <a:stretch>
            <a:fillRect/>
          </a:stretch>
        </p:blipFill>
        <p:spPr>
          <a:xfrm>
            <a:off x="2177744" y="4446007"/>
            <a:ext cx="240324" cy="429148"/>
          </a:xfrm>
          <a:prstGeom prst="rect">
            <a:avLst/>
          </a:prstGeom>
        </p:spPr>
      </p:pic>
      <p:pic>
        <p:nvPicPr>
          <p:cNvPr id="24" name="Picture 23">
            <a:extLst>
              <a:ext uri="{FF2B5EF4-FFF2-40B4-BE49-F238E27FC236}">
                <a16:creationId xmlns:a16="http://schemas.microsoft.com/office/drawing/2014/main" id="{4C4FF507-CC83-36BB-98EB-1374CD05C898}"/>
              </a:ext>
            </a:extLst>
          </p:cNvPr>
          <p:cNvPicPr>
            <a:picLocks noChangeAspect="1"/>
          </p:cNvPicPr>
          <p:nvPr/>
        </p:nvPicPr>
        <p:blipFill>
          <a:blip r:embed="rId8"/>
          <a:stretch>
            <a:fillRect/>
          </a:stretch>
        </p:blipFill>
        <p:spPr>
          <a:xfrm>
            <a:off x="2138333" y="5148693"/>
            <a:ext cx="466305" cy="300843"/>
          </a:xfrm>
          <a:prstGeom prst="rect">
            <a:avLst/>
          </a:prstGeom>
        </p:spPr>
      </p:pic>
      <p:pic>
        <p:nvPicPr>
          <p:cNvPr id="26" name="Picture 25">
            <a:extLst>
              <a:ext uri="{FF2B5EF4-FFF2-40B4-BE49-F238E27FC236}">
                <a16:creationId xmlns:a16="http://schemas.microsoft.com/office/drawing/2014/main" id="{2E4A4704-498C-7D92-810F-9E590A0D60B5}"/>
              </a:ext>
            </a:extLst>
          </p:cNvPr>
          <p:cNvPicPr>
            <a:picLocks noChangeAspect="1"/>
          </p:cNvPicPr>
          <p:nvPr/>
        </p:nvPicPr>
        <p:blipFill>
          <a:blip r:embed="rId9"/>
          <a:stretch>
            <a:fillRect/>
          </a:stretch>
        </p:blipFill>
        <p:spPr>
          <a:xfrm>
            <a:off x="2177713" y="5753096"/>
            <a:ext cx="743054" cy="300842"/>
          </a:xfrm>
          <a:prstGeom prst="rect">
            <a:avLst/>
          </a:prstGeom>
        </p:spPr>
      </p:pic>
      <p:pic>
        <p:nvPicPr>
          <p:cNvPr id="28" name="Picture 27">
            <a:extLst>
              <a:ext uri="{FF2B5EF4-FFF2-40B4-BE49-F238E27FC236}">
                <a16:creationId xmlns:a16="http://schemas.microsoft.com/office/drawing/2014/main" id="{F6FA900B-DCA7-35ED-CEE4-C99E5C397FC7}"/>
              </a:ext>
            </a:extLst>
          </p:cNvPr>
          <p:cNvPicPr>
            <a:picLocks noChangeAspect="1"/>
          </p:cNvPicPr>
          <p:nvPr/>
        </p:nvPicPr>
        <p:blipFill>
          <a:blip r:embed="rId10"/>
          <a:stretch>
            <a:fillRect/>
          </a:stretch>
        </p:blipFill>
        <p:spPr>
          <a:xfrm>
            <a:off x="3101385" y="1928334"/>
            <a:ext cx="1068833" cy="458334"/>
          </a:xfrm>
          <a:prstGeom prst="rect">
            <a:avLst/>
          </a:prstGeom>
        </p:spPr>
      </p:pic>
      <p:pic>
        <p:nvPicPr>
          <p:cNvPr id="30" name="Picture 29">
            <a:extLst>
              <a:ext uri="{FF2B5EF4-FFF2-40B4-BE49-F238E27FC236}">
                <a16:creationId xmlns:a16="http://schemas.microsoft.com/office/drawing/2014/main" id="{F67D09E9-F781-3840-D6B7-D87C42140338}"/>
              </a:ext>
            </a:extLst>
          </p:cNvPr>
          <p:cNvPicPr>
            <a:picLocks noChangeAspect="1"/>
          </p:cNvPicPr>
          <p:nvPr/>
        </p:nvPicPr>
        <p:blipFill>
          <a:blip r:embed="rId11"/>
          <a:stretch>
            <a:fillRect/>
          </a:stretch>
        </p:blipFill>
        <p:spPr>
          <a:xfrm>
            <a:off x="3008941" y="2603585"/>
            <a:ext cx="1158784" cy="333589"/>
          </a:xfrm>
          <a:prstGeom prst="rect">
            <a:avLst/>
          </a:prstGeom>
        </p:spPr>
      </p:pic>
      <p:pic>
        <p:nvPicPr>
          <p:cNvPr id="32" name="Picture 31">
            <a:extLst>
              <a:ext uri="{FF2B5EF4-FFF2-40B4-BE49-F238E27FC236}">
                <a16:creationId xmlns:a16="http://schemas.microsoft.com/office/drawing/2014/main" id="{5E562D43-4622-58E6-5BAB-A45CE7DF188F}"/>
              </a:ext>
            </a:extLst>
          </p:cNvPr>
          <p:cNvPicPr>
            <a:picLocks noChangeAspect="1"/>
          </p:cNvPicPr>
          <p:nvPr/>
        </p:nvPicPr>
        <p:blipFill>
          <a:blip r:embed="rId12"/>
          <a:stretch>
            <a:fillRect/>
          </a:stretch>
        </p:blipFill>
        <p:spPr>
          <a:xfrm>
            <a:off x="3066795" y="3233187"/>
            <a:ext cx="1068833" cy="405185"/>
          </a:xfrm>
          <a:prstGeom prst="rect">
            <a:avLst/>
          </a:prstGeom>
        </p:spPr>
      </p:pic>
      <p:pic>
        <p:nvPicPr>
          <p:cNvPr id="34" name="Picture 33">
            <a:extLst>
              <a:ext uri="{FF2B5EF4-FFF2-40B4-BE49-F238E27FC236}">
                <a16:creationId xmlns:a16="http://schemas.microsoft.com/office/drawing/2014/main" id="{9FE3422F-AAF6-3E53-65DF-863AD1CF2E66}"/>
              </a:ext>
            </a:extLst>
          </p:cNvPr>
          <p:cNvPicPr>
            <a:picLocks noChangeAspect="1"/>
          </p:cNvPicPr>
          <p:nvPr/>
        </p:nvPicPr>
        <p:blipFill>
          <a:blip r:embed="rId13"/>
          <a:stretch>
            <a:fillRect/>
          </a:stretch>
        </p:blipFill>
        <p:spPr>
          <a:xfrm>
            <a:off x="3009254" y="3810349"/>
            <a:ext cx="1160964" cy="385015"/>
          </a:xfrm>
          <a:prstGeom prst="rect">
            <a:avLst/>
          </a:prstGeom>
        </p:spPr>
      </p:pic>
      <p:pic>
        <p:nvPicPr>
          <p:cNvPr id="36" name="Picture 35">
            <a:extLst>
              <a:ext uri="{FF2B5EF4-FFF2-40B4-BE49-F238E27FC236}">
                <a16:creationId xmlns:a16="http://schemas.microsoft.com/office/drawing/2014/main" id="{196DDF91-C051-88A6-3C4C-EFEFCD231ACA}"/>
              </a:ext>
            </a:extLst>
          </p:cNvPr>
          <p:cNvPicPr>
            <a:picLocks noChangeAspect="1"/>
          </p:cNvPicPr>
          <p:nvPr/>
        </p:nvPicPr>
        <p:blipFill>
          <a:blip r:embed="rId14"/>
          <a:stretch>
            <a:fillRect/>
          </a:stretch>
        </p:blipFill>
        <p:spPr>
          <a:xfrm>
            <a:off x="3014679" y="4445668"/>
            <a:ext cx="1305701" cy="385015"/>
          </a:xfrm>
          <a:prstGeom prst="rect">
            <a:avLst/>
          </a:prstGeom>
        </p:spPr>
      </p:pic>
      <p:pic>
        <p:nvPicPr>
          <p:cNvPr id="38" name="Picture 37">
            <a:extLst>
              <a:ext uri="{FF2B5EF4-FFF2-40B4-BE49-F238E27FC236}">
                <a16:creationId xmlns:a16="http://schemas.microsoft.com/office/drawing/2014/main" id="{CDB5CBB8-5440-A7A2-1910-FC03548635FA}"/>
              </a:ext>
            </a:extLst>
          </p:cNvPr>
          <p:cNvPicPr>
            <a:picLocks noChangeAspect="1"/>
          </p:cNvPicPr>
          <p:nvPr/>
        </p:nvPicPr>
        <p:blipFill>
          <a:blip r:embed="rId15"/>
          <a:stretch>
            <a:fillRect/>
          </a:stretch>
        </p:blipFill>
        <p:spPr>
          <a:xfrm>
            <a:off x="2994596" y="5130733"/>
            <a:ext cx="1265046" cy="385014"/>
          </a:xfrm>
          <a:prstGeom prst="rect">
            <a:avLst/>
          </a:prstGeom>
        </p:spPr>
      </p:pic>
      <p:pic>
        <p:nvPicPr>
          <p:cNvPr id="40" name="Picture 39">
            <a:extLst>
              <a:ext uri="{FF2B5EF4-FFF2-40B4-BE49-F238E27FC236}">
                <a16:creationId xmlns:a16="http://schemas.microsoft.com/office/drawing/2014/main" id="{08ABDAB2-ED7D-9A69-9907-A7F9CF965A1B}"/>
              </a:ext>
            </a:extLst>
          </p:cNvPr>
          <p:cNvPicPr>
            <a:picLocks noChangeAspect="1"/>
          </p:cNvPicPr>
          <p:nvPr/>
        </p:nvPicPr>
        <p:blipFill>
          <a:blip r:embed="rId16"/>
          <a:stretch>
            <a:fillRect/>
          </a:stretch>
        </p:blipFill>
        <p:spPr>
          <a:xfrm>
            <a:off x="3042946" y="5750165"/>
            <a:ext cx="1103087" cy="300842"/>
          </a:xfrm>
          <a:prstGeom prst="rect">
            <a:avLst/>
          </a:prstGeom>
        </p:spPr>
      </p:pic>
      <p:sp>
        <p:nvSpPr>
          <p:cNvPr id="3" name="TextBox 2">
            <a:extLst>
              <a:ext uri="{FF2B5EF4-FFF2-40B4-BE49-F238E27FC236}">
                <a16:creationId xmlns:a16="http://schemas.microsoft.com/office/drawing/2014/main" id="{13B2544B-498B-204C-5B84-2FABDE5DD290}"/>
              </a:ext>
            </a:extLst>
          </p:cNvPr>
          <p:cNvSpPr txBox="1"/>
          <p:nvPr/>
        </p:nvSpPr>
        <p:spPr>
          <a:xfrm>
            <a:off x="6815958" y="331938"/>
            <a:ext cx="5376042" cy="523220"/>
          </a:xfrm>
          <a:prstGeom prst="rect">
            <a:avLst/>
          </a:prstGeom>
          <a:noFill/>
        </p:spPr>
        <p:txBody>
          <a:bodyPr wrap="square">
            <a:spAutoFit/>
          </a:bodyPr>
          <a:lstStyle>
            <a:defPPr>
              <a:defRPr lang="en-US"/>
            </a:defPPr>
            <a:lvl1pPr algn="r">
              <a:defRPr sz="2800" b="1">
                <a:solidFill>
                  <a:schemeClr val="bg1"/>
                </a:solidFill>
                <a:latin typeface="Verdana" panose="020B0604030504040204" pitchFamily="34" charset="0"/>
                <a:ea typeface="Verdana" panose="020B0604030504040204" pitchFamily="34" charset="0"/>
              </a:defRPr>
            </a:lvl1pPr>
          </a:lstStyle>
          <a:p>
            <a:r>
              <a:rPr lang="en-US" dirty="0"/>
              <a:t>Reading The Holy Quran</a:t>
            </a:r>
          </a:p>
        </p:txBody>
      </p:sp>
    </p:spTree>
    <p:extLst>
      <p:ext uri="{BB962C8B-B14F-4D97-AF65-F5344CB8AC3E}">
        <p14:creationId xmlns:p14="http://schemas.microsoft.com/office/powerpoint/2010/main" val="456046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8A09F8-37B6-703C-4B6F-843655C97FC4}"/>
              </a:ext>
            </a:extLst>
          </p:cNvPr>
          <p:cNvSpPr txBox="1"/>
          <p:nvPr/>
        </p:nvSpPr>
        <p:spPr>
          <a:xfrm>
            <a:off x="3128963" y="2758559"/>
            <a:ext cx="5934074" cy="646331"/>
          </a:xfrm>
          <a:prstGeom prst="rect">
            <a:avLst/>
          </a:prstGeom>
          <a:noFill/>
        </p:spPr>
        <p:txBody>
          <a:bodyPr wrap="square">
            <a:spAutoFit/>
          </a:bodyPr>
          <a:lstStyle/>
          <a:p>
            <a:pPr algn="ctr"/>
            <a:r>
              <a:rPr lang="en-US" sz="3600" b="1" dirty="0">
                <a:latin typeface="Verdana" panose="020B0604030504040204" pitchFamily="34" charset="0"/>
                <a:ea typeface="Verdana" panose="020B0604030504040204" pitchFamily="34" charset="0"/>
              </a:rPr>
              <a:t>Health</a:t>
            </a:r>
          </a:p>
        </p:txBody>
      </p:sp>
    </p:spTree>
    <p:extLst>
      <p:ext uri="{BB962C8B-B14F-4D97-AF65-F5344CB8AC3E}">
        <p14:creationId xmlns:p14="http://schemas.microsoft.com/office/powerpoint/2010/main" val="764826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4D73BB-2663-1B9F-960B-415520CFB8C0}"/>
              </a:ext>
            </a:extLst>
          </p:cNvPr>
          <p:cNvPicPr>
            <a:picLocks noChangeAspect="1"/>
          </p:cNvPicPr>
          <p:nvPr/>
        </p:nvPicPr>
        <p:blipFill>
          <a:blip r:embed="rId2"/>
          <a:stretch>
            <a:fillRect/>
          </a:stretch>
        </p:blipFill>
        <p:spPr>
          <a:xfrm>
            <a:off x="3664744" y="1177131"/>
            <a:ext cx="4707097" cy="3615864"/>
          </a:xfrm>
          <a:prstGeom prst="rect">
            <a:avLst/>
          </a:prstGeom>
        </p:spPr>
      </p:pic>
      <p:sp>
        <p:nvSpPr>
          <p:cNvPr id="6" name="TextBox 5">
            <a:extLst>
              <a:ext uri="{FF2B5EF4-FFF2-40B4-BE49-F238E27FC236}">
                <a16:creationId xmlns:a16="http://schemas.microsoft.com/office/drawing/2014/main" id="{0F7B19FB-A732-C295-062D-5090132C11DD}"/>
              </a:ext>
            </a:extLst>
          </p:cNvPr>
          <p:cNvSpPr txBox="1"/>
          <p:nvPr/>
        </p:nvSpPr>
        <p:spPr>
          <a:xfrm>
            <a:off x="3742452" y="5081102"/>
            <a:ext cx="4707097" cy="7284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4400" kern="0" dirty="0">
                <a:solidFill>
                  <a:srgbClr val="000000"/>
                </a:solidFill>
                <a:latin typeface="Verdana" panose="020B0604030504040204" pitchFamily="34" charset="0"/>
                <a:ea typeface="Verdana" panose="020B0604030504040204" pitchFamily="34" charset="0"/>
                <a:sym typeface="Palatino"/>
              </a:rPr>
              <a:t>SALT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868356-A52A-2236-969C-581EE47EA874}"/>
              </a:ext>
            </a:extLst>
          </p:cNvPr>
          <p:cNvSpPr txBox="1"/>
          <p:nvPr/>
        </p:nvSpPr>
        <p:spPr>
          <a:xfrm>
            <a:off x="9885490" y="215078"/>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Agenda</a:t>
            </a:r>
          </a:p>
        </p:txBody>
      </p:sp>
      <p:sp>
        <p:nvSpPr>
          <p:cNvPr id="5" name="TextBox 4">
            <a:extLst>
              <a:ext uri="{FF2B5EF4-FFF2-40B4-BE49-F238E27FC236}">
                <a16:creationId xmlns:a16="http://schemas.microsoft.com/office/drawing/2014/main" id="{2A1B0D22-06B0-F375-9EEA-CA0EABEE4B98}"/>
              </a:ext>
            </a:extLst>
          </p:cNvPr>
          <p:cNvSpPr txBox="1"/>
          <p:nvPr/>
        </p:nvSpPr>
        <p:spPr>
          <a:xfrm>
            <a:off x="365637" y="1711009"/>
            <a:ext cx="11605828" cy="4154984"/>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Recitation and translation of the Holy Quran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Pledge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Hadith</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Discussion segment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Salat (Daily Prayers)</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Al–Wasiyyat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Zahanat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Reading The Holy Quran</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Health segment</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Local Time – Missionary Comments/Reminders/Announcements </a:t>
            </a:r>
          </a:p>
          <a:p>
            <a:pPr marL="285750" indent="-285750">
              <a:buFont typeface="Arial" panose="020B0604020202020204" pitchFamily="34" charset="0"/>
              <a:buChar char="•"/>
            </a:pPr>
            <a:r>
              <a:rPr lang="en-US" sz="2400" dirty="0">
                <a:latin typeface="Verdana" panose="020B0604030504040204" pitchFamily="34" charset="0"/>
                <a:ea typeface="Verdana" panose="020B0604030504040204" pitchFamily="34" charset="0"/>
              </a:rPr>
              <a:t>Du’a </a:t>
            </a:r>
          </a:p>
        </p:txBody>
      </p:sp>
      <p:pic>
        <p:nvPicPr>
          <p:cNvPr id="4" name="Picture 3">
            <a:extLst>
              <a:ext uri="{FF2B5EF4-FFF2-40B4-BE49-F238E27FC236}">
                <a16:creationId xmlns:a16="http://schemas.microsoft.com/office/drawing/2014/main" id="{6D94A663-7AB0-5A75-8040-74FBF224B9E1}"/>
              </a:ext>
            </a:extLst>
          </p:cNvPr>
          <p:cNvPicPr>
            <a:picLocks noChangeAspect="1"/>
          </p:cNvPicPr>
          <p:nvPr/>
        </p:nvPicPr>
        <p:blipFill>
          <a:blip r:embed="rId2"/>
          <a:stretch>
            <a:fillRect/>
          </a:stretch>
        </p:blipFill>
        <p:spPr>
          <a:xfrm>
            <a:off x="10231310" y="692996"/>
            <a:ext cx="1885950" cy="1666875"/>
          </a:xfrm>
          <a:prstGeom prst="flowChartConnector">
            <a:avLst/>
          </a:prstGeom>
        </p:spPr>
      </p:pic>
    </p:spTree>
    <p:extLst>
      <p:ext uri="{BB962C8B-B14F-4D97-AF65-F5344CB8AC3E}">
        <p14:creationId xmlns:p14="http://schemas.microsoft.com/office/powerpoint/2010/main" val="3184588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 name="Salt and Health"/>
          <p:cNvSpPr txBox="1">
            <a:spLocks noGrp="1"/>
          </p:cNvSpPr>
          <p:nvPr>
            <p:ph type="title"/>
          </p:nvPr>
        </p:nvSpPr>
        <p:spPr>
          <a:xfrm>
            <a:off x="3859415" y="181106"/>
            <a:ext cx="4726495" cy="1384301"/>
          </a:xfrm>
          <a:prstGeom prst="rect">
            <a:avLst/>
          </a:prstGeom>
        </p:spPr>
        <p:txBody>
          <a:bodyPr>
            <a:normAutofit fontScale="90000"/>
          </a:bodyPr>
          <a:lstStyle>
            <a:lvl1pPr>
              <a:defRPr>
                <a:solidFill>
                  <a:srgbClr val="000000"/>
                </a:solidFill>
              </a:defRPr>
            </a:lvl1pPr>
          </a:lstStyle>
          <a:p>
            <a:pPr algn="ctr"/>
            <a:r>
              <a:rPr dirty="0">
                <a:latin typeface="Verdana" panose="020B0604030504040204" pitchFamily="34" charset="0"/>
                <a:ea typeface="Verdana" panose="020B0604030504040204" pitchFamily="34" charset="0"/>
              </a:rPr>
              <a:t>Salt and Health</a:t>
            </a:r>
          </a:p>
        </p:txBody>
      </p:sp>
      <p:sp>
        <p:nvSpPr>
          <p:cNvPr id="135" name="The words “salt or table salt” and “sodium” are often used interchangeably but they are not the same…"/>
          <p:cNvSpPr txBox="1">
            <a:spLocks noGrp="1"/>
          </p:cNvSpPr>
          <p:nvPr>
            <p:ph type="body" sz="half" idx="1"/>
          </p:nvPr>
        </p:nvSpPr>
        <p:spPr>
          <a:xfrm>
            <a:off x="254000" y="1681589"/>
            <a:ext cx="6979920" cy="4470034"/>
          </a:xfrm>
          <a:prstGeom prst="rect">
            <a:avLst/>
          </a:prstGeom>
        </p:spPr>
        <p:txBody>
          <a:bodyPr>
            <a:normAutofit fontScale="55000" lnSpcReduction="20000"/>
          </a:bodyPr>
          <a:lstStyle/>
          <a:p>
            <a:pPr defTabSz="301308">
              <a:lnSpc>
                <a:spcPct val="100000"/>
              </a:lnSpc>
              <a:spcBef>
                <a:spcPts val="2150"/>
              </a:spcBef>
              <a:buSzPct val="100000"/>
              <a:buFont typeface="Wingdings" panose="05000000000000000000" pitchFamily="2" charset="2"/>
              <a:buChar char="Ø"/>
              <a:defRPr sz="4380">
                <a:solidFill>
                  <a:srgbClr val="000000"/>
                </a:solidFill>
                <a:latin typeface="Times New Roman"/>
                <a:ea typeface="Times New Roman"/>
                <a:cs typeface="Times New Roman"/>
                <a:sym typeface="Times New Roman"/>
              </a:defRPr>
            </a:pPr>
            <a:r>
              <a:rPr dirty="0">
                <a:latin typeface="Verdana" panose="020B0604030504040204" pitchFamily="34" charset="0"/>
                <a:ea typeface="Verdana" panose="020B0604030504040204" pitchFamily="34" charset="0"/>
              </a:rPr>
              <a:t>The words </a:t>
            </a:r>
            <a:r>
              <a:rPr b="1" dirty="0">
                <a:latin typeface="Verdana" panose="020B0604030504040204" pitchFamily="34" charset="0"/>
                <a:ea typeface="Verdana" panose="020B0604030504040204" pitchFamily="34" charset="0"/>
              </a:rPr>
              <a:t>“salt or table salt” and “sodium”</a:t>
            </a:r>
            <a:r>
              <a:rPr dirty="0">
                <a:latin typeface="Verdana" panose="020B0604030504040204" pitchFamily="34" charset="0"/>
                <a:ea typeface="Verdana" panose="020B0604030504040204" pitchFamily="34" charset="0"/>
              </a:rPr>
              <a:t> are often used interchangeably but they are not the same</a:t>
            </a:r>
          </a:p>
          <a:p>
            <a:pPr defTabSz="301308">
              <a:lnSpc>
                <a:spcPct val="100000"/>
              </a:lnSpc>
              <a:spcBef>
                <a:spcPts val="2150"/>
              </a:spcBef>
              <a:buSzPct val="100000"/>
              <a:buFont typeface="Wingdings" panose="05000000000000000000" pitchFamily="2" charset="2"/>
              <a:buChar char="Ø"/>
              <a:defRPr sz="4380">
                <a:solidFill>
                  <a:srgbClr val="000000"/>
                </a:solidFill>
                <a:latin typeface="Times New Roman"/>
                <a:ea typeface="Times New Roman"/>
                <a:cs typeface="Times New Roman"/>
                <a:sym typeface="Times New Roman"/>
              </a:defRPr>
            </a:pPr>
            <a:r>
              <a:rPr b="1" dirty="0">
                <a:latin typeface="Verdana" panose="020B0604030504040204" pitchFamily="34" charset="0"/>
                <a:ea typeface="Verdana" panose="020B0604030504040204" pitchFamily="34" charset="0"/>
              </a:rPr>
              <a:t>Table salt</a:t>
            </a:r>
            <a:r>
              <a:rPr dirty="0">
                <a:latin typeface="Verdana" panose="020B0604030504040204" pitchFamily="34" charset="0"/>
                <a:ea typeface="Verdana" panose="020B0604030504040204" pitchFamily="34" charset="0"/>
              </a:rPr>
              <a:t> is sodium chloride and sodium chloride is 40% sodium and 60% chloride</a:t>
            </a:r>
          </a:p>
          <a:p>
            <a:pPr defTabSz="301308">
              <a:lnSpc>
                <a:spcPct val="100000"/>
              </a:lnSpc>
              <a:spcBef>
                <a:spcPts val="2150"/>
              </a:spcBef>
              <a:buSzPct val="100000"/>
              <a:buFont typeface="Wingdings" panose="05000000000000000000" pitchFamily="2" charset="2"/>
              <a:buChar char="Ø"/>
              <a:defRPr sz="4380">
                <a:solidFill>
                  <a:srgbClr val="000000"/>
                </a:solidFill>
                <a:latin typeface="Times New Roman"/>
                <a:ea typeface="Times New Roman"/>
                <a:cs typeface="Times New Roman"/>
                <a:sym typeface="Times New Roman"/>
              </a:defRPr>
            </a:pPr>
            <a:r>
              <a:rPr dirty="0">
                <a:latin typeface="Verdana" panose="020B0604030504040204" pitchFamily="34" charset="0"/>
                <a:ea typeface="Verdana" panose="020B0604030504040204" pitchFamily="34" charset="0"/>
              </a:rPr>
              <a:t>One teaspoon of table salt contains about </a:t>
            </a:r>
            <a:r>
              <a:rPr b="1" dirty="0">
                <a:latin typeface="Verdana" panose="020B0604030504040204" pitchFamily="34" charset="0"/>
                <a:ea typeface="Verdana" panose="020B0604030504040204" pitchFamily="34" charset="0"/>
              </a:rPr>
              <a:t>2.4gm of sodium</a:t>
            </a:r>
          </a:p>
          <a:p>
            <a:pPr defTabSz="301308">
              <a:lnSpc>
                <a:spcPct val="100000"/>
              </a:lnSpc>
              <a:spcBef>
                <a:spcPts val="2150"/>
              </a:spcBef>
              <a:buSzPct val="100000"/>
              <a:buFont typeface="Wingdings" panose="05000000000000000000" pitchFamily="2" charset="2"/>
              <a:buChar char="Ø"/>
              <a:defRPr sz="4380">
                <a:solidFill>
                  <a:srgbClr val="000000"/>
                </a:solidFill>
                <a:latin typeface="Times New Roman"/>
                <a:ea typeface="Times New Roman"/>
                <a:cs typeface="Times New Roman"/>
                <a:sym typeface="Times New Roman"/>
              </a:defRPr>
            </a:pPr>
            <a:r>
              <a:rPr b="1" dirty="0">
                <a:latin typeface="Verdana" panose="020B0604030504040204" pitchFamily="34" charset="0"/>
                <a:ea typeface="Verdana" panose="020B0604030504040204" pitchFamily="34" charset="0"/>
              </a:rPr>
              <a:t>Sodium</a:t>
            </a:r>
            <a:r>
              <a:rPr dirty="0">
                <a:latin typeface="Verdana" panose="020B0604030504040204" pitchFamily="34" charset="0"/>
                <a:ea typeface="Verdana" panose="020B0604030504040204" pitchFamily="34" charset="0"/>
              </a:rPr>
              <a:t> is found in</a:t>
            </a:r>
            <a:r>
              <a:rPr b="1" dirty="0">
                <a:latin typeface="Verdana" panose="020B0604030504040204" pitchFamily="34" charset="0"/>
                <a:ea typeface="Verdana" panose="020B0604030504040204" pitchFamily="34" charset="0"/>
              </a:rPr>
              <a:t> many foods</a:t>
            </a:r>
            <a:r>
              <a:rPr dirty="0">
                <a:latin typeface="Verdana" panose="020B0604030504040204" pitchFamily="34" charset="0"/>
                <a:ea typeface="Verdana" panose="020B0604030504040204" pitchFamily="34" charset="0"/>
              </a:rPr>
              <a:t>, including monosodium glutamate </a:t>
            </a:r>
            <a:r>
              <a:rPr b="1" dirty="0">
                <a:latin typeface="Verdana" panose="020B0604030504040204" pitchFamily="34" charset="0"/>
                <a:ea typeface="Verdana" panose="020B0604030504040204" pitchFamily="34" charset="0"/>
              </a:rPr>
              <a:t>(MSG)</a:t>
            </a:r>
            <a:r>
              <a:rPr dirty="0">
                <a:latin typeface="Verdana" panose="020B0604030504040204" pitchFamily="34" charset="0"/>
                <a:ea typeface="Verdana" panose="020B0604030504040204" pitchFamily="34" charset="0"/>
              </a:rPr>
              <a:t>, sodium bicarbonate </a:t>
            </a:r>
            <a:r>
              <a:rPr b="1" dirty="0">
                <a:latin typeface="Verdana" panose="020B0604030504040204" pitchFamily="34" charset="0"/>
                <a:ea typeface="Verdana" panose="020B0604030504040204" pitchFamily="34" charset="0"/>
              </a:rPr>
              <a:t>(baking soda)</a:t>
            </a:r>
            <a:r>
              <a:rPr dirty="0">
                <a:latin typeface="Verdana" panose="020B0604030504040204" pitchFamily="34" charset="0"/>
                <a:ea typeface="Verdana" panose="020B0604030504040204" pitchFamily="34" charset="0"/>
              </a:rPr>
              <a:t> and sodium nitrate </a:t>
            </a:r>
            <a:r>
              <a:rPr b="1" dirty="0">
                <a:latin typeface="Verdana" panose="020B0604030504040204" pitchFamily="34" charset="0"/>
                <a:ea typeface="Verdana" panose="020B0604030504040204" pitchFamily="34" charset="0"/>
              </a:rPr>
              <a:t>(a preservative)</a:t>
            </a:r>
          </a:p>
        </p:txBody>
      </p:sp>
      <p:pic>
        <p:nvPicPr>
          <p:cNvPr id="3" name="Picture 2">
            <a:extLst>
              <a:ext uri="{FF2B5EF4-FFF2-40B4-BE49-F238E27FC236}">
                <a16:creationId xmlns:a16="http://schemas.microsoft.com/office/drawing/2014/main" id="{4FE9A751-958A-C3DA-35AB-E377C38444E9}"/>
              </a:ext>
            </a:extLst>
          </p:cNvPr>
          <p:cNvPicPr>
            <a:picLocks noChangeAspect="1"/>
          </p:cNvPicPr>
          <p:nvPr/>
        </p:nvPicPr>
        <p:blipFill>
          <a:blip r:embed="rId2"/>
          <a:stretch>
            <a:fillRect/>
          </a:stretch>
        </p:blipFill>
        <p:spPr>
          <a:xfrm>
            <a:off x="7384415" y="2252172"/>
            <a:ext cx="4294043" cy="3328869"/>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8" name="Salt and Health"/>
          <p:cNvSpPr txBox="1">
            <a:spLocks noGrp="1"/>
          </p:cNvSpPr>
          <p:nvPr>
            <p:ph type="title"/>
          </p:nvPr>
        </p:nvSpPr>
        <p:spPr>
          <a:prstGeom prst="rect">
            <a:avLst/>
          </a:prstGeom>
        </p:spPr>
        <p:txBody>
          <a:bodyPr>
            <a:normAutofit/>
          </a:bodyPr>
          <a:lstStyle>
            <a:lvl1pPr algn="ctr"/>
          </a:lstStyle>
          <a:p>
            <a:r>
              <a:rPr sz="4400" dirty="0">
                <a:solidFill>
                  <a:srgbClr val="000000"/>
                </a:solidFill>
                <a:latin typeface="Verdana" panose="020B0604030504040204" pitchFamily="34" charset="0"/>
                <a:ea typeface="Verdana" panose="020B0604030504040204" pitchFamily="34" charset="0"/>
              </a:rPr>
              <a:t>Salt and Health</a:t>
            </a:r>
          </a:p>
        </p:txBody>
      </p:sp>
      <p:sp>
        <p:nvSpPr>
          <p:cNvPr id="139" name="The body needs a small amount of sodium to function, but most Americans consume too much of it…"/>
          <p:cNvSpPr txBox="1">
            <a:spLocks noGrp="1"/>
          </p:cNvSpPr>
          <p:nvPr>
            <p:ph type="body" sz="half" idx="1"/>
          </p:nvPr>
        </p:nvSpPr>
        <p:spPr>
          <a:xfrm>
            <a:off x="314960" y="1492250"/>
            <a:ext cx="6756400" cy="4552950"/>
          </a:xfrm>
          <a:prstGeom prst="rect">
            <a:avLst/>
          </a:prstGeom>
          <a:ln w="12700">
            <a:miter lim="400000"/>
          </a:ln>
        </p:spPr>
        <p:txBody>
          <a:bodyPr lIns="25400" tIns="25400" rIns="25400" bIns="25400" anchor="ctr">
            <a:normAutofit lnSpcReduction="10000"/>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The body needs a small amount of sodium to function, but most Americans consume too much of it</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Most sodium we consume is from table salt. High sodium consumption can raise blood pressure which is a major risk factor for heart disease and stroke</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Together, heart disease and stroke kill more Americans each year than any other cause</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Reducing sodium intake will improve health, prevent disease and disability</a:t>
            </a:r>
          </a:p>
        </p:txBody>
      </p:sp>
      <p:pic>
        <p:nvPicPr>
          <p:cNvPr id="3" name="Picture 2">
            <a:extLst>
              <a:ext uri="{FF2B5EF4-FFF2-40B4-BE49-F238E27FC236}">
                <a16:creationId xmlns:a16="http://schemas.microsoft.com/office/drawing/2014/main" id="{028D7BC8-44F5-A3B1-E2EC-238BD8E2B640}"/>
              </a:ext>
            </a:extLst>
          </p:cNvPr>
          <p:cNvPicPr>
            <a:picLocks noChangeAspect="1"/>
          </p:cNvPicPr>
          <p:nvPr/>
        </p:nvPicPr>
        <p:blipFill>
          <a:blip r:embed="rId2"/>
          <a:stretch>
            <a:fillRect/>
          </a:stretch>
        </p:blipFill>
        <p:spPr>
          <a:xfrm>
            <a:off x="7688898" y="1992960"/>
            <a:ext cx="3761423" cy="3265514"/>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 name="We consume too much Salt"/>
          <p:cNvSpPr txBox="1">
            <a:spLocks noGrp="1"/>
          </p:cNvSpPr>
          <p:nvPr>
            <p:ph type="title"/>
          </p:nvPr>
        </p:nvSpPr>
        <p:spPr>
          <a:prstGeom prst="rect">
            <a:avLst/>
          </a:prstGeom>
        </p:spPr>
        <p:txBody>
          <a:bodyPr>
            <a:normAutofit/>
          </a:bodyPr>
          <a:lstStyle>
            <a:lvl1pPr algn="ctr">
              <a:defRPr>
                <a:solidFill>
                  <a:srgbClr val="000000"/>
                </a:solidFill>
                <a:latin typeface="Times New Roman"/>
                <a:ea typeface="Times New Roman"/>
                <a:cs typeface="Times New Roman"/>
                <a:sym typeface="Times New Roman"/>
              </a:defRPr>
            </a:lvl1pPr>
          </a:lstStyle>
          <a:p>
            <a:r>
              <a:rPr sz="4400" dirty="0">
                <a:latin typeface="Verdana" panose="020B0604030504040204" pitchFamily="34" charset="0"/>
                <a:ea typeface="Verdana" panose="020B0604030504040204" pitchFamily="34" charset="0"/>
                <a:cs typeface="+mn-cs"/>
                <a:sym typeface="Palatino"/>
              </a:rPr>
              <a:t>We consume too much Salt</a:t>
            </a:r>
          </a:p>
        </p:txBody>
      </p:sp>
      <p:sp>
        <p:nvSpPr>
          <p:cNvPr id="143" name="Average Americans consume more than 3.4 grams of of sodium each day…"/>
          <p:cNvSpPr txBox="1">
            <a:spLocks noGrp="1"/>
          </p:cNvSpPr>
          <p:nvPr>
            <p:ph type="body" sz="half" idx="1"/>
          </p:nvPr>
        </p:nvSpPr>
        <p:spPr>
          <a:xfrm>
            <a:off x="514091" y="1573530"/>
            <a:ext cx="6756400" cy="4552950"/>
          </a:xfrm>
          <a:prstGeom prst="rect">
            <a:avLst/>
          </a:prstGeom>
          <a:ln w="12700">
            <a:miter lim="400000"/>
          </a:ln>
        </p:spPr>
        <p:txBody>
          <a:bodyPr lIns="25400" tIns="25400" rIns="25400" bIns="25400" anchor="t">
            <a:normAutofit/>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Average Americans consume more than 3.4 grams of sodium each day</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This is above the Dietary Guidelines  of  2.3 gm daily salt intake for healthy lifestyle</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More than 40% of the sodium we eat each day comes from just 10 types of foods, with breads and rolls at the top</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Eggs and omelets are the tenth leading source of sodium</a:t>
            </a:r>
          </a:p>
        </p:txBody>
      </p:sp>
      <p:pic>
        <p:nvPicPr>
          <p:cNvPr id="3" name="Picture 2">
            <a:extLst>
              <a:ext uri="{FF2B5EF4-FFF2-40B4-BE49-F238E27FC236}">
                <a16:creationId xmlns:a16="http://schemas.microsoft.com/office/drawing/2014/main" id="{F11AC30D-53BA-CA0C-9382-E22BF84ABDAD}"/>
              </a:ext>
            </a:extLst>
          </p:cNvPr>
          <p:cNvPicPr>
            <a:picLocks noChangeAspect="1"/>
          </p:cNvPicPr>
          <p:nvPr/>
        </p:nvPicPr>
        <p:blipFill>
          <a:blip r:embed="rId2"/>
          <a:stretch>
            <a:fillRect/>
          </a:stretch>
        </p:blipFill>
        <p:spPr>
          <a:xfrm>
            <a:off x="7751127" y="1492250"/>
            <a:ext cx="3988696" cy="4552950"/>
          </a:xfrm>
          <a:prstGeom prst="rect">
            <a:avLst/>
          </a:prstGeom>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 name="Why Is Sodium Added to Packaged Food?"/>
          <p:cNvSpPr txBox="1">
            <a:spLocks noGrp="1"/>
          </p:cNvSpPr>
          <p:nvPr>
            <p:ph type="title"/>
          </p:nvPr>
        </p:nvSpPr>
        <p:spPr>
          <a:prstGeom prst="rect">
            <a:avLst/>
          </a:prstGeom>
        </p:spPr>
        <p:txBody>
          <a:bodyPr>
            <a:noAutofit/>
          </a:bodyPr>
          <a:lstStyle>
            <a:lvl1pPr algn="ctr">
              <a:spcBef>
                <a:spcPts val="5900"/>
              </a:spcBef>
              <a:defRPr sz="6000">
                <a:solidFill>
                  <a:srgbClr val="000000"/>
                </a:solidFill>
                <a:latin typeface="Times New Roman"/>
                <a:ea typeface="Times New Roman"/>
                <a:cs typeface="Times New Roman"/>
                <a:sym typeface="Times New Roman"/>
              </a:defRPr>
            </a:lvl1pPr>
          </a:lstStyle>
          <a:p>
            <a:r>
              <a:rPr sz="4000" dirty="0">
                <a:latin typeface="Verdana" panose="020B0604030504040204" pitchFamily="34" charset="0"/>
                <a:ea typeface="Verdana" panose="020B0604030504040204" pitchFamily="34" charset="0"/>
                <a:cs typeface="+mn-cs"/>
              </a:rPr>
              <a:t>Why Is Sodium Added to Packaged Food?</a:t>
            </a:r>
          </a:p>
        </p:txBody>
      </p:sp>
      <p:sp>
        <p:nvSpPr>
          <p:cNvPr id="147" name="About 70% sodium we eat is added to packaged and restaurant food…"/>
          <p:cNvSpPr txBox="1">
            <a:spLocks noGrp="1"/>
          </p:cNvSpPr>
          <p:nvPr>
            <p:ph type="body" sz="half" idx="1"/>
          </p:nvPr>
        </p:nvSpPr>
        <p:spPr>
          <a:xfrm>
            <a:off x="528320" y="1492250"/>
            <a:ext cx="6756400" cy="4552950"/>
          </a:xfrm>
          <a:prstGeom prst="rect">
            <a:avLst/>
          </a:prstGeom>
          <a:ln w="12700">
            <a:miter lim="400000"/>
          </a:ln>
        </p:spPr>
        <p:txBody>
          <a:bodyPr lIns="25400" tIns="25400" rIns="25400" bIns="25400" anchor="t">
            <a:normAutofit fontScale="92500"/>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About 70% sodium we eat is added to packaged and restaurant food</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Sodium enhances flavor, preserves freshness, and improves texture and appearance. These effects can be accomplished with much lower levels of sodium</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Many US food products contain lower amounts of sodium when they are sold in other countries</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Salt is an acquired taste and individuals can easily adapt with gradual reductions in salt intake</a:t>
            </a:r>
          </a:p>
        </p:txBody>
      </p:sp>
      <p:pic>
        <p:nvPicPr>
          <p:cNvPr id="3" name="Picture 2">
            <a:extLst>
              <a:ext uri="{FF2B5EF4-FFF2-40B4-BE49-F238E27FC236}">
                <a16:creationId xmlns:a16="http://schemas.microsoft.com/office/drawing/2014/main" id="{FA8ACC74-9C78-9B0D-88E7-B4E791CE0CCB}"/>
              </a:ext>
            </a:extLst>
          </p:cNvPr>
          <p:cNvPicPr>
            <a:picLocks noChangeAspect="1"/>
          </p:cNvPicPr>
          <p:nvPr/>
        </p:nvPicPr>
        <p:blipFill>
          <a:blip r:embed="rId2"/>
          <a:stretch>
            <a:fillRect/>
          </a:stretch>
        </p:blipFill>
        <p:spPr>
          <a:xfrm>
            <a:off x="7359212" y="2087721"/>
            <a:ext cx="4124567" cy="3124359"/>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 name="How to Reduce Sodium Intake"/>
          <p:cNvSpPr txBox="1">
            <a:spLocks noGrp="1"/>
          </p:cNvSpPr>
          <p:nvPr>
            <p:ph type="title"/>
          </p:nvPr>
        </p:nvSpPr>
        <p:spPr>
          <a:prstGeom prst="rect">
            <a:avLst/>
          </a:prstGeom>
        </p:spPr>
        <p:txBody>
          <a:bodyPr>
            <a:normAutofit/>
          </a:bodyPr>
          <a:lstStyle>
            <a:lvl1pPr algn="ctr">
              <a:spcBef>
                <a:spcPts val="5900"/>
              </a:spcBef>
              <a:defRPr sz="6000">
                <a:solidFill>
                  <a:srgbClr val="000000"/>
                </a:solidFill>
                <a:latin typeface="Times New Roman"/>
                <a:ea typeface="Times New Roman"/>
                <a:cs typeface="Times New Roman"/>
                <a:sym typeface="Times New Roman"/>
              </a:defRPr>
            </a:lvl1pPr>
          </a:lstStyle>
          <a:p>
            <a:r>
              <a:rPr sz="4400" dirty="0">
                <a:latin typeface="Verdana" panose="020B0604030504040204" pitchFamily="34" charset="0"/>
                <a:ea typeface="Verdana" panose="020B0604030504040204" pitchFamily="34" charset="0"/>
                <a:cs typeface="+mn-cs"/>
              </a:rPr>
              <a:t>How to Reduce Sodium Intake</a:t>
            </a:r>
          </a:p>
        </p:txBody>
      </p:sp>
      <p:sp>
        <p:nvSpPr>
          <p:cNvPr id="151" name="When buying prepared meals, look for those with less than 600 milligrams (mg) of sodium per meal, which is the upper limit set by the FDA for a healthy meal…"/>
          <p:cNvSpPr txBox="1">
            <a:spLocks noGrp="1"/>
          </p:cNvSpPr>
          <p:nvPr>
            <p:ph type="body" sz="half" idx="1"/>
          </p:nvPr>
        </p:nvSpPr>
        <p:spPr>
          <a:xfrm>
            <a:off x="497840" y="1573530"/>
            <a:ext cx="6756400" cy="4552950"/>
          </a:xfrm>
          <a:prstGeom prst="rect">
            <a:avLst/>
          </a:prstGeom>
          <a:ln w="12700">
            <a:miter lim="400000"/>
          </a:ln>
        </p:spPr>
        <p:txBody>
          <a:bodyPr lIns="25400" tIns="25400" rIns="25400" bIns="25400" anchor="t">
            <a:normAutofit/>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When buying prepared meals, look for those with less than 600 milligrams (mg) of sodium per meal, which is the upper limit set by the FDA for a healthy meal</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Choose “low sodium,” “reduced sodium,” or “no salt added” foods</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Buy fresh, frozen, or canned vegetables with no salt or sauce added. Read food labels</a:t>
            </a:r>
          </a:p>
        </p:txBody>
      </p:sp>
      <p:pic>
        <p:nvPicPr>
          <p:cNvPr id="3" name="Picture 2">
            <a:extLst>
              <a:ext uri="{FF2B5EF4-FFF2-40B4-BE49-F238E27FC236}">
                <a16:creationId xmlns:a16="http://schemas.microsoft.com/office/drawing/2014/main" id="{311A6EFE-6BED-D568-F104-F4A33476940E}"/>
              </a:ext>
            </a:extLst>
          </p:cNvPr>
          <p:cNvPicPr>
            <a:picLocks noChangeAspect="1"/>
          </p:cNvPicPr>
          <p:nvPr/>
        </p:nvPicPr>
        <p:blipFill>
          <a:blip r:embed="rId2"/>
          <a:stretch>
            <a:fillRect/>
          </a:stretch>
        </p:blipFill>
        <p:spPr>
          <a:xfrm>
            <a:off x="7956629" y="1938179"/>
            <a:ext cx="3503851" cy="2981643"/>
          </a:xfrm>
          <a:prstGeom prst="rect">
            <a:avLst/>
          </a:prstGeom>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 name="Reduce Sodium Intake"/>
          <p:cNvSpPr txBox="1">
            <a:spLocks noGrp="1"/>
          </p:cNvSpPr>
          <p:nvPr>
            <p:ph type="title"/>
          </p:nvPr>
        </p:nvSpPr>
        <p:spPr>
          <a:prstGeom prst="rect">
            <a:avLst/>
          </a:prstGeom>
        </p:spPr>
        <p:txBody>
          <a:bodyPr>
            <a:normAutofit/>
          </a:bodyPr>
          <a:lstStyle>
            <a:lvl1pPr algn="ctr">
              <a:defRPr>
                <a:solidFill>
                  <a:srgbClr val="000000"/>
                </a:solidFill>
              </a:defRPr>
            </a:lvl1pPr>
          </a:lstStyle>
          <a:p>
            <a:r>
              <a:rPr sz="4400" dirty="0">
                <a:latin typeface="Verdana" panose="020B0604030504040204" pitchFamily="34" charset="0"/>
                <a:ea typeface="Verdana" panose="020B0604030504040204" pitchFamily="34" charset="0"/>
                <a:sym typeface="Times New Roman"/>
              </a:rPr>
              <a:t>Reduce Sodium Intake</a:t>
            </a:r>
          </a:p>
        </p:txBody>
      </p:sp>
      <p:sp>
        <p:nvSpPr>
          <p:cNvPr id="155" name="When possible, purchase fresh poultry, fish, and lean meat, rather than cured, salted, smoked, and other processed meats…"/>
          <p:cNvSpPr txBox="1">
            <a:spLocks noGrp="1"/>
          </p:cNvSpPr>
          <p:nvPr>
            <p:ph type="body" sz="half" idx="1"/>
          </p:nvPr>
        </p:nvSpPr>
        <p:spPr>
          <a:xfrm>
            <a:off x="477520" y="2051050"/>
            <a:ext cx="6756400" cy="3933190"/>
          </a:xfrm>
          <a:prstGeom prst="rect">
            <a:avLst/>
          </a:prstGeom>
          <a:ln w="12700">
            <a:miter lim="400000"/>
          </a:ln>
        </p:spPr>
        <p:txBody>
          <a:bodyPr lIns="25400" tIns="25400" rIns="25400" bIns="25400" anchor="t">
            <a:normAutofit/>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When possible, purchase fresh poultry, fish, and lean meat, rather than cured, salted, smoked, and other processed meats</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Check your fresh foods to see whether salt or saline solution has been added - avoid if fresh foods have added salt</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Registered dietitian and your doctor can help. Follow their advice and take action</a:t>
            </a:r>
          </a:p>
        </p:txBody>
      </p:sp>
      <p:pic>
        <p:nvPicPr>
          <p:cNvPr id="3" name="Picture 2">
            <a:extLst>
              <a:ext uri="{FF2B5EF4-FFF2-40B4-BE49-F238E27FC236}">
                <a16:creationId xmlns:a16="http://schemas.microsoft.com/office/drawing/2014/main" id="{4B6765C3-E6EA-0D00-A049-344808FCFE38}"/>
              </a:ext>
            </a:extLst>
          </p:cNvPr>
          <p:cNvPicPr>
            <a:picLocks noChangeAspect="1"/>
          </p:cNvPicPr>
          <p:nvPr/>
        </p:nvPicPr>
        <p:blipFill>
          <a:blip r:embed="rId2"/>
          <a:stretch>
            <a:fillRect/>
          </a:stretch>
        </p:blipFill>
        <p:spPr>
          <a:xfrm>
            <a:off x="7446327" y="2549446"/>
            <a:ext cx="4442523" cy="2936399"/>
          </a:xfrm>
          <a:prstGeom prst="rect">
            <a:avLst/>
          </a:prstGeom>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8" name="Reduce Salt Intake"/>
          <p:cNvSpPr txBox="1">
            <a:spLocks noGrp="1"/>
          </p:cNvSpPr>
          <p:nvPr>
            <p:ph type="title"/>
          </p:nvPr>
        </p:nvSpPr>
        <p:spPr>
          <a:xfrm>
            <a:off x="609600" y="371799"/>
            <a:ext cx="10979150" cy="753863"/>
          </a:xfrm>
          <a:prstGeom prst="rect">
            <a:avLst/>
          </a:prstGeom>
        </p:spPr>
        <p:txBody>
          <a:bodyPr>
            <a:normAutofit fontScale="90000"/>
          </a:bodyPr>
          <a:lstStyle>
            <a:lvl1pPr algn="ctr" defTabSz="709930">
              <a:defRPr sz="8428">
                <a:solidFill>
                  <a:srgbClr val="000000"/>
                </a:solidFill>
              </a:defRPr>
            </a:lvl1pPr>
          </a:lstStyle>
          <a:p>
            <a:r>
              <a:rPr sz="4400" dirty="0">
                <a:latin typeface="Verdana" panose="020B0604030504040204" pitchFamily="34" charset="0"/>
                <a:ea typeface="Verdana" panose="020B0604030504040204" pitchFamily="34" charset="0"/>
              </a:rPr>
              <a:t>Reduce Salt Intake</a:t>
            </a:r>
          </a:p>
        </p:txBody>
      </p:sp>
      <p:sp>
        <p:nvSpPr>
          <p:cNvPr id="159" name="Use salt alternatives when cooking such as garlic, citrus juice, salt-free seasonings, spices to reduce salt in food…"/>
          <p:cNvSpPr txBox="1">
            <a:spLocks noGrp="1"/>
          </p:cNvSpPr>
          <p:nvPr>
            <p:ph type="body" sz="half" idx="1"/>
          </p:nvPr>
        </p:nvSpPr>
        <p:spPr>
          <a:xfrm>
            <a:off x="609600" y="1932070"/>
            <a:ext cx="7051040" cy="4076453"/>
          </a:xfrm>
          <a:prstGeom prst="rect">
            <a:avLst/>
          </a:prstGeom>
          <a:ln w="12700">
            <a:miter lim="400000"/>
          </a:ln>
        </p:spPr>
        <p:txBody>
          <a:bodyPr lIns="25400" tIns="25400" rIns="25400" bIns="25400" anchor="t">
            <a:normAutofit fontScale="92500"/>
          </a:bodyPr>
          <a:lstStyle/>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Use salt alternatives when cooking such as garlic, citrus juice, salt-free seasonings, spices to reduce salt in food</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Prepare rice, pasta, beans, and meats from their most basic forms (dry and fresh). Eat more fruits and vegetable and limit ready made foods, pasta sauce </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Dining out? select a lower sodium meal ask that no salt be added to your foods</a:t>
            </a:r>
          </a:p>
          <a:p>
            <a:pPr defTabSz="301308">
              <a:lnSpc>
                <a:spcPct val="100000"/>
              </a:lnSpc>
              <a:spcBef>
                <a:spcPts val="2150"/>
              </a:spcBef>
              <a:buSzPct val="100000"/>
              <a:buFont typeface="Wingdings" panose="05000000000000000000" pitchFamily="2" charset="2"/>
              <a:buChar char="Ø"/>
            </a:pPr>
            <a:r>
              <a:rPr sz="2190" dirty="0">
                <a:solidFill>
                  <a:srgbClr val="000000"/>
                </a:solidFill>
                <a:latin typeface="Verdana" panose="020B0604030504040204" pitchFamily="34" charset="0"/>
                <a:ea typeface="Verdana" panose="020B0604030504040204" pitchFamily="34" charset="0"/>
                <a:cs typeface="Times New Roman"/>
              </a:rPr>
              <a:t>Keep takeout and fast food to an occasional treat</a:t>
            </a:r>
          </a:p>
        </p:txBody>
      </p:sp>
      <p:pic>
        <p:nvPicPr>
          <p:cNvPr id="3" name="Picture 2">
            <a:extLst>
              <a:ext uri="{FF2B5EF4-FFF2-40B4-BE49-F238E27FC236}">
                <a16:creationId xmlns:a16="http://schemas.microsoft.com/office/drawing/2014/main" id="{48322538-6B37-964A-FE5C-A0385661E3C4}"/>
              </a:ext>
            </a:extLst>
          </p:cNvPr>
          <p:cNvPicPr>
            <a:picLocks noChangeAspect="1"/>
          </p:cNvPicPr>
          <p:nvPr/>
        </p:nvPicPr>
        <p:blipFill>
          <a:blip r:embed="rId2"/>
          <a:stretch>
            <a:fillRect/>
          </a:stretch>
        </p:blipFill>
        <p:spPr>
          <a:xfrm>
            <a:off x="7771534" y="2482691"/>
            <a:ext cx="3817217" cy="2099469"/>
          </a:xfrm>
          <a:prstGeom prst="rect">
            <a:avLst/>
          </a:prstGeom>
        </p:spPr>
      </p:pic>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017CF3-0F5B-D780-676E-9ED245C11158}"/>
              </a:ext>
            </a:extLst>
          </p:cNvPr>
          <p:cNvSpPr txBox="1"/>
          <p:nvPr/>
        </p:nvSpPr>
        <p:spPr>
          <a:xfrm>
            <a:off x="6162676" y="282059"/>
            <a:ext cx="5934074" cy="523220"/>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Local Majlis Time</a:t>
            </a:r>
          </a:p>
        </p:txBody>
      </p:sp>
      <p:sp>
        <p:nvSpPr>
          <p:cNvPr id="4" name="TextBox 3">
            <a:extLst>
              <a:ext uri="{FF2B5EF4-FFF2-40B4-BE49-F238E27FC236}">
                <a16:creationId xmlns:a16="http://schemas.microsoft.com/office/drawing/2014/main" id="{3C63A0B5-2167-CD80-A73E-5F78B32582EB}"/>
              </a:ext>
            </a:extLst>
          </p:cNvPr>
          <p:cNvSpPr txBox="1"/>
          <p:nvPr/>
        </p:nvSpPr>
        <p:spPr>
          <a:xfrm>
            <a:off x="425134" y="1202233"/>
            <a:ext cx="7580946" cy="2554545"/>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TAQWA Quran classes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2"/>
              </a:rPr>
              <a:t>https://www.altaqwa.us/registration/</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Sign-up for Waqf e Ardhi via the following link</a:t>
            </a:r>
            <a:b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b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3"/>
              </a:rPr>
              <a:t>https://tinyurl.com/WaqfeArdhiSignup</a:t>
            </a: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endParaRPr kumimoji="0" lang="ur-PK"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Murabbi Sahib’s Comments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Reminders/announcements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Du’a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Adjourn</a:t>
            </a:r>
          </a:p>
        </p:txBody>
      </p:sp>
      <p:sp>
        <p:nvSpPr>
          <p:cNvPr id="5" name="TextBox 4">
            <a:extLst>
              <a:ext uri="{FF2B5EF4-FFF2-40B4-BE49-F238E27FC236}">
                <a16:creationId xmlns:a16="http://schemas.microsoft.com/office/drawing/2014/main" id="{8022B7F2-F8F1-9028-6C51-C4F2ED131DCB}"/>
              </a:ext>
            </a:extLst>
          </p:cNvPr>
          <p:cNvSpPr txBox="1"/>
          <p:nvPr/>
        </p:nvSpPr>
        <p:spPr>
          <a:xfrm>
            <a:off x="1353821" y="4326452"/>
            <a:ext cx="7973059"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Jazakumullah for Participating!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If you enjoyed it, please convey to those brothers who are not here today!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Please take a moment to provide your feedback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hlinkClick r:id="rId4"/>
              </a:rPr>
              <a:t>https://tinyurl.com/TalimDeckFeedback</a:t>
            </a:r>
            <a:endParaRPr kumimoji="0" lang="en-US" sz="1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Picture 5">
            <a:extLst>
              <a:ext uri="{FF2B5EF4-FFF2-40B4-BE49-F238E27FC236}">
                <a16:creationId xmlns:a16="http://schemas.microsoft.com/office/drawing/2014/main" id="{AD554279-FB6E-F68F-27C9-08A9BFE89142}"/>
              </a:ext>
            </a:extLst>
          </p:cNvPr>
          <p:cNvPicPr>
            <a:picLocks noChangeAspect="1"/>
          </p:cNvPicPr>
          <p:nvPr/>
        </p:nvPicPr>
        <p:blipFill>
          <a:blip r:embed="rId5"/>
          <a:stretch>
            <a:fillRect/>
          </a:stretch>
        </p:blipFill>
        <p:spPr>
          <a:xfrm>
            <a:off x="10184429" y="998860"/>
            <a:ext cx="1582437" cy="1634534"/>
          </a:xfrm>
          <a:prstGeom prst="rect">
            <a:avLst/>
          </a:prstGeom>
        </p:spPr>
      </p:pic>
      <p:sp>
        <p:nvSpPr>
          <p:cNvPr id="7" name="TextBox 6">
            <a:extLst>
              <a:ext uri="{FF2B5EF4-FFF2-40B4-BE49-F238E27FC236}">
                <a16:creationId xmlns:a16="http://schemas.microsoft.com/office/drawing/2014/main" id="{E8B5450B-FF19-B0AF-CA53-234DB6B287C8}"/>
              </a:ext>
            </a:extLst>
          </p:cNvPr>
          <p:cNvSpPr txBox="1"/>
          <p:nvPr/>
        </p:nvSpPr>
        <p:spPr>
          <a:xfrm>
            <a:off x="10184428" y="2781066"/>
            <a:ext cx="1582437" cy="523220"/>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Waqf e Ardhi Sign-up</a:t>
            </a:r>
          </a:p>
        </p:txBody>
      </p:sp>
      <p:pic>
        <p:nvPicPr>
          <p:cNvPr id="9" name="Picture 8">
            <a:extLst>
              <a:ext uri="{FF2B5EF4-FFF2-40B4-BE49-F238E27FC236}">
                <a16:creationId xmlns:a16="http://schemas.microsoft.com/office/drawing/2014/main" id="{E545DFC4-509D-61B9-DED4-9A689D3C4C57}"/>
              </a:ext>
            </a:extLst>
          </p:cNvPr>
          <p:cNvPicPr>
            <a:picLocks noChangeAspect="1"/>
          </p:cNvPicPr>
          <p:nvPr/>
        </p:nvPicPr>
        <p:blipFill>
          <a:blip r:embed="rId6"/>
          <a:stretch>
            <a:fillRect/>
          </a:stretch>
        </p:blipFill>
        <p:spPr>
          <a:xfrm>
            <a:off x="10184429" y="3916912"/>
            <a:ext cx="1727739" cy="1748472"/>
          </a:xfrm>
          <a:prstGeom prst="rect">
            <a:avLst/>
          </a:prstGeom>
        </p:spPr>
      </p:pic>
      <p:sp>
        <p:nvSpPr>
          <p:cNvPr id="10" name="TextBox 9">
            <a:extLst>
              <a:ext uri="{FF2B5EF4-FFF2-40B4-BE49-F238E27FC236}">
                <a16:creationId xmlns:a16="http://schemas.microsoft.com/office/drawing/2014/main" id="{1897C8B7-1E8E-F01F-0209-01E71DBCA323}"/>
              </a:ext>
            </a:extLst>
          </p:cNvPr>
          <p:cNvSpPr txBox="1"/>
          <p:nvPr/>
        </p:nvSpPr>
        <p:spPr>
          <a:xfrm>
            <a:off x="10184429" y="5859140"/>
            <a:ext cx="1727739" cy="307777"/>
          </a:xfrm>
          <a:prstGeom prst="rect">
            <a:avLst/>
          </a:prstGeom>
          <a:noFill/>
          <a:ln w="25400">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Feedback</a:t>
            </a:r>
          </a:p>
        </p:txBody>
      </p:sp>
    </p:spTree>
    <p:extLst>
      <p:ext uri="{BB962C8B-B14F-4D97-AF65-F5344CB8AC3E}">
        <p14:creationId xmlns:p14="http://schemas.microsoft.com/office/powerpoint/2010/main" val="318927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36" name="TextBox 35">
            <a:extLst>
              <a:ext uri="{FF2B5EF4-FFF2-40B4-BE49-F238E27FC236}">
                <a16:creationId xmlns:a16="http://schemas.microsoft.com/office/drawing/2014/main" id="{D4B580CF-AB99-DA6F-471F-A4C79C749FFB}"/>
              </a:ext>
            </a:extLst>
          </p:cNvPr>
          <p:cNvSpPr txBox="1"/>
          <p:nvPr/>
        </p:nvSpPr>
        <p:spPr>
          <a:xfrm>
            <a:off x="541336" y="1531140"/>
            <a:ext cx="6864349" cy="3046988"/>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And thou, O soul at peace!</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Return to thy Lord well pleased with Him and He well pleased with thee.</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So enter thou among My chosen servants,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And enter thou My Garden.</a:t>
            </a:r>
          </a:p>
        </p:txBody>
      </p:sp>
      <p:sp>
        <p:nvSpPr>
          <p:cNvPr id="4" name="TextBox 3">
            <a:extLst>
              <a:ext uri="{FF2B5EF4-FFF2-40B4-BE49-F238E27FC236}">
                <a16:creationId xmlns:a16="http://schemas.microsoft.com/office/drawing/2014/main" id="{EBDC4639-B097-2A33-C7BB-7966DEC1F8EE}"/>
              </a:ext>
            </a:extLst>
          </p:cNvPr>
          <p:cNvSpPr txBox="1"/>
          <p:nvPr/>
        </p:nvSpPr>
        <p:spPr>
          <a:xfrm>
            <a:off x="386080" y="5775456"/>
            <a:ext cx="529082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hlinkClick r:id="rId2"/>
              </a:rPr>
              <a:t>Chapter 89 Al-Fajr, Verses 28-31</a:t>
            </a:r>
            <a:endParaRPr lang="en-US" sz="1800" b="1" i="1" dirty="0">
              <a:latin typeface="Verdana" panose="020B0604030504040204" pitchFamily="34" charset="0"/>
              <a:ea typeface="Verdana" panose="020B0604030504040204" pitchFamily="34" charset="0"/>
            </a:endParaRPr>
          </a:p>
        </p:txBody>
      </p:sp>
      <p:grpSp>
        <p:nvGrpSpPr>
          <p:cNvPr id="13" name="Group 12">
            <a:extLst>
              <a:ext uri="{FF2B5EF4-FFF2-40B4-BE49-F238E27FC236}">
                <a16:creationId xmlns:a16="http://schemas.microsoft.com/office/drawing/2014/main" id="{F65417C2-EEBE-021C-9B22-FFECE2D64E2E}"/>
              </a:ext>
            </a:extLst>
          </p:cNvPr>
          <p:cNvGrpSpPr/>
          <p:nvPr/>
        </p:nvGrpSpPr>
        <p:grpSpPr>
          <a:xfrm>
            <a:off x="7268061" y="1176686"/>
            <a:ext cx="4300368" cy="4247417"/>
            <a:chOff x="7796381" y="1146206"/>
            <a:chExt cx="4300368" cy="4247417"/>
          </a:xfrm>
        </p:grpSpPr>
        <p:pic>
          <p:nvPicPr>
            <p:cNvPr id="5" name="Picture 4">
              <a:extLst>
                <a:ext uri="{FF2B5EF4-FFF2-40B4-BE49-F238E27FC236}">
                  <a16:creationId xmlns:a16="http://schemas.microsoft.com/office/drawing/2014/main" id="{ED995CF5-2B10-A01D-7E05-65A1A84B1FCF}"/>
                </a:ext>
              </a:extLst>
            </p:cNvPr>
            <p:cNvPicPr>
              <a:picLocks noChangeAspect="1"/>
            </p:cNvPicPr>
            <p:nvPr/>
          </p:nvPicPr>
          <p:blipFill>
            <a:blip r:embed="rId3"/>
            <a:stretch>
              <a:fillRect/>
            </a:stretch>
          </p:blipFill>
          <p:spPr>
            <a:xfrm>
              <a:off x="8278059" y="1146206"/>
              <a:ext cx="3752650" cy="946250"/>
            </a:xfrm>
            <a:prstGeom prst="rect">
              <a:avLst/>
            </a:prstGeom>
          </p:spPr>
        </p:pic>
        <p:pic>
          <p:nvPicPr>
            <p:cNvPr id="7" name="Picture 6">
              <a:extLst>
                <a:ext uri="{FF2B5EF4-FFF2-40B4-BE49-F238E27FC236}">
                  <a16:creationId xmlns:a16="http://schemas.microsoft.com/office/drawing/2014/main" id="{C171A544-A321-E851-62F6-CDCD0ED36DA1}"/>
                </a:ext>
              </a:extLst>
            </p:cNvPr>
            <p:cNvPicPr>
              <a:picLocks noChangeAspect="1"/>
            </p:cNvPicPr>
            <p:nvPr/>
          </p:nvPicPr>
          <p:blipFill>
            <a:blip r:embed="rId4"/>
            <a:stretch>
              <a:fillRect/>
            </a:stretch>
          </p:blipFill>
          <p:spPr>
            <a:xfrm>
              <a:off x="7796381" y="2179351"/>
              <a:ext cx="4300368" cy="946250"/>
            </a:xfrm>
            <a:prstGeom prst="rect">
              <a:avLst/>
            </a:prstGeom>
          </p:spPr>
        </p:pic>
        <p:pic>
          <p:nvPicPr>
            <p:cNvPr id="9" name="Picture 8">
              <a:extLst>
                <a:ext uri="{FF2B5EF4-FFF2-40B4-BE49-F238E27FC236}">
                  <a16:creationId xmlns:a16="http://schemas.microsoft.com/office/drawing/2014/main" id="{8E63A337-C0DC-8682-2D61-955FE97054D7}"/>
                </a:ext>
              </a:extLst>
            </p:cNvPr>
            <p:cNvPicPr>
              <a:picLocks noChangeAspect="1"/>
            </p:cNvPicPr>
            <p:nvPr/>
          </p:nvPicPr>
          <p:blipFill>
            <a:blip r:embed="rId5"/>
            <a:stretch>
              <a:fillRect/>
            </a:stretch>
          </p:blipFill>
          <p:spPr>
            <a:xfrm>
              <a:off x="9023607" y="3246152"/>
              <a:ext cx="3073142" cy="946250"/>
            </a:xfrm>
            <a:prstGeom prst="rect">
              <a:avLst/>
            </a:prstGeom>
          </p:spPr>
        </p:pic>
        <p:pic>
          <p:nvPicPr>
            <p:cNvPr id="11" name="Picture 10">
              <a:extLst>
                <a:ext uri="{FF2B5EF4-FFF2-40B4-BE49-F238E27FC236}">
                  <a16:creationId xmlns:a16="http://schemas.microsoft.com/office/drawing/2014/main" id="{5A00FABC-E5E5-EB98-6826-D1980D3FB115}"/>
                </a:ext>
              </a:extLst>
            </p:cNvPr>
            <p:cNvPicPr>
              <a:picLocks noChangeAspect="1"/>
            </p:cNvPicPr>
            <p:nvPr/>
          </p:nvPicPr>
          <p:blipFill>
            <a:blip r:embed="rId6"/>
            <a:stretch>
              <a:fillRect/>
            </a:stretch>
          </p:blipFill>
          <p:spPr>
            <a:xfrm>
              <a:off x="9337040" y="4371273"/>
              <a:ext cx="2693669" cy="1022350"/>
            </a:xfrm>
            <a:prstGeom prst="rect">
              <a:avLst/>
            </a:prstGeom>
          </p:spPr>
        </p:pic>
      </p:grpSp>
    </p:spTree>
    <p:extLst>
      <p:ext uri="{BB962C8B-B14F-4D97-AF65-F5344CB8AC3E}">
        <p14:creationId xmlns:p14="http://schemas.microsoft.com/office/powerpoint/2010/main" val="3413204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7FD585-C8B4-D37D-2C30-7556BAFC61B5}"/>
              </a:ext>
            </a:extLst>
          </p:cNvPr>
          <p:cNvSpPr txBox="1"/>
          <p:nvPr/>
        </p:nvSpPr>
        <p:spPr>
          <a:xfrm>
            <a:off x="10010774" y="282059"/>
            <a:ext cx="2085975"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Pledge</a:t>
            </a:r>
          </a:p>
        </p:txBody>
      </p:sp>
      <p:pic>
        <p:nvPicPr>
          <p:cNvPr id="5" name="Picture 4">
            <a:extLst>
              <a:ext uri="{FF2B5EF4-FFF2-40B4-BE49-F238E27FC236}">
                <a16:creationId xmlns:a16="http://schemas.microsoft.com/office/drawing/2014/main" id="{204933CA-B465-0A54-A533-0CF31F12ED56}"/>
              </a:ext>
            </a:extLst>
          </p:cNvPr>
          <p:cNvPicPr>
            <a:picLocks noChangeAspect="1"/>
          </p:cNvPicPr>
          <p:nvPr/>
        </p:nvPicPr>
        <p:blipFill>
          <a:blip r:embed="rId2"/>
          <a:stretch>
            <a:fillRect/>
          </a:stretch>
        </p:blipFill>
        <p:spPr>
          <a:xfrm>
            <a:off x="1952625" y="975813"/>
            <a:ext cx="8798266" cy="851074"/>
          </a:xfrm>
          <a:prstGeom prst="rect">
            <a:avLst/>
          </a:prstGeom>
        </p:spPr>
      </p:pic>
      <p:sp>
        <p:nvSpPr>
          <p:cNvPr id="6" name="TextBox 5">
            <a:extLst>
              <a:ext uri="{FF2B5EF4-FFF2-40B4-BE49-F238E27FC236}">
                <a16:creationId xmlns:a16="http://schemas.microsoft.com/office/drawing/2014/main" id="{E2DA1BCB-F95D-F0A9-C60C-163CCC6D0647}"/>
              </a:ext>
            </a:extLst>
          </p:cNvPr>
          <p:cNvSpPr txBox="1"/>
          <p:nvPr/>
        </p:nvSpPr>
        <p:spPr>
          <a:xfrm>
            <a:off x="295272" y="1620283"/>
            <a:ext cx="11763375" cy="4647426"/>
          </a:xfrm>
          <a:prstGeom prst="rect">
            <a:avLst/>
          </a:prstGeom>
          <a:noFill/>
        </p:spPr>
        <p:txBody>
          <a:bodyPr wrap="square">
            <a:spAutoFit/>
          </a:bodyPr>
          <a:lstStyle/>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three times: </a:t>
            </a:r>
          </a:p>
          <a:p>
            <a:r>
              <a:rPr lang="en-US" sz="2000" dirty="0">
                <a:latin typeface="Verdana" panose="020B0604030504040204" pitchFamily="34" charset="0"/>
                <a:ea typeface="Verdana" panose="020B0604030504040204" pitchFamily="34" charset="0"/>
                <a:cs typeface="Times New Roman" panose="02020603050405020304" pitchFamily="18" charset="0"/>
              </a:rPr>
              <a:t>Ash-hadu • alla ilaha • illallahu • wahdahu • la sharika lahu • wa ash-hadu • anna Muhammadan • ‘abduhu • wa rasuluh</a:t>
            </a:r>
          </a:p>
          <a:p>
            <a:endParaRPr lang="en-US" sz="24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 </a:t>
            </a:r>
          </a:p>
          <a:p>
            <a:r>
              <a:rPr lang="en-US" sz="2000" dirty="0">
                <a:latin typeface="Verdana" panose="020B0604030504040204" pitchFamily="34" charset="0"/>
                <a:ea typeface="Verdana" panose="020B0604030504040204" pitchFamily="34" charset="0"/>
                <a:cs typeface="Times New Roman" panose="02020603050405020304" pitchFamily="18" charset="0"/>
              </a:rPr>
              <a:t>I bear witness • that there is none worthy of worship • except Allah. • He is One • (and) has no partner, • and I bear witness • that Muhammad (peace be upon him) • is His servant • and messenger. </a:t>
            </a:r>
          </a:p>
          <a:p>
            <a:endParaRPr lang="en-US" sz="2000" dirty="0">
              <a:latin typeface="Verdana" panose="020B0604030504040204" pitchFamily="34" charset="0"/>
              <a:ea typeface="Verdana" panose="020B0604030504040204" pitchFamily="34" charset="0"/>
              <a:cs typeface="Times New Roman" panose="02020603050405020304" pitchFamily="18" charset="0"/>
            </a:endParaRPr>
          </a:p>
          <a:p>
            <a:r>
              <a:rPr lang="en-US" sz="2400" i="1" dirty="0">
                <a:solidFill>
                  <a:srgbClr val="FF0000"/>
                </a:solidFill>
                <a:latin typeface="Verdana" panose="020B0604030504040204" pitchFamily="34" charset="0"/>
                <a:ea typeface="Verdana" panose="020B0604030504040204" pitchFamily="34" charset="0"/>
                <a:cs typeface="Times New Roman" panose="02020603050405020304" pitchFamily="18" charset="0"/>
              </a:rPr>
              <a:t>Say this part once:</a:t>
            </a:r>
          </a:p>
          <a:p>
            <a:pPr marL="0" marR="0">
              <a:spcBef>
                <a:spcPts val="0"/>
              </a:spcBef>
              <a:spcAft>
                <a:spcPts val="0"/>
              </a:spcAft>
            </a:pPr>
            <a:r>
              <a:rPr lang="en-US" sz="2000" dirty="0">
                <a:effectLst/>
                <a:latin typeface="Verdana" panose="020B0604030504040204" pitchFamily="34" charset="0"/>
                <a:ea typeface="Verdana" panose="020B0604030504040204" pitchFamily="34" charset="0"/>
                <a:cs typeface="Times New Roman" panose="02020603050405020304" pitchFamily="18" charset="0"/>
              </a:rPr>
              <a:t>I solemnly promise that • I shall endeavor • till the end of my life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the consolidation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a:t>
            </a:r>
            <a:r>
              <a:rPr lang="en-US" sz="2000" dirty="0">
                <a:effectLst/>
                <a:latin typeface="Verdana" panose="020B0604030504040204" pitchFamily="34" charset="0"/>
                <a:ea typeface="Verdana" panose="020B0604030504040204" pitchFamily="34" charset="0"/>
                <a:cs typeface="Times New Roman" panose="02020603050405020304" pitchFamily="18" charset="0"/>
              </a:rPr>
              <a:t> and propagation of Islām Ahmadiyyat</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 </a:t>
            </a:r>
            <a:r>
              <a:rPr lang="en-US" sz="2000" dirty="0">
                <a:effectLst/>
                <a:latin typeface="Verdana" panose="020B0604030504040204" pitchFamily="34" charset="0"/>
                <a:ea typeface="Verdana" panose="020B0604030504040204" pitchFamily="34" charset="0"/>
                <a:cs typeface="Times New Roman" panose="02020603050405020304" pitchFamily="18" charset="0"/>
              </a:rPr>
              <a:t>and for upholding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the institution of Khilafat.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also be prepared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offer the greatest sacrifice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for this cause. • Moreover,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I shall urge all my children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remain true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a:t>
            </a:r>
            <a:r>
              <a:rPr lang="en-US" sz="2000" dirty="0">
                <a:effectLst/>
                <a:latin typeface="Verdana" panose="020B0604030504040204" pitchFamily="34" charset="0"/>
                <a:ea typeface="Verdana" panose="020B0604030504040204" pitchFamily="34" charset="0"/>
                <a:cs typeface="Times New Roman" panose="02020603050405020304" pitchFamily="18" charset="0"/>
              </a:rPr>
              <a:t>to Khilafat Ahmadiyya. </a:t>
            </a:r>
            <a:r>
              <a:rPr lang="en-US" sz="2000" i="1" dirty="0">
                <a:effectLst/>
                <a:latin typeface="Verdana" panose="020B0604030504040204" pitchFamily="34" charset="0"/>
                <a:ea typeface="Verdana" panose="020B0604030504040204" pitchFamily="34" charset="0"/>
                <a:cs typeface="Times New Roman" panose="02020603050405020304" pitchFamily="18" charset="0"/>
              </a:rPr>
              <a:t>• Insha’Allah</a:t>
            </a:r>
            <a:r>
              <a:rPr lang="en-US" sz="2000" dirty="0">
                <a:effectLst/>
                <a:latin typeface="Verdana" panose="020B0604030504040204" pitchFamily="34" charset="0"/>
                <a:ea typeface="Verdan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351550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C4C8E1-F778-F1D9-8F0C-7CC408210F2E}"/>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Hadith</a:t>
            </a:r>
          </a:p>
        </p:txBody>
      </p:sp>
      <p:grpSp>
        <p:nvGrpSpPr>
          <p:cNvPr id="3" name="Group 2">
            <a:extLst>
              <a:ext uri="{FF2B5EF4-FFF2-40B4-BE49-F238E27FC236}">
                <a16:creationId xmlns:a16="http://schemas.microsoft.com/office/drawing/2014/main" id="{A1963B7B-32FE-25AA-6CA0-A678914D74C5}"/>
              </a:ext>
            </a:extLst>
          </p:cNvPr>
          <p:cNvGrpSpPr/>
          <p:nvPr/>
        </p:nvGrpSpPr>
        <p:grpSpPr>
          <a:xfrm>
            <a:off x="299720" y="1062939"/>
            <a:ext cx="11592560" cy="2315261"/>
            <a:chOff x="299720" y="1120676"/>
            <a:chExt cx="11592560" cy="2315261"/>
          </a:xfrm>
        </p:grpSpPr>
        <p:pic>
          <p:nvPicPr>
            <p:cNvPr id="4" name="Picture 3">
              <a:extLst>
                <a:ext uri="{FF2B5EF4-FFF2-40B4-BE49-F238E27FC236}">
                  <a16:creationId xmlns:a16="http://schemas.microsoft.com/office/drawing/2014/main" id="{4EA09421-335C-6C6D-3554-64706A2953A9}"/>
                </a:ext>
              </a:extLst>
            </p:cNvPr>
            <p:cNvPicPr>
              <a:picLocks noChangeAspect="1"/>
            </p:cNvPicPr>
            <p:nvPr/>
          </p:nvPicPr>
          <p:blipFill>
            <a:blip r:embed="rId2"/>
            <a:stretch>
              <a:fillRect/>
            </a:stretch>
          </p:blipFill>
          <p:spPr>
            <a:xfrm>
              <a:off x="6592236" y="1127613"/>
              <a:ext cx="5074954" cy="2182861"/>
            </a:xfrm>
            <a:prstGeom prst="rect">
              <a:avLst/>
            </a:prstGeom>
          </p:spPr>
        </p:pic>
        <p:sp>
          <p:nvSpPr>
            <p:cNvPr id="7" name="TextBox 6">
              <a:extLst>
                <a:ext uri="{FF2B5EF4-FFF2-40B4-BE49-F238E27FC236}">
                  <a16:creationId xmlns:a16="http://schemas.microsoft.com/office/drawing/2014/main" id="{C15A105F-A943-526B-6924-019AF2113802}"/>
                </a:ext>
              </a:extLst>
            </p:cNvPr>
            <p:cNvSpPr txBox="1"/>
            <p:nvPr/>
          </p:nvSpPr>
          <p:spPr>
            <a:xfrm>
              <a:off x="461963" y="1127613"/>
              <a:ext cx="5847397" cy="2308324"/>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O Allah, Bless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bless Abraham and the people of Abraham. Thou art indeed the Praiseworthy, the Glorious. Prosper, O Allah,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and the people of Muhammad</a:t>
              </a:r>
              <a:r>
                <a:rPr lang="en-US" baseline="30000" dirty="0">
                  <a:latin typeface="Verdana" panose="020B0604030504040204" pitchFamily="34" charset="0"/>
                  <a:ea typeface="Verdana" panose="020B0604030504040204" pitchFamily="34" charset="0"/>
                </a:rPr>
                <a:t>sa</a:t>
              </a:r>
              <a:r>
                <a:rPr lang="en-US" dirty="0">
                  <a:latin typeface="Verdana" panose="020B0604030504040204" pitchFamily="34" charset="0"/>
                  <a:ea typeface="Verdana" panose="020B0604030504040204" pitchFamily="34" charset="0"/>
                </a:rPr>
                <a:t>, as Thou didst prosper Abraham and the people of Abraham. Thou are the Praiseworthy, the Glorious</a:t>
              </a:r>
            </a:p>
          </p:txBody>
        </p:sp>
        <p:sp>
          <p:nvSpPr>
            <p:cNvPr id="11" name="Rectangle: Rounded Corners 10">
              <a:extLst>
                <a:ext uri="{FF2B5EF4-FFF2-40B4-BE49-F238E27FC236}">
                  <a16:creationId xmlns:a16="http://schemas.microsoft.com/office/drawing/2014/main" id="{045B22A5-6DAE-443B-F164-78DA13F154D9}"/>
                </a:ext>
              </a:extLst>
            </p:cNvPr>
            <p:cNvSpPr/>
            <p:nvPr/>
          </p:nvSpPr>
          <p:spPr>
            <a:xfrm>
              <a:off x="299720" y="1120676"/>
              <a:ext cx="11592560" cy="2308324"/>
            </a:xfrm>
            <a:prstGeom prst="round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2D040F4-69E5-EA52-EB94-DB13CEAD0AA1}"/>
              </a:ext>
            </a:extLst>
          </p:cNvPr>
          <p:cNvSpPr txBox="1"/>
          <p:nvPr/>
        </p:nvSpPr>
        <p:spPr>
          <a:xfrm>
            <a:off x="366396" y="3628923"/>
            <a:ext cx="11592560" cy="2154436"/>
          </a:xfrm>
          <a:prstGeom prst="rect">
            <a:avLst/>
          </a:prstGeom>
          <a:noFill/>
        </p:spPr>
        <p:txBody>
          <a:bodyPr wrap="square">
            <a:spAutoFit/>
          </a:bodyPr>
          <a:lstStyle/>
          <a:p>
            <a:r>
              <a:rPr lang="en-US" sz="2000" dirty="0">
                <a:latin typeface="Verdana" panose="020B0604030504040204" pitchFamily="34" charset="0"/>
                <a:ea typeface="Verdana" panose="020B0604030504040204" pitchFamily="34" charset="0"/>
              </a:rPr>
              <a:t>Narrated by Hadrat Aisha</a:t>
            </a:r>
            <a:r>
              <a:rPr lang="en-US" sz="2000" baseline="30000" dirty="0">
                <a:latin typeface="Verdana" panose="020B0604030504040204" pitchFamily="34" charset="0"/>
                <a:ea typeface="Verdana" panose="020B0604030504040204" pitchFamily="34" charset="0"/>
              </a:rPr>
              <a:t>ra </a:t>
            </a:r>
            <a:r>
              <a:rPr lang="en-US" sz="2000" dirty="0">
                <a:latin typeface="Verdana" panose="020B0604030504040204" pitchFamily="34" charset="0"/>
                <a:ea typeface="Verdana" panose="020B0604030504040204" pitchFamily="34" charset="0"/>
              </a:rPr>
              <a:t>– The Prophet of Allah</a:t>
            </a:r>
            <a:r>
              <a:rPr lang="en-US" sz="2000" baseline="30000" dirty="0">
                <a:latin typeface="Verdana" panose="020B0604030504040204" pitchFamily="34" charset="0"/>
                <a:ea typeface="Verdana" panose="020B0604030504040204" pitchFamily="34" charset="0"/>
              </a:rPr>
              <a:t>sa</a:t>
            </a:r>
            <a:r>
              <a:rPr lang="en-US" sz="2000" dirty="0">
                <a:latin typeface="Verdana" panose="020B0604030504040204" pitchFamily="34" charset="0"/>
                <a:ea typeface="Verdana" panose="020B0604030504040204" pitchFamily="34" charset="0"/>
              </a:rPr>
              <a:t> said: </a:t>
            </a:r>
          </a:p>
          <a:p>
            <a:endParaRPr lang="en-US" sz="2000" dirty="0">
              <a:latin typeface="Verdana" panose="020B0604030504040204" pitchFamily="34" charset="0"/>
              <a:ea typeface="Verdana" panose="020B0604030504040204" pitchFamily="34" charset="0"/>
            </a:endParaRPr>
          </a:p>
          <a:p>
            <a:r>
              <a:rPr lang="en-US" sz="2000" dirty="0">
                <a:latin typeface="Verdana" panose="020B0604030504040204" pitchFamily="34" charset="0"/>
                <a:ea typeface="Verdana" panose="020B0604030504040204" pitchFamily="34" charset="0"/>
              </a:rPr>
              <a:t>“The best of you is one who is best in his treatment of his family [wife], and I am the best of you in the treatment of my family.” </a:t>
            </a:r>
          </a:p>
          <a:p>
            <a:endParaRPr lang="en-US" sz="2000" dirty="0">
              <a:latin typeface="Verdana" panose="020B0604030504040204" pitchFamily="34" charset="0"/>
              <a:ea typeface="Verdana" panose="020B0604030504040204" pitchFamily="34" charset="0"/>
            </a:endParaRPr>
          </a:p>
          <a:p>
            <a:pPr algn="r"/>
            <a:r>
              <a:rPr lang="en-US" sz="1600" b="1" i="1" dirty="0">
                <a:latin typeface="Verdana" panose="020B0604030504040204" pitchFamily="34" charset="0"/>
                <a:ea typeface="Verdana" panose="020B0604030504040204" pitchFamily="34" charset="0"/>
              </a:rPr>
              <a:t>Sunan at-Tirmidhi, Book of Virtues, </a:t>
            </a:r>
          </a:p>
          <a:p>
            <a:pPr algn="r"/>
            <a:r>
              <a:rPr lang="en-US" sz="1600" b="1" i="1" dirty="0">
                <a:latin typeface="Verdana" panose="020B0604030504040204" pitchFamily="34" charset="0"/>
                <a:ea typeface="Verdana" panose="020B0604030504040204" pitchFamily="34" charset="0"/>
              </a:rPr>
              <a:t>Chapter: Virtues of wives of the Holy Prophet</a:t>
            </a:r>
            <a:r>
              <a:rPr lang="en-US" sz="1600" b="1" i="1" baseline="30000" dirty="0">
                <a:latin typeface="Verdana" panose="020B0604030504040204" pitchFamily="34" charset="0"/>
                <a:ea typeface="Verdana" panose="020B0604030504040204" pitchFamily="34" charset="0"/>
              </a:rPr>
              <a:t>sa</a:t>
            </a:r>
            <a:endParaRPr lang="en-US" sz="16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72330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56FD4C-A1D8-105B-1B2D-7A16E1C997A1}"/>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Discussion Segment</a:t>
            </a:r>
          </a:p>
        </p:txBody>
      </p:sp>
      <p:pic>
        <p:nvPicPr>
          <p:cNvPr id="4" name="Picture 3">
            <a:extLst>
              <a:ext uri="{FF2B5EF4-FFF2-40B4-BE49-F238E27FC236}">
                <a16:creationId xmlns:a16="http://schemas.microsoft.com/office/drawing/2014/main" id="{7AE4DA75-CFF9-1CF4-4088-2D8EAA19EC24}"/>
              </a:ext>
            </a:extLst>
          </p:cNvPr>
          <p:cNvPicPr>
            <a:picLocks noChangeAspect="1"/>
          </p:cNvPicPr>
          <p:nvPr/>
        </p:nvPicPr>
        <p:blipFill>
          <a:blip r:embed="rId2"/>
          <a:stretch>
            <a:fillRect/>
          </a:stretch>
        </p:blipFill>
        <p:spPr>
          <a:xfrm>
            <a:off x="7203973" y="2180764"/>
            <a:ext cx="2743200" cy="2931186"/>
          </a:xfrm>
          <a:prstGeom prst="rect">
            <a:avLst/>
          </a:prstGeom>
        </p:spPr>
      </p:pic>
      <p:sp>
        <p:nvSpPr>
          <p:cNvPr id="6" name="TextBox 5">
            <a:extLst>
              <a:ext uri="{FF2B5EF4-FFF2-40B4-BE49-F238E27FC236}">
                <a16:creationId xmlns:a16="http://schemas.microsoft.com/office/drawing/2014/main" id="{80ED621B-2A68-D9BF-AAB7-EBB13B291BFE}"/>
              </a:ext>
            </a:extLst>
          </p:cNvPr>
          <p:cNvSpPr txBox="1"/>
          <p:nvPr/>
        </p:nvSpPr>
        <p:spPr>
          <a:xfrm>
            <a:off x="2664848" y="3228945"/>
            <a:ext cx="4821801" cy="461665"/>
          </a:xfrm>
          <a:prstGeom prst="rect">
            <a:avLst/>
          </a:prstGeom>
          <a:noFill/>
        </p:spPr>
        <p:txBody>
          <a:bodyPr wrap="square">
            <a:spAutoFit/>
          </a:bodyPr>
          <a:lstStyle>
            <a:defPPr>
              <a:defRPr lang="en-US"/>
            </a:defPPr>
            <a:lvl1pPr>
              <a:defRPr sz="2000">
                <a:latin typeface="Verdana" panose="020B0604030504040204" pitchFamily="34" charset="0"/>
                <a:ea typeface="Verdana" panose="020B0604030504040204" pitchFamily="34" charset="0"/>
              </a:defRPr>
            </a:lvl1pPr>
          </a:lstStyle>
          <a:p>
            <a:r>
              <a:rPr lang="en-US" sz="2400" b="1" dirty="0"/>
              <a:t>Suggested Time 15 mins</a:t>
            </a:r>
          </a:p>
        </p:txBody>
      </p:sp>
    </p:spTree>
    <p:extLst>
      <p:ext uri="{BB962C8B-B14F-4D97-AF65-F5344CB8AC3E}">
        <p14:creationId xmlns:p14="http://schemas.microsoft.com/office/powerpoint/2010/main" val="420486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5676900" y="282059"/>
            <a:ext cx="641984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Recitation of the Holy Quran</a:t>
            </a:r>
          </a:p>
        </p:txBody>
      </p:sp>
      <p:sp>
        <p:nvSpPr>
          <p:cNvPr id="36" name="TextBox 35">
            <a:extLst>
              <a:ext uri="{FF2B5EF4-FFF2-40B4-BE49-F238E27FC236}">
                <a16:creationId xmlns:a16="http://schemas.microsoft.com/office/drawing/2014/main" id="{D4B580CF-AB99-DA6F-471F-A4C79C749FFB}"/>
              </a:ext>
            </a:extLst>
          </p:cNvPr>
          <p:cNvSpPr txBox="1"/>
          <p:nvPr/>
        </p:nvSpPr>
        <p:spPr>
          <a:xfrm>
            <a:off x="541336" y="1531140"/>
            <a:ext cx="6864349" cy="3046988"/>
          </a:xfrm>
          <a:prstGeom prst="rect">
            <a:avLst/>
          </a:prstGeom>
          <a:noFill/>
        </p:spPr>
        <p:txBody>
          <a:bodyPr wrap="square">
            <a:spAutoFit/>
          </a:bodyPr>
          <a:lstStyle/>
          <a:p>
            <a:r>
              <a:rPr lang="en-US" sz="2400" dirty="0">
                <a:latin typeface="Verdana" panose="020B0604030504040204" pitchFamily="34" charset="0"/>
                <a:ea typeface="Verdana" panose="020B0604030504040204" pitchFamily="34" charset="0"/>
              </a:rPr>
              <a:t>And thou, O soul at peace!</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Return to thy Lord well pleased with Him and He well pleased with thee.</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So enter thou among My chosen servants,</a:t>
            </a:r>
          </a:p>
          <a:p>
            <a:endParaRPr lang="en-US" sz="2400" dirty="0">
              <a:latin typeface="Verdana" panose="020B0604030504040204" pitchFamily="34" charset="0"/>
              <a:ea typeface="Verdana" panose="020B0604030504040204" pitchFamily="34" charset="0"/>
            </a:endParaRPr>
          </a:p>
          <a:p>
            <a:r>
              <a:rPr lang="en-US" sz="2400" dirty="0">
                <a:latin typeface="Verdana" panose="020B0604030504040204" pitchFamily="34" charset="0"/>
                <a:ea typeface="Verdana" panose="020B0604030504040204" pitchFamily="34" charset="0"/>
              </a:rPr>
              <a:t>And enter thou My Garden.</a:t>
            </a:r>
          </a:p>
        </p:txBody>
      </p:sp>
      <p:sp>
        <p:nvSpPr>
          <p:cNvPr id="4" name="TextBox 3">
            <a:extLst>
              <a:ext uri="{FF2B5EF4-FFF2-40B4-BE49-F238E27FC236}">
                <a16:creationId xmlns:a16="http://schemas.microsoft.com/office/drawing/2014/main" id="{EBDC4639-B097-2A33-C7BB-7966DEC1F8EE}"/>
              </a:ext>
            </a:extLst>
          </p:cNvPr>
          <p:cNvSpPr txBox="1"/>
          <p:nvPr/>
        </p:nvSpPr>
        <p:spPr>
          <a:xfrm>
            <a:off x="386080" y="5775456"/>
            <a:ext cx="5290820" cy="369332"/>
          </a:xfrm>
          <a:prstGeom prst="rect">
            <a:avLst/>
          </a:prstGeom>
          <a:noFill/>
        </p:spPr>
        <p:txBody>
          <a:bodyPr wrap="square">
            <a:spAutoFit/>
          </a:bodyPr>
          <a:lstStyle/>
          <a:p>
            <a:pPr algn="r"/>
            <a:r>
              <a:rPr lang="en-US" b="1" i="1" dirty="0">
                <a:latin typeface="Verdana" panose="020B0604030504040204" pitchFamily="34" charset="0"/>
                <a:ea typeface="Verdana" panose="020B0604030504040204" pitchFamily="34" charset="0"/>
                <a:hlinkClick r:id="rId2"/>
              </a:rPr>
              <a:t>Chapter 89 Al-Fajr, Verses 28-31</a:t>
            </a:r>
            <a:endParaRPr lang="en-US" sz="1800" b="1" i="1" dirty="0">
              <a:latin typeface="Verdana" panose="020B0604030504040204" pitchFamily="34" charset="0"/>
              <a:ea typeface="Verdana" panose="020B0604030504040204" pitchFamily="34" charset="0"/>
            </a:endParaRPr>
          </a:p>
        </p:txBody>
      </p:sp>
      <p:grpSp>
        <p:nvGrpSpPr>
          <p:cNvPr id="13" name="Group 12">
            <a:extLst>
              <a:ext uri="{FF2B5EF4-FFF2-40B4-BE49-F238E27FC236}">
                <a16:creationId xmlns:a16="http://schemas.microsoft.com/office/drawing/2014/main" id="{F65417C2-EEBE-021C-9B22-FFECE2D64E2E}"/>
              </a:ext>
            </a:extLst>
          </p:cNvPr>
          <p:cNvGrpSpPr/>
          <p:nvPr/>
        </p:nvGrpSpPr>
        <p:grpSpPr>
          <a:xfrm>
            <a:off x="7268061" y="1176686"/>
            <a:ext cx="4300368" cy="4247417"/>
            <a:chOff x="7796381" y="1146206"/>
            <a:chExt cx="4300368" cy="4247417"/>
          </a:xfrm>
        </p:grpSpPr>
        <p:pic>
          <p:nvPicPr>
            <p:cNvPr id="5" name="Picture 4">
              <a:extLst>
                <a:ext uri="{FF2B5EF4-FFF2-40B4-BE49-F238E27FC236}">
                  <a16:creationId xmlns:a16="http://schemas.microsoft.com/office/drawing/2014/main" id="{ED995CF5-2B10-A01D-7E05-65A1A84B1FCF}"/>
                </a:ext>
              </a:extLst>
            </p:cNvPr>
            <p:cNvPicPr>
              <a:picLocks noChangeAspect="1"/>
            </p:cNvPicPr>
            <p:nvPr/>
          </p:nvPicPr>
          <p:blipFill>
            <a:blip r:embed="rId3"/>
            <a:stretch>
              <a:fillRect/>
            </a:stretch>
          </p:blipFill>
          <p:spPr>
            <a:xfrm>
              <a:off x="8278059" y="1146206"/>
              <a:ext cx="3752650" cy="946250"/>
            </a:xfrm>
            <a:prstGeom prst="rect">
              <a:avLst/>
            </a:prstGeom>
          </p:spPr>
        </p:pic>
        <p:pic>
          <p:nvPicPr>
            <p:cNvPr id="7" name="Picture 6">
              <a:extLst>
                <a:ext uri="{FF2B5EF4-FFF2-40B4-BE49-F238E27FC236}">
                  <a16:creationId xmlns:a16="http://schemas.microsoft.com/office/drawing/2014/main" id="{C171A544-A321-E851-62F6-CDCD0ED36DA1}"/>
                </a:ext>
              </a:extLst>
            </p:cNvPr>
            <p:cNvPicPr>
              <a:picLocks noChangeAspect="1"/>
            </p:cNvPicPr>
            <p:nvPr/>
          </p:nvPicPr>
          <p:blipFill>
            <a:blip r:embed="rId4"/>
            <a:stretch>
              <a:fillRect/>
            </a:stretch>
          </p:blipFill>
          <p:spPr>
            <a:xfrm>
              <a:off x="7796381" y="2179351"/>
              <a:ext cx="4300368" cy="946250"/>
            </a:xfrm>
            <a:prstGeom prst="rect">
              <a:avLst/>
            </a:prstGeom>
          </p:spPr>
        </p:pic>
        <p:pic>
          <p:nvPicPr>
            <p:cNvPr id="9" name="Picture 8">
              <a:extLst>
                <a:ext uri="{FF2B5EF4-FFF2-40B4-BE49-F238E27FC236}">
                  <a16:creationId xmlns:a16="http://schemas.microsoft.com/office/drawing/2014/main" id="{8E63A337-C0DC-8682-2D61-955FE97054D7}"/>
                </a:ext>
              </a:extLst>
            </p:cNvPr>
            <p:cNvPicPr>
              <a:picLocks noChangeAspect="1"/>
            </p:cNvPicPr>
            <p:nvPr/>
          </p:nvPicPr>
          <p:blipFill>
            <a:blip r:embed="rId5"/>
            <a:stretch>
              <a:fillRect/>
            </a:stretch>
          </p:blipFill>
          <p:spPr>
            <a:xfrm>
              <a:off x="9023607" y="3246152"/>
              <a:ext cx="3073142" cy="946250"/>
            </a:xfrm>
            <a:prstGeom prst="rect">
              <a:avLst/>
            </a:prstGeom>
          </p:spPr>
        </p:pic>
        <p:pic>
          <p:nvPicPr>
            <p:cNvPr id="11" name="Picture 10">
              <a:extLst>
                <a:ext uri="{FF2B5EF4-FFF2-40B4-BE49-F238E27FC236}">
                  <a16:creationId xmlns:a16="http://schemas.microsoft.com/office/drawing/2014/main" id="{5A00FABC-E5E5-EB98-6826-D1980D3FB115}"/>
                </a:ext>
              </a:extLst>
            </p:cNvPr>
            <p:cNvPicPr>
              <a:picLocks noChangeAspect="1"/>
            </p:cNvPicPr>
            <p:nvPr/>
          </p:nvPicPr>
          <p:blipFill>
            <a:blip r:embed="rId6"/>
            <a:stretch>
              <a:fillRect/>
            </a:stretch>
          </p:blipFill>
          <p:spPr>
            <a:xfrm>
              <a:off x="9337040" y="4371273"/>
              <a:ext cx="2693669" cy="1022350"/>
            </a:xfrm>
            <a:prstGeom prst="rect">
              <a:avLst/>
            </a:prstGeom>
          </p:spPr>
        </p:pic>
      </p:grpSp>
    </p:spTree>
    <p:extLst>
      <p:ext uri="{BB962C8B-B14F-4D97-AF65-F5344CB8AC3E}">
        <p14:creationId xmlns:p14="http://schemas.microsoft.com/office/powerpoint/2010/main" val="1488979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E8273A-8D8A-C233-BD2D-50A7C61F4692}"/>
              </a:ext>
            </a:extLst>
          </p:cNvPr>
          <p:cNvSpPr txBox="1"/>
          <p:nvPr/>
        </p:nvSpPr>
        <p:spPr>
          <a:xfrm>
            <a:off x="6162676" y="282059"/>
            <a:ext cx="5934074"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Understanding the verses</a:t>
            </a:r>
          </a:p>
        </p:txBody>
      </p:sp>
      <p:sp>
        <p:nvSpPr>
          <p:cNvPr id="5" name="TextBox 4">
            <a:extLst>
              <a:ext uri="{FF2B5EF4-FFF2-40B4-BE49-F238E27FC236}">
                <a16:creationId xmlns:a16="http://schemas.microsoft.com/office/drawing/2014/main" id="{13BC3C7F-3A9A-8122-15F9-34E0BFA4BF2B}"/>
              </a:ext>
            </a:extLst>
          </p:cNvPr>
          <p:cNvSpPr txBox="1"/>
          <p:nvPr/>
        </p:nvSpPr>
        <p:spPr>
          <a:xfrm>
            <a:off x="799556" y="1557685"/>
            <a:ext cx="10000524" cy="3046988"/>
          </a:xfrm>
          <a:prstGeom prst="rect">
            <a:avLst/>
          </a:prstGeom>
          <a:noFill/>
        </p:spPr>
        <p:txBody>
          <a:bodyPr wrap="square">
            <a:spAutoFit/>
          </a:bodyPr>
          <a:lstStyle/>
          <a:p>
            <a:r>
              <a:rPr lang="en-US" sz="3200" dirty="0"/>
              <a:t>A key purpose of religious teachings is to make one a better human being. Do you believe, if one follows the Holy Quran honestly, one will develop high morals? </a:t>
            </a:r>
          </a:p>
          <a:p>
            <a:endParaRPr lang="en-US" sz="3200" dirty="0"/>
          </a:p>
          <a:p>
            <a:r>
              <a:rPr lang="en-US" sz="3200" dirty="0"/>
              <a:t>Please provide prove your claim from the verses of the Holy Quran.</a:t>
            </a:r>
          </a:p>
        </p:txBody>
      </p:sp>
      <p:grpSp>
        <p:nvGrpSpPr>
          <p:cNvPr id="10" name="Group 9">
            <a:extLst>
              <a:ext uri="{FF2B5EF4-FFF2-40B4-BE49-F238E27FC236}">
                <a16:creationId xmlns:a16="http://schemas.microsoft.com/office/drawing/2014/main" id="{9A29BAD5-0A7A-0F72-DA0F-130FC0F50827}"/>
              </a:ext>
            </a:extLst>
          </p:cNvPr>
          <p:cNvGrpSpPr/>
          <p:nvPr/>
        </p:nvGrpSpPr>
        <p:grpSpPr>
          <a:xfrm>
            <a:off x="8302971" y="4797288"/>
            <a:ext cx="3543589" cy="999686"/>
            <a:chOff x="8302971" y="4797288"/>
            <a:chExt cx="3543589" cy="999686"/>
          </a:xfrm>
        </p:grpSpPr>
        <p:sp>
          <p:nvSpPr>
            <p:cNvPr id="3" name="Arrow: Down 2">
              <a:extLst>
                <a:ext uri="{FF2B5EF4-FFF2-40B4-BE49-F238E27FC236}">
                  <a16:creationId xmlns:a16="http://schemas.microsoft.com/office/drawing/2014/main" id="{1A7090EF-4869-A22C-D02D-BE84E6DA2B1B}"/>
                </a:ext>
              </a:extLst>
            </p:cNvPr>
            <p:cNvSpPr/>
            <p:nvPr/>
          </p:nvSpPr>
          <p:spPr>
            <a:xfrm rot="16200000">
              <a:off x="10460820" y="4411233"/>
              <a:ext cx="999685" cy="1771795"/>
            </a:xfrm>
            <a:prstGeom prst="down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r"/>
              <a:r>
                <a:rPr lang="en-US" sz="2800" b="1" dirty="0"/>
                <a:t>Right</a:t>
              </a:r>
            </a:p>
          </p:txBody>
        </p:sp>
        <p:sp>
          <p:nvSpPr>
            <p:cNvPr id="6" name="Arrow: Down 5">
              <a:extLst>
                <a:ext uri="{FF2B5EF4-FFF2-40B4-BE49-F238E27FC236}">
                  <a16:creationId xmlns:a16="http://schemas.microsoft.com/office/drawing/2014/main" id="{7CB00F8B-21C5-2A2D-3CB4-3CF2459772C0}"/>
                </a:ext>
              </a:extLst>
            </p:cNvPr>
            <p:cNvSpPr/>
            <p:nvPr/>
          </p:nvSpPr>
          <p:spPr>
            <a:xfrm rot="5400000">
              <a:off x="8689025" y="4411234"/>
              <a:ext cx="999686" cy="1771794"/>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r>
                <a:rPr lang="en-US" sz="2800" b="1" dirty="0"/>
                <a:t>Wrong</a:t>
              </a:r>
            </a:p>
          </p:txBody>
        </p:sp>
        <p:pic>
          <p:nvPicPr>
            <p:cNvPr id="9" name="Graphic 8" descr="Badge Question Mark with solid fill">
              <a:extLst>
                <a:ext uri="{FF2B5EF4-FFF2-40B4-BE49-F238E27FC236}">
                  <a16:creationId xmlns:a16="http://schemas.microsoft.com/office/drawing/2014/main" id="{D4E001C4-4FBC-0C6E-5765-1F099E6A859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617565" y="4882574"/>
              <a:ext cx="914400" cy="914400"/>
            </a:xfrm>
            <a:prstGeom prst="rect">
              <a:avLst/>
            </a:prstGeom>
          </p:spPr>
        </p:pic>
      </p:grpSp>
    </p:spTree>
    <p:extLst>
      <p:ext uri="{BB962C8B-B14F-4D97-AF65-F5344CB8AC3E}">
        <p14:creationId xmlns:p14="http://schemas.microsoft.com/office/powerpoint/2010/main" val="4047758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C6498D-EF5C-BDD9-10DA-172439CAC9E0}"/>
              </a:ext>
            </a:extLst>
          </p:cNvPr>
          <p:cNvSpPr txBox="1"/>
          <p:nvPr/>
        </p:nvSpPr>
        <p:spPr>
          <a:xfrm>
            <a:off x="3891280" y="282059"/>
            <a:ext cx="8205469" cy="523220"/>
          </a:xfrm>
          <a:prstGeom prst="rect">
            <a:avLst/>
          </a:prstGeom>
          <a:noFill/>
        </p:spPr>
        <p:txBody>
          <a:bodyPr wrap="square">
            <a:spAutoFit/>
          </a:bodyPr>
          <a:lstStyle/>
          <a:p>
            <a:pPr algn="r"/>
            <a:r>
              <a:rPr lang="en-US" sz="2800" b="1" dirty="0">
                <a:solidFill>
                  <a:schemeClr val="bg1"/>
                </a:solidFill>
                <a:latin typeface="Verdana" panose="020B0604030504040204" pitchFamily="34" charset="0"/>
                <a:ea typeface="Verdana" panose="020B0604030504040204" pitchFamily="34" charset="0"/>
              </a:rPr>
              <a:t>So Says The Promised Messiah</a:t>
            </a:r>
            <a:r>
              <a:rPr lang="en-US" sz="2800" b="1" baseline="30000" dirty="0">
                <a:solidFill>
                  <a:schemeClr val="bg1"/>
                </a:solidFill>
                <a:latin typeface="Verdana" panose="020B0604030504040204" pitchFamily="34" charset="0"/>
                <a:ea typeface="Verdana" panose="020B0604030504040204" pitchFamily="34" charset="0"/>
              </a:rPr>
              <a:t>as</a:t>
            </a:r>
          </a:p>
        </p:txBody>
      </p:sp>
      <p:sp>
        <p:nvSpPr>
          <p:cNvPr id="5" name="TextBox 4">
            <a:extLst>
              <a:ext uri="{FF2B5EF4-FFF2-40B4-BE49-F238E27FC236}">
                <a16:creationId xmlns:a16="http://schemas.microsoft.com/office/drawing/2014/main" id="{13F1590C-15D7-435E-6165-60E4AB0C7EBA}"/>
              </a:ext>
            </a:extLst>
          </p:cNvPr>
          <p:cNvSpPr txBox="1"/>
          <p:nvPr/>
        </p:nvSpPr>
        <p:spPr>
          <a:xfrm>
            <a:off x="253999" y="981115"/>
            <a:ext cx="11842749" cy="5355312"/>
          </a:xfrm>
          <a:prstGeom prst="rect">
            <a:avLst/>
          </a:prstGeom>
          <a:noFill/>
        </p:spPr>
        <p:txBody>
          <a:bodyPr wrap="square">
            <a:spAutoFit/>
          </a:bodyPr>
          <a:lstStyle/>
          <a:p>
            <a:r>
              <a:rPr lang="en-US" dirty="0">
                <a:latin typeface="Verdana" panose="020B0604030504040204" pitchFamily="34" charset="0"/>
                <a:ea typeface="Verdana" panose="020B0604030504040204" pitchFamily="34" charset="0"/>
              </a:rPr>
              <a:t>The Third Source: The Soul at Rest </a:t>
            </a:r>
          </a:p>
          <a:p>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Then there is a third source, which signifies the beginning of the spiritual state. The Holy Qur’an describes it as Nafs-e-Mutma’innah [the soul at rest]; it says: </a:t>
            </a: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endParaRPr lang="en-US" dirty="0">
              <a:latin typeface="Verdana" panose="020B0604030504040204" pitchFamily="34" charset="0"/>
              <a:ea typeface="Verdana" panose="020B0604030504040204" pitchFamily="34" charset="0"/>
            </a:endParaRPr>
          </a:p>
          <a:p>
            <a:pPr algn="ctr"/>
            <a:r>
              <a:rPr lang="en-US" dirty="0">
                <a:latin typeface="Verdana" panose="020B0604030504040204" pitchFamily="34" charset="0"/>
                <a:ea typeface="Verdana" panose="020B0604030504040204" pitchFamily="34" charset="0"/>
              </a:rPr>
              <a:t>(Part 30, Ruku‘ 14) </a:t>
            </a:r>
          </a:p>
          <a:p>
            <a:r>
              <a:rPr lang="en-US" dirty="0">
                <a:latin typeface="Verdana" panose="020B0604030504040204" pitchFamily="34" charset="0"/>
                <a:ea typeface="Verdana" panose="020B0604030504040204" pitchFamily="34" charset="0"/>
              </a:rPr>
              <a:t>This means that: ‘O tranquil soul that has found peace in God, return to thy Lord well pleased with Him as He is well pleased with thee. Join My chosen servants and enter My Paradise.’ </a:t>
            </a:r>
          </a:p>
          <a:p>
            <a:r>
              <a:rPr lang="en-US" dirty="0">
                <a:latin typeface="Verdana" panose="020B0604030504040204" pitchFamily="34" charset="0"/>
                <a:ea typeface="Verdana" panose="020B0604030504040204" pitchFamily="34" charset="0"/>
              </a:rPr>
              <a:t>This is the stage at which the soul, having been delivered from all weakness, is filled with spiritual strength and has such a relationship with God Almighty that it cannot </a:t>
            </a:r>
          </a:p>
          <a:p>
            <a:r>
              <a:rPr lang="en-US" dirty="0">
                <a:latin typeface="Verdana" panose="020B0604030504040204" pitchFamily="34" charset="0"/>
                <a:ea typeface="Verdana" panose="020B0604030504040204" pitchFamily="34" charset="0"/>
              </a:rPr>
              <a:t>live without Him. Just as water flows downwards and rushes forth because of its sheer volume, and removes all obstacles in its way, so does the soul flow towards God. It is to this state that the Divine injunction refers: ‘O soul that has found peace in God, return to Him.’ It brings about a great transformation, not only after death, but also in this very life, and is granted a paradise in this world even before the hereafter.</a:t>
            </a:r>
          </a:p>
          <a:p>
            <a:endParaRPr lang="en-US" dirty="0">
              <a:latin typeface="Verdana" panose="020B0604030504040204" pitchFamily="34" charset="0"/>
              <a:ea typeface="Verdana" panose="020B0604030504040204" pitchFamily="34" charset="0"/>
            </a:endParaRPr>
          </a:p>
          <a:p>
            <a:pPr algn="r"/>
            <a:r>
              <a:rPr lang="en-US" b="1" i="1" dirty="0">
                <a:latin typeface="Verdana" panose="020B0604030504040204" pitchFamily="34" charset="0"/>
                <a:ea typeface="Verdana" panose="020B0604030504040204" pitchFamily="34" charset="0"/>
              </a:rPr>
              <a:t>[The Philosophy of the Teachings of Islam, Ruhani Khaza’in, vol. 10, pp. 316-320]</a:t>
            </a:r>
          </a:p>
        </p:txBody>
      </p:sp>
      <p:pic>
        <p:nvPicPr>
          <p:cNvPr id="4" name="Picture 3">
            <a:extLst>
              <a:ext uri="{FF2B5EF4-FFF2-40B4-BE49-F238E27FC236}">
                <a16:creationId xmlns:a16="http://schemas.microsoft.com/office/drawing/2014/main" id="{7F593F5E-5A30-A927-8768-31CDF95964FF}"/>
              </a:ext>
            </a:extLst>
          </p:cNvPr>
          <p:cNvPicPr>
            <a:picLocks noChangeAspect="1"/>
          </p:cNvPicPr>
          <p:nvPr/>
        </p:nvPicPr>
        <p:blipFill>
          <a:blip r:embed="rId3"/>
          <a:stretch>
            <a:fillRect/>
          </a:stretch>
        </p:blipFill>
        <p:spPr>
          <a:xfrm>
            <a:off x="3891280" y="2170152"/>
            <a:ext cx="4178934" cy="682832"/>
          </a:xfrm>
          <a:prstGeom prst="rect">
            <a:avLst/>
          </a:prstGeom>
        </p:spPr>
      </p:pic>
    </p:spTree>
    <p:extLst>
      <p:ext uri="{BB962C8B-B14F-4D97-AF65-F5344CB8AC3E}">
        <p14:creationId xmlns:p14="http://schemas.microsoft.com/office/powerpoint/2010/main" val="2900327811"/>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rushedCanvas">
  <a:themeElements>
    <a:clrScheme name="BrushedCanvas">
      <a:dk1>
        <a:srgbClr val="546056"/>
      </a:dk1>
      <a:lt1>
        <a:srgbClr val="600C52"/>
      </a:lt1>
      <a:dk2>
        <a:srgbClr val="61615E"/>
      </a:dk2>
      <a:lt2>
        <a:srgbClr val="CECECA"/>
      </a:lt2>
      <a:accent1>
        <a:srgbClr val="648FC7"/>
      </a:accent1>
      <a:accent2>
        <a:srgbClr val="77B06D"/>
      </a:accent2>
      <a:accent3>
        <a:srgbClr val="E0BC59"/>
      </a:accent3>
      <a:accent4>
        <a:srgbClr val="EB925B"/>
      </a:accent4>
      <a:accent5>
        <a:srgbClr val="C56667"/>
      </a:accent5>
      <a:accent6>
        <a:srgbClr val="927AB0"/>
      </a:accent6>
      <a:hlink>
        <a:srgbClr val="0000FF"/>
      </a:hlink>
      <a:folHlink>
        <a:srgbClr val="FF00FF"/>
      </a:folHlink>
    </a:clrScheme>
    <a:fontScheme name="BrushedCanvas">
      <a:majorFont>
        <a:latin typeface="Palatino"/>
        <a:ea typeface="Palatino"/>
        <a:cs typeface="Palatino"/>
      </a:majorFont>
      <a:minorFont>
        <a:latin typeface="Palatino"/>
        <a:ea typeface="Palatino"/>
        <a:cs typeface="Palatino"/>
      </a:minorFont>
    </a:fontScheme>
    <a:fmtScheme name="BrushedCanva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800" b="1" i="0" u="none" strike="noStrike" cap="none" spc="0" normalizeH="0" baseline="0">
            <a:ln>
              <a:noFill/>
            </a:ln>
            <a:solidFill>
              <a:srgbClr val="F5F8EB"/>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17D75"/>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4400" b="0" i="0" u="none" strike="noStrike" cap="none" spc="0" normalizeH="0" baseline="0">
            <a:ln>
              <a:noFill/>
            </a:ln>
            <a:solidFill>
              <a:srgbClr val="546056"/>
            </a:solidFill>
            <a:effectLst/>
            <a:uFillTx/>
            <a:latin typeface="+mn-lt"/>
            <a:ea typeface="+mn-ea"/>
            <a:cs typeface="+mn-cs"/>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120678</TotalTime>
  <Words>2234</Words>
  <Application>Microsoft Office PowerPoint</Application>
  <PresentationFormat>Widescreen</PresentationFormat>
  <Paragraphs>190</Paragraphs>
  <Slides>27</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27</vt:i4>
      </vt:variant>
    </vt:vector>
  </HeadingPairs>
  <TitlesOfParts>
    <vt:vector size="39" baseType="lpstr">
      <vt:lpstr>Arial</vt:lpstr>
      <vt:lpstr>Calibri</vt:lpstr>
      <vt:lpstr>Calibri Light</vt:lpstr>
      <vt:lpstr>Hoefler Text</vt:lpstr>
      <vt:lpstr>Palatino</vt:lpstr>
      <vt:lpstr>Times New Roman</vt:lpstr>
      <vt:lpstr>Urdu Typesetting</vt:lpstr>
      <vt:lpstr>Verdana</vt:lpstr>
      <vt:lpstr>Wingdings</vt:lpstr>
      <vt:lpstr>Office Theme</vt:lpstr>
      <vt:lpstr>1_Office Theme</vt:lpstr>
      <vt:lpstr>BrushedCanvas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Salt and Health</vt:lpstr>
      <vt:lpstr>Salt and Health</vt:lpstr>
      <vt:lpstr>We consume too much Salt</vt:lpstr>
      <vt:lpstr>Why Is Sodium Added to Packaged Food?</vt:lpstr>
      <vt:lpstr>How to Reduce Sodium Intake</vt:lpstr>
      <vt:lpstr>Reduce Sodium Intake</vt:lpstr>
      <vt:lpstr>Reduce Salt Intake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Hashir Bukhari</dc:creator>
  <cp:lastModifiedBy>Nasir Bukhari</cp:lastModifiedBy>
  <cp:revision>152</cp:revision>
  <dcterms:created xsi:type="dcterms:W3CDTF">2023-11-12T05:00:41Z</dcterms:created>
  <dcterms:modified xsi:type="dcterms:W3CDTF">2024-10-29T02:36:52Z</dcterms:modified>
</cp:coreProperties>
</file>