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90" r:id="rId3"/>
  </p:sldMasterIdLst>
  <p:notesMasterIdLst>
    <p:notesMasterId r:id="rId35"/>
  </p:notesMasterIdLst>
  <p:sldIdLst>
    <p:sldId id="266" r:id="rId4"/>
    <p:sldId id="256" r:id="rId5"/>
    <p:sldId id="257" r:id="rId6"/>
    <p:sldId id="258" r:id="rId7"/>
    <p:sldId id="260" r:id="rId8"/>
    <p:sldId id="281" r:id="rId9"/>
    <p:sldId id="282" r:id="rId10"/>
    <p:sldId id="301" r:id="rId11"/>
    <p:sldId id="312" r:id="rId12"/>
    <p:sldId id="314" r:id="rId13"/>
    <p:sldId id="313" r:id="rId14"/>
    <p:sldId id="304" r:id="rId15"/>
    <p:sldId id="305" r:id="rId16"/>
    <p:sldId id="259" r:id="rId17"/>
    <p:sldId id="302" r:id="rId18"/>
    <p:sldId id="263" r:id="rId19"/>
    <p:sldId id="273" r:id="rId20"/>
    <p:sldId id="284" r:id="rId21"/>
    <p:sldId id="264" r:id="rId22"/>
    <p:sldId id="285" r:id="rId23"/>
    <p:sldId id="306" r:id="rId24"/>
    <p:sldId id="265" r:id="rId25"/>
    <p:sldId id="286" r:id="rId26"/>
    <p:sldId id="261" r:id="rId27"/>
    <p:sldId id="287" r:id="rId28"/>
    <p:sldId id="307" r:id="rId29"/>
    <p:sldId id="308" r:id="rId30"/>
    <p:sldId id="309" r:id="rId31"/>
    <p:sldId id="310" r:id="rId32"/>
    <p:sldId id="311"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3/29/2025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3/29/2025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3/29/2025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66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111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25227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899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37104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94413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06791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59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3/29/2025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4936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3457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169689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07062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3262251" y="1017995"/>
            <a:ext cx="6174410" cy="3080839"/>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1666875" y="4232672"/>
            <a:ext cx="9810750" cy="1419820"/>
          </a:xfrm>
          <a:prstGeom prst="rect">
            <a:avLst/>
          </a:prstGeom>
        </p:spPr>
        <p:txBody>
          <a:bodyPr anchor="ctr"/>
          <a:lstStyle/>
          <a:p>
            <a:r>
              <a:t>Title Text</a:t>
            </a:r>
          </a:p>
        </p:txBody>
      </p:sp>
      <p:sp>
        <p:nvSpPr>
          <p:cNvPr id="22" name="Body Level One…"/>
          <p:cNvSpPr txBox="1">
            <a:spLocks noGrp="1"/>
          </p:cNvSpPr>
          <p:nvPr>
            <p:ph type="body" sz="quarter" idx="1"/>
          </p:nvPr>
        </p:nvSpPr>
        <p:spPr>
          <a:xfrm>
            <a:off x="1666875" y="5527476"/>
            <a:ext cx="9810750" cy="103584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838460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083594" y="2518172"/>
            <a:ext cx="8977313" cy="1821656"/>
          </a:xfrm>
          <a:prstGeom prst="rect">
            <a:avLst/>
          </a:prstGeom>
        </p:spPr>
        <p:txBody>
          <a:bodyPr anchor="ctr"/>
          <a:lstStyle>
            <a:lvl1pPr>
              <a:defRPr sz="4781"/>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491279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3136753" y="1126766"/>
            <a:ext cx="8565804" cy="4274071"/>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xfrm>
            <a:off x="1035844" y="1401961"/>
            <a:ext cx="5905500" cy="2196703"/>
          </a:xfrm>
          <a:prstGeom prst="rect">
            <a:avLst/>
          </a:prstGeom>
        </p:spPr>
        <p:txBody>
          <a:bodyPr/>
          <a:lstStyle>
            <a:lvl1pPr>
              <a:defRPr sz="4781"/>
            </a:lvl1pPr>
          </a:lstStyle>
          <a:p>
            <a:r>
              <a:t>Title Text</a:t>
            </a:r>
          </a:p>
        </p:txBody>
      </p:sp>
      <p:sp>
        <p:nvSpPr>
          <p:cNvPr id="40" name="Body Level One…"/>
          <p:cNvSpPr txBox="1">
            <a:spLocks noGrp="1"/>
          </p:cNvSpPr>
          <p:nvPr>
            <p:ph type="body" sz="quarter" idx="1"/>
          </p:nvPr>
        </p:nvSpPr>
        <p:spPr>
          <a:xfrm>
            <a:off x="1035844" y="3696891"/>
            <a:ext cx="5905500" cy="2000250"/>
          </a:xfrm>
          <a:prstGeom prst="rect">
            <a:avLst/>
          </a:prstGeom>
        </p:spPr>
        <p:txBody>
          <a:bodyPr/>
          <a:lstStyle>
            <a:lvl1pPr>
              <a:defRPr sz="2812"/>
            </a:lvl1pPr>
            <a:lvl2pPr>
              <a:defRPr sz="2812"/>
            </a:lvl2pPr>
            <a:lvl3pPr>
              <a:defRPr sz="2812"/>
            </a:lvl3pPr>
            <a:lvl4pPr>
              <a:defRPr sz="2812"/>
            </a:lvl4pPr>
            <a:lvl5pPr>
              <a:defRPr sz="2812"/>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622929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916906" y="107156"/>
            <a:ext cx="8977313" cy="1821656"/>
          </a:xfrm>
          <a:prstGeom prst="rect">
            <a:avLst/>
          </a:prstGeom>
        </p:spPr>
        <p:txBody>
          <a:bodyPr anchor="ctr"/>
          <a:lstStyle>
            <a:lvl1pPr>
              <a:defRPr sz="4781"/>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472003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Ins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916906" y="2518172"/>
            <a:ext cx="8977313" cy="1821656"/>
          </a:xfrm>
          <a:prstGeom prst="rect">
            <a:avLst/>
          </a:prstGeom>
        </p:spPr>
        <p:txBody>
          <a:bodyPr anchor="ctr"/>
          <a:lstStyle>
            <a:lvl1pPr>
              <a:defRPr sz="4781"/>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75061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Title Text"/>
          <p:cNvSpPr txBox="1">
            <a:spLocks noGrp="1"/>
          </p:cNvSpPr>
          <p:nvPr>
            <p:ph type="title"/>
          </p:nvPr>
        </p:nvSpPr>
        <p:spPr>
          <a:xfrm>
            <a:off x="1845469" y="107156"/>
            <a:ext cx="9144000" cy="1821656"/>
          </a:xfrm>
          <a:prstGeom prst="rect">
            <a:avLst/>
          </a:prstGeom>
        </p:spPr>
        <p:txBody>
          <a:bodyPr anchor="ctr"/>
          <a:lstStyle>
            <a:lvl1pPr>
              <a:defRPr sz="4781"/>
            </a:lvl1pPr>
          </a:lstStyle>
          <a:p>
            <a:r>
              <a:t>Title Text</a:t>
            </a:r>
          </a:p>
        </p:txBody>
      </p:sp>
      <p:sp>
        <p:nvSpPr>
          <p:cNvPr id="65" name="Body Level One…"/>
          <p:cNvSpPr txBox="1">
            <a:spLocks noGrp="1"/>
          </p:cNvSpPr>
          <p:nvPr>
            <p:ph type="body" idx="1"/>
          </p:nvPr>
        </p:nvSpPr>
        <p:spPr>
          <a:xfrm>
            <a:off x="1845469" y="1928813"/>
            <a:ext cx="9144000" cy="4107656"/>
          </a:xfrm>
          <a:prstGeom prst="rect">
            <a:avLst/>
          </a:prstGeom>
        </p:spPr>
        <p:txBody>
          <a:bodyPr anchor="ctr"/>
          <a:lstStyle>
            <a:lvl1pPr marL="383963" indent="-383963" algn="l">
              <a:spcBef>
                <a:spcPts val="3516"/>
              </a:spcBef>
              <a:buSzPct val="35000"/>
              <a:buBlip>
                <a:blip r:embed="rId3"/>
              </a:buBlip>
              <a:defRPr sz="2812"/>
            </a:lvl1pPr>
            <a:lvl2pPr marL="767926" indent="-383963" algn="l">
              <a:spcBef>
                <a:spcPts val="3516"/>
              </a:spcBef>
              <a:buSzPct val="35000"/>
              <a:buBlip>
                <a:blip r:embed="rId3"/>
              </a:buBlip>
              <a:defRPr sz="2812"/>
            </a:lvl2pPr>
            <a:lvl3pPr marL="1151889" indent="-383963" algn="l">
              <a:spcBef>
                <a:spcPts val="3516"/>
              </a:spcBef>
              <a:buSzPct val="35000"/>
              <a:buBlip>
                <a:blip r:embed="rId3"/>
              </a:buBlip>
              <a:defRPr sz="2812"/>
            </a:lvl3pPr>
            <a:lvl4pPr marL="1535852" indent="-383963" algn="l">
              <a:spcBef>
                <a:spcPts val="3516"/>
              </a:spcBef>
              <a:buSzPct val="35000"/>
              <a:buBlip>
                <a:blip r:embed="rId3"/>
              </a:buBlip>
              <a:defRPr sz="2812"/>
            </a:lvl4pPr>
            <a:lvl5pPr marL="1919815" indent="-383963" algn="l">
              <a:spcBef>
                <a:spcPts val="3516"/>
              </a:spcBef>
              <a:buSzPct val="35000"/>
              <a:buBlip>
                <a:blip r:embed="rId3"/>
              </a:buBlip>
              <a:defRPr sz="2812"/>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39628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3/29/2025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Image"/>
          <p:cNvSpPr>
            <a:spLocks noGrp="1"/>
          </p:cNvSpPr>
          <p:nvPr>
            <p:ph type="pic" sz="half" idx="21"/>
          </p:nvPr>
        </p:nvSpPr>
        <p:spPr>
          <a:xfrm>
            <a:off x="3223258" y="1999893"/>
            <a:ext cx="7910408" cy="3947048"/>
          </a:xfrm>
          <a:prstGeom prst="rect">
            <a:avLst/>
          </a:prstGeom>
        </p:spPr>
        <p:txBody>
          <a:bodyPr lIns="91439" tIns="45719" rIns="91439" bIns="45719">
            <a:noAutofit/>
          </a:bodyPr>
          <a:lstStyle/>
          <a:p>
            <a:endParaRPr/>
          </a:p>
        </p:txBody>
      </p:sp>
      <p:sp>
        <p:nvSpPr>
          <p:cNvPr id="74" name="Title Text"/>
          <p:cNvSpPr txBox="1">
            <a:spLocks noGrp="1"/>
          </p:cNvSpPr>
          <p:nvPr>
            <p:ph type="title"/>
          </p:nvPr>
        </p:nvSpPr>
        <p:spPr>
          <a:xfrm>
            <a:off x="1845469" y="107156"/>
            <a:ext cx="9144000" cy="1821656"/>
          </a:xfrm>
          <a:prstGeom prst="rect">
            <a:avLst/>
          </a:prstGeom>
        </p:spPr>
        <p:txBody>
          <a:bodyPr anchor="ctr"/>
          <a:lstStyle>
            <a:lvl1pPr>
              <a:defRPr sz="4781"/>
            </a:lvl1pPr>
          </a:lstStyle>
          <a:p>
            <a:r>
              <a:t>Title Text</a:t>
            </a:r>
          </a:p>
        </p:txBody>
      </p:sp>
      <p:sp>
        <p:nvSpPr>
          <p:cNvPr id="75" name="Body Level One…"/>
          <p:cNvSpPr txBox="1">
            <a:spLocks noGrp="1"/>
          </p:cNvSpPr>
          <p:nvPr>
            <p:ph type="body" sz="half" idx="1"/>
          </p:nvPr>
        </p:nvSpPr>
        <p:spPr>
          <a:xfrm>
            <a:off x="1845469" y="1928813"/>
            <a:ext cx="4572000" cy="4107656"/>
          </a:xfrm>
          <a:prstGeom prst="rect">
            <a:avLst/>
          </a:prstGeom>
        </p:spPr>
        <p:txBody>
          <a:bodyPr anchor="ctr"/>
          <a:lstStyle>
            <a:lvl1pPr marL="285740" indent="-285740" algn="l">
              <a:spcBef>
                <a:spcPts val="2812"/>
              </a:spcBef>
              <a:buSzPct val="35000"/>
              <a:buBlip>
                <a:blip r:embed="rId3"/>
              </a:buBlip>
              <a:defRPr sz="2109"/>
            </a:lvl1pPr>
            <a:lvl2pPr marL="571480" indent="-285740" algn="l">
              <a:spcBef>
                <a:spcPts val="2812"/>
              </a:spcBef>
              <a:buSzPct val="35000"/>
              <a:buBlip>
                <a:blip r:embed="rId3"/>
              </a:buBlip>
              <a:defRPr sz="2109"/>
            </a:lvl2pPr>
            <a:lvl3pPr marL="857220" indent="-285740" algn="l">
              <a:spcBef>
                <a:spcPts val="2812"/>
              </a:spcBef>
              <a:buSzPct val="35000"/>
              <a:buBlip>
                <a:blip r:embed="rId3"/>
              </a:buBlip>
              <a:defRPr sz="2109"/>
            </a:lvl3pPr>
            <a:lvl4pPr marL="1142959" indent="-285740" algn="l">
              <a:spcBef>
                <a:spcPts val="2812"/>
              </a:spcBef>
              <a:buSzPct val="35000"/>
              <a:buBlip>
                <a:blip r:embed="rId3"/>
              </a:buBlip>
              <a:defRPr sz="2109"/>
            </a:lvl4pPr>
            <a:lvl5pPr marL="1428699" indent="-285740" algn="l">
              <a:spcBef>
                <a:spcPts val="2812"/>
              </a:spcBef>
              <a:buSzPct val="35000"/>
              <a:buBlip>
                <a:blip r:embed="rId3"/>
              </a:buBlip>
              <a:defRPr sz="2109"/>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811723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 Photo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sz="half" idx="21"/>
          </p:nvPr>
        </p:nvSpPr>
        <p:spPr>
          <a:xfrm>
            <a:off x="3724136" y="1534143"/>
            <a:ext cx="7608095" cy="3796205"/>
          </a:xfrm>
          <a:prstGeom prst="rect">
            <a:avLst/>
          </a:prstGeom>
        </p:spPr>
        <p:txBody>
          <a:bodyPr lIns="91439" tIns="45719" rIns="91439" bIns="45719">
            <a:noAutofit/>
          </a:bodyPr>
          <a:lstStyle/>
          <a:p>
            <a:endParaRPr/>
          </a:p>
        </p:txBody>
      </p:sp>
      <p:sp>
        <p:nvSpPr>
          <p:cNvPr id="84" name="Title Text"/>
          <p:cNvSpPr txBox="1">
            <a:spLocks noGrp="1"/>
          </p:cNvSpPr>
          <p:nvPr>
            <p:ph type="title"/>
          </p:nvPr>
        </p:nvSpPr>
        <p:spPr>
          <a:xfrm>
            <a:off x="1035844" y="1401961"/>
            <a:ext cx="5905500" cy="2196703"/>
          </a:xfrm>
          <a:prstGeom prst="rect">
            <a:avLst/>
          </a:prstGeom>
        </p:spPr>
        <p:txBody>
          <a:bodyPr/>
          <a:lstStyle>
            <a:lvl1pPr>
              <a:defRPr sz="4781"/>
            </a:lvl1pPr>
          </a:lstStyle>
          <a:p>
            <a:r>
              <a:t>Title Text</a:t>
            </a:r>
          </a:p>
        </p:txBody>
      </p:sp>
      <p:sp>
        <p:nvSpPr>
          <p:cNvPr id="85" name="Body Level One…"/>
          <p:cNvSpPr txBox="1">
            <a:spLocks noGrp="1"/>
          </p:cNvSpPr>
          <p:nvPr>
            <p:ph type="body" sz="quarter" idx="1"/>
          </p:nvPr>
        </p:nvSpPr>
        <p:spPr>
          <a:xfrm>
            <a:off x="1035844" y="3696890"/>
            <a:ext cx="5905500" cy="2009180"/>
          </a:xfrm>
          <a:prstGeom prst="rect">
            <a:avLst/>
          </a:prstGeom>
        </p:spPr>
        <p:txBody>
          <a:bodyPr/>
          <a:lstStyle>
            <a:lvl1pPr>
              <a:defRPr sz="2812"/>
            </a:lvl1pPr>
            <a:lvl2pPr>
              <a:defRPr sz="2812"/>
            </a:lvl2pPr>
            <a:lvl3pPr>
              <a:defRPr sz="2812"/>
            </a:lvl3pPr>
            <a:lvl4pPr>
              <a:defRPr sz="2812"/>
            </a:lvl4pPr>
            <a:lvl5pPr>
              <a:defRPr sz="2812"/>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975712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Body Level One…"/>
          <p:cNvSpPr txBox="1">
            <a:spLocks noGrp="1"/>
          </p:cNvSpPr>
          <p:nvPr>
            <p:ph type="body" idx="1"/>
          </p:nvPr>
        </p:nvSpPr>
        <p:spPr>
          <a:xfrm>
            <a:off x="1833563" y="1169789"/>
            <a:ext cx="9144000" cy="4509492"/>
          </a:xfrm>
          <a:prstGeom prst="rect">
            <a:avLst/>
          </a:prstGeom>
        </p:spPr>
        <p:txBody>
          <a:bodyPr anchor="ctr"/>
          <a:lstStyle>
            <a:lvl1pPr marL="383963" indent="-383963" algn="l">
              <a:spcBef>
                <a:spcPts val="3516"/>
              </a:spcBef>
              <a:buSzPct val="35000"/>
              <a:buBlip>
                <a:blip r:embed="rId3"/>
              </a:buBlip>
              <a:defRPr sz="2812"/>
            </a:lvl1pPr>
            <a:lvl2pPr marL="767926" indent="-383963" algn="l">
              <a:spcBef>
                <a:spcPts val="3516"/>
              </a:spcBef>
              <a:buSzPct val="35000"/>
              <a:buBlip>
                <a:blip r:embed="rId3"/>
              </a:buBlip>
              <a:defRPr sz="2812"/>
            </a:lvl2pPr>
            <a:lvl3pPr marL="1151889" indent="-383963" algn="l">
              <a:spcBef>
                <a:spcPts val="3516"/>
              </a:spcBef>
              <a:buSzPct val="35000"/>
              <a:buBlip>
                <a:blip r:embed="rId3"/>
              </a:buBlip>
              <a:defRPr sz="2812"/>
            </a:lvl3pPr>
            <a:lvl4pPr marL="1535852" indent="-383963" algn="l">
              <a:spcBef>
                <a:spcPts val="3516"/>
              </a:spcBef>
              <a:buSzPct val="35000"/>
              <a:buBlip>
                <a:blip r:embed="rId3"/>
              </a:buBlip>
              <a:defRPr sz="2812"/>
            </a:lvl4pPr>
            <a:lvl5pPr marL="1919815" indent="-383963" algn="l">
              <a:spcBef>
                <a:spcPts val="3516"/>
              </a:spcBef>
              <a:buSzPct val="35000"/>
              <a:buBlip>
                <a:blip r:embed="rId3"/>
              </a:buBlip>
              <a:defRPr sz="2812"/>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830589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Image"/>
          <p:cNvSpPr>
            <a:spLocks noGrp="1"/>
          </p:cNvSpPr>
          <p:nvPr>
            <p:ph type="pic" idx="21"/>
          </p:nvPr>
        </p:nvSpPr>
        <p:spPr>
          <a:xfrm>
            <a:off x="-4893468" y="535781"/>
            <a:ext cx="11597150" cy="5786620"/>
          </a:xfrm>
          <a:prstGeom prst="rect">
            <a:avLst/>
          </a:prstGeom>
        </p:spPr>
        <p:txBody>
          <a:bodyPr lIns="91439" tIns="45719" rIns="91439" bIns="45719">
            <a:noAutofit/>
          </a:bodyPr>
          <a:lstStyle/>
          <a:p>
            <a:endParaRPr/>
          </a:p>
        </p:txBody>
      </p:sp>
      <p:sp>
        <p:nvSpPr>
          <p:cNvPr id="102" name="Image"/>
          <p:cNvSpPr>
            <a:spLocks noGrp="1"/>
          </p:cNvSpPr>
          <p:nvPr>
            <p:ph type="pic" sz="quarter" idx="22"/>
          </p:nvPr>
        </p:nvSpPr>
        <p:spPr>
          <a:xfrm>
            <a:off x="7036594" y="526852"/>
            <a:ext cx="4466775" cy="2232422"/>
          </a:xfrm>
          <a:prstGeom prst="rect">
            <a:avLst/>
          </a:prstGeom>
        </p:spPr>
        <p:txBody>
          <a:bodyPr lIns="91439" tIns="45719" rIns="91439" bIns="45719">
            <a:noAutofit/>
          </a:bodyPr>
          <a:lstStyle/>
          <a:p>
            <a:endParaRPr/>
          </a:p>
        </p:txBody>
      </p:sp>
      <p:sp>
        <p:nvSpPr>
          <p:cNvPr id="103" name="Image"/>
          <p:cNvSpPr>
            <a:spLocks noGrp="1"/>
          </p:cNvSpPr>
          <p:nvPr>
            <p:ph type="pic" sz="half" idx="23"/>
          </p:nvPr>
        </p:nvSpPr>
        <p:spPr>
          <a:xfrm>
            <a:off x="6403165" y="3027592"/>
            <a:ext cx="5735408" cy="3500070"/>
          </a:xfrm>
          <a:prstGeom prst="rect">
            <a:avLst/>
          </a:prstGeom>
        </p:spPr>
        <p:txBody>
          <a:bodyPr lIns="91439" tIns="45719" rIns="91439" bIns="45719">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760428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Body Level One…"/>
          <p:cNvSpPr txBox="1">
            <a:spLocks noGrp="1"/>
          </p:cNvSpPr>
          <p:nvPr>
            <p:ph type="body" sz="quarter" idx="1"/>
          </p:nvPr>
        </p:nvSpPr>
        <p:spPr>
          <a:xfrm>
            <a:off x="1524000" y="4473774"/>
            <a:ext cx="9810750" cy="377728"/>
          </a:xfrm>
          <a:prstGeom prst="rect">
            <a:avLst/>
          </a:prstGeom>
        </p:spPr>
        <p:txBody>
          <a:bodyPr/>
          <a:lstStyle>
            <a:lvl1pPr defTabSz="410751">
              <a:defRPr sz="1969"/>
            </a:lvl1pPr>
            <a:lvl2pPr defTabSz="410751">
              <a:defRPr sz="1969"/>
            </a:lvl2pPr>
            <a:lvl3pPr defTabSz="410751">
              <a:defRPr sz="1969"/>
            </a:lvl3pPr>
            <a:lvl4pPr defTabSz="410751">
              <a:defRPr sz="1969"/>
            </a:lvl4pPr>
            <a:lvl5pPr defTabSz="410751">
              <a:defRPr sz="1969"/>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12" name="“Type a quote here.”"/>
          <p:cNvSpPr txBox="1">
            <a:spLocks noGrp="1"/>
          </p:cNvSpPr>
          <p:nvPr>
            <p:ph type="body" sz="quarter" idx="21"/>
          </p:nvPr>
        </p:nvSpPr>
        <p:spPr>
          <a:xfrm>
            <a:off x="1524000" y="2991446"/>
            <a:ext cx="9810750" cy="500066"/>
          </a:xfrm>
          <a:prstGeom prst="rect">
            <a:avLst/>
          </a:prstGeom>
        </p:spPr>
        <p:txBody>
          <a:bodyPr anchor="ctr"/>
          <a:lstStyle>
            <a:lvl1pPr defTabSz="410751">
              <a:spcBef>
                <a:spcPts val="1687"/>
              </a:spcBef>
              <a:defRPr sz="4000">
                <a:effectLst/>
              </a:defRPr>
            </a:lvl1pPr>
          </a:lstStyle>
          <a:p>
            <a:pPr defTabSz="584200">
              <a:spcBef>
                <a:spcPts val="2400"/>
              </a:spcBef>
              <a:defRPr sz="4000">
                <a:effectLst/>
              </a:defRPr>
            </a:pPr>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07548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Image"/>
          <p:cNvSpPr>
            <a:spLocks noGrp="1"/>
          </p:cNvSpPr>
          <p:nvPr>
            <p:ph type="pic" idx="21"/>
          </p:nvPr>
        </p:nvSpPr>
        <p:spPr>
          <a:xfrm>
            <a:off x="-1214438" y="0"/>
            <a:ext cx="13744339" cy="6858000"/>
          </a:xfrm>
          <a:prstGeom prst="rect">
            <a:avLst/>
          </a:prstGeom>
        </p:spPr>
        <p:txBody>
          <a:bodyPr lIns="91439" tIns="45719" rIns="91439" bIns="45719">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907519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07899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3/29/2025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3/29/2025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3/29/2025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3/29/2025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3/29/2025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3/29/2025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3/29/2025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3/29/2025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20311617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66875" y="1241227"/>
            <a:ext cx="9810750" cy="2196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666875" y="3536156"/>
            <a:ext cx="9810750" cy="1089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52106" y="6447234"/>
            <a:ext cx="367088" cy="362215"/>
          </a:xfrm>
          <a:prstGeom prst="rect">
            <a:avLst/>
          </a:prstGeom>
          <a:ln w="12700">
            <a:miter lim="400000"/>
          </a:ln>
        </p:spPr>
        <p:txBody>
          <a:bodyPr wrap="none" lIns="50800" tIns="50800" rIns="50800" bIns="50800">
            <a:spAutoFit/>
          </a:bodyPr>
          <a:lstStyle>
            <a:lvl1pPr algn="r">
              <a:defRPr sz="1687"/>
            </a:lvl1pPr>
          </a:lstStyle>
          <a:p>
            <a:fld id="{86CB4B4D-7CA3-9044-876B-883B54F8677D}" type="slidenum">
              <a:t>‹#›</a:t>
            </a:fld>
            <a:endParaRPr/>
          </a:p>
        </p:txBody>
      </p:sp>
    </p:spTree>
    <p:extLst>
      <p:ext uri="{BB962C8B-B14F-4D97-AF65-F5344CB8AC3E}">
        <p14:creationId xmlns:p14="http://schemas.microsoft.com/office/powerpoint/2010/main" val="23587425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spd="med"/>
  <p:txStyles>
    <p:titleStyle>
      <a:lvl1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1pPr>
      <a:lvl2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2pPr>
      <a:lvl3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3pPr>
      <a:lvl4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4pPr>
      <a:lvl5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5pPr>
      <a:lvl6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6pPr>
      <a:lvl7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7pPr>
      <a:lvl8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8pPr>
      <a:lvl9pPr marL="0" marR="0" indent="0" algn="ctr" defTabSz="321457" rtl="0" latinLnBrk="0">
        <a:lnSpc>
          <a:spcPct val="100000"/>
        </a:lnSpc>
        <a:spcBef>
          <a:spcPts val="0"/>
        </a:spcBef>
        <a:spcAft>
          <a:spcPts val="0"/>
        </a:spcAft>
        <a:buClrTx/>
        <a:buSzTx/>
        <a:buFontTx/>
        <a:buNone/>
        <a:tabLst>
          <a:tab pos="1044736" algn="l"/>
        </a:tabLst>
        <a:defRPr sz="6609"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9pPr>
    </p:titleStyle>
    <p:bodyStyle>
      <a:lvl1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1pPr>
      <a:lvl2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2pPr>
      <a:lvl3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3pPr>
      <a:lvl4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4pPr>
      <a:lvl5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5pPr>
      <a:lvl6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6pPr>
      <a:lvl7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7pPr>
      <a:lvl8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8pPr>
      <a:lvl9pPr marL="0" marR="0" indent="0" algn="ctr" defTabSz="321457" rtl="0" latinLnBrk="0">
        <a:lnSpc>
          <a:spcPct val="100000"/>
        </a:lnSpc>
        <a:spcBef>
          <a:spcPts val="0"/>
        </a:spcBef>
        <a:spcAft>
          <a:spcPts val="0"/>
        </a:spcAft>
        <a:buClrTx/>
        <a:buSzTx/>
        <a:buFontTx/>
        <a:buNone/>
        <a:tabLst/>
        <a:defRPr sz="2953" b="0" i="0" u="none" strike="noStrike" cap="none" spc="0" baseline="0">
          <a:solidFill>
            <a:srgbClr val="363929"/>
          </a:solidFill>
          <a:effectLst>
            <a:outerShdw blurRad="25400" dist="25400" dir="2700000" rotWithShape="0">
              <a:srgbClr val="FFFFFF">
                <a:alpha val="50000"/>
              </a:srgbClr>
            </a:outerShdw>
          </a:effectLst>
          <a:uFillTx/>
          <a:latin typeface="Optima"/>
          <a:ea typeface="Optima"/>
          <a:cs typeface="Optima"/>
          <a:sym typeface="Optima"/>
        </a:defRPr>
      </a:lvl9pPr>
    </p:bodyStyle>
    <p:otherStyle>
      <a:lvl1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1pPr>
      <a:lvl2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2pPr>
      <a:lvl3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3pPr>
      <a:lvl4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4pPr>
      <a:lvl5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5pPr>
      <a:lvl6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6pPr>
      <a:lvl7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7pPr>
      <a:lvl8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8pPr>
      <a:lvl9pPr marL="0" marR="0" indent="0" algn="r" defTabSz="321457" rtl="0"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hyperlink" Target="https://youtu.be/gfjVraRGLSM" TargetMode="Externa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tahmedmd@me.com" TargetMode="Externa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www.nia.nih.gov/health/publication/cancer-facts-people-over-50" TargetMode="External"/><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ia.nih.gov/health/publication/whats-your-plate/protein-carbohydrates-fats#fats"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hyperlink" Target="https://www.nia.nih.gov/health/publication/considering-surgery"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99920" y="1794043"/>
            <a:ext cx="8534400" cy="3016210"/>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 March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Living up to the title, “Father”</a:t>
            </a:r>
          </a:p>
          <a:p>
            <a:pPr algn="ctr"/>
            <a:endParaRPr lang="en-US" sz="16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Kindness in dealing with our children</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3CA12A-1AE7-1C85-F6F2-0A4E7BFE9C6D}"/>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832CBB3-F35F-2462-B37B-FA0D0AE079D6}"/>
              </a:ext>
            </a:extLst>
          </p:cNvPr>
          <p:cNvSpPr>
            <a:spLocks noGrp="1"/>
          </p:cNvSpPr>
          <p:nvPr>
            <p:ph type="sldNum" sz="quarter" idx="12"/>
          </p:nvPr>
        </p:nvSpPr>
        <p:spPr/>
        <p:txBody>
          <a:bodyPr/>
          <a:lstStyle/>
          <a:p>
            <a:fld id="{A765CC5E-8052-F244-B94C-173FF7AA6EEC}" type="slidenum">
              <a:rPr lang="en-US" smtClean="0"/>
              <a:t>10</a:t>
            </a:fld>
            <a:endParaRPr lang="en-US"/>
          </a:p>
        </p:txBody>
      </p:sp>
      <p:sp>
        <p:nvSpPr>
          <p:cNvPr id="3" name="TextBox 2">
            <a:extLst>
              <a:ext uri="{FF2B5EF4-FFF2-40B4-BE49-F238E27FC236}">
                <a16:creationId xmlns:a16="http://schemas.microsoft.com/office/drawing/2014/main" id="{36EE9761-FA39-A3C7-7F22-EBB4C8CAC639}"/>
              </a:ext>
            </a:extLst>
          </p:cNvPr>
          <p:cNvSpPr txBox="1"/>
          <p:nvPr/>
        </p:nvSpPr>
        <p:spPr>
          <a:xfrm>
            <a:off x="0" y="1268443"/>
            <a:ext cx="12100560" cy="5016758"/>
          </a:xfrm>
          <a:prstGeom prst="rect">
            <a:avLst/>
          </a:prstGeom>
          <a:noFill/>
        </p:spPr>
        <p:txBody>
          <a:bodyPr wrap="square">
            <a:spAutoFit/>
          </a:bodyPr>
          <a:lstStyle/>
          <a:p>
            <a:r>
              <a:rPr lang="en-US" sz="2000" dirty="0">
                <a:effectLst/>
                <a:latin typeface="Verdana" panose="020B0604030504040204" pitchFamily="34" charset="0"/>
                <a:ea typeface="Verdana" panose="020B0604030504040204" pitchFamily="34" charset="0"/>
                <a:cs typeface="Verdana" panose="020B0604030504040204" pitchFamily="34" charset="0"/>
              </a:rPr>
              <a:t>An individual with self‐respect and self‐control, who is also forbearing and dignified, has the right to correct a child to a certain extent or guide the child. But a wrathful and hot‐headed person who is easily provoked is not fit to be a guardian of children</a:t>
            </a:r>
            <a:r>
              <a:rPr lang="en-US" sz="2000" dirty="0">
                <a:effectLst/>
                <a:latin typeface="Calibri" panose="020F0502020204030204" pitchFamily="34" charset="0"/>
              </a:rPr>
              <a:t>. </a:t>
            </a:r>
          </a:p>
          <a:p>
            <a:pPr algn="r"/>
            <a:r>
              <a:rPr lang="en-US" sz="2000" b="1" i="1" dirty="0">
                <a:effectLst/>
                <a:latin typeface="Calibri" panose="020F0502020204030204" pitchFamily="34" charset="0"/>
              </a:rPr>
              <a:t>(Malfuzat, vol. 2, p. 4) </a:t>
            </a:r>
          </a:p>
          <a:p>
            <a:endParaRPr lang="en-US" sz="2000" i="1" dirty="0">
              <a:latin typeface="Calibri" panose="020F0502020204030204" pitchFamily="34" charset="0"/>
            </a:endParaRPr>
          </a:p>
          <a:p>
            <a:r>
              <a:rPr lang="en-US" sz="2000" dirty="0">
                <a:effectLst/>
                <a:latin typeface="Verdana" panose="020B0604030504040204" pitchFamily="34" charset="0"/>
                <a:ea typeface="Verdana" panose="020B0604030504040204" pitchFamily="34" charset="0"/>
                <a:cs typeface="Verdana" panose="020B0604030504040204" pitchFamily="34" charset="0"/>
              </a:rPr>
              <a:t>Beating of children is an act which can be termed as a sort of polytheism (</a:t>
            </a:r>
            <a:r>
              <a:rPr lang="en-US" sz="2000" i="1" dirty="0">
                <a:effectLst/>
                <a:latin typeface="Verdana" panose="020B0604030504040204" pitchFamily="34" charset="0"/>
                <a:ea typeface="Verdana" panose="020B0604030504040204" pitchFamily="34" charset="0"/>
                <a:cs typeface="Verdana" panose="020B0604030504040204" pitchFamily="34" charset="0"/>
              </a:rPr>
              <a:t>shirk</a:t>
            </a:r>
            <a:r>
              <a:rPr lang="en-US" sz="2000" dirty="0">
                <a:effectLst/>
                <a:latin typeface="Verdana" panose="020B0604030504040204" pitchFamily="34" charset="0"/>
                <a:ea typeface="Verdana" panose="020B0604030504040204" pitchFamily="34" charset="0"/>
                <a:cs typeface="Verdana" panose="020B0604030504040204" pitchFamily="34" charset="0"/>
              </a:rPr>
              <a:t>). It actually means that the ill‐tempered person makes himself a partner of God in giving guidance and sustaining the creatures…I wish that, instead of punishing children, parents would resort to prayer and would make it a habit to supplicate earnestly for their children as the supplications of the parents for their children are particularly accepted by God. </a:t>
            </a:r>
          </a:p>
          <a:p>
            <a:pPr algn="r"/>
            <a:r>
              <a:rPr lang="en-US" sz="2000" b="1" i="1" dirty="0">
                <a:effectLst/>
                <a:latin typeface="Calibri" panose="020F0502020204030204" pitchFamily="34" charset="0"/>
              </a:rPr>
              <a:t>(Malfuzat, vol. 2, p. 4) </a:t>
            </a:r>
            <a:endParaRPr lang="en-US" sz="2000" b="1" dirty="0"/>
          </a:p>
          <a:p>
            <a:endParaRPr lang="en-US" sz="2000" dirty="0"/>
          </a:p>
          <a:p>
            <a:r>
              <a:rPr lang="en-US" sz="2000" dirty="0">
                <a:effectLst/>
                <a:latin typeface="Verdana" panose="020B0604030504040204" pitchFamily="34" charset="0"/>
                <a:ea typeface="Verdana" panose="020B0604030504040204" pitchFamily="34" charset="0"/>
                <a:cs typeface="Verdana" panose="020B0604030504040204" pitchFamily="34" charset="0"/>
              </a:rPr>
              <a:t>I pray for my children and require them to follow a broad set of rules of behavior and no more. Beyond this I put my full trust in Allah Almighty with the confidence that the seed of good fortune inherent in each of them will flourish at its proper time. </a:t>
            </a:r>
          </a:p>
          <a:p>
            <a:pPr algn="r"/>
            <a:r>
              <a:rPr lang="en-US" sz="2000" b="1" i="1" dirty="0">
                <a:effectLst/>
                <a:latin typeface="Calibri" panose="020F0502020204030204" pitchFamily="34" charset="0"/>
              </a:rPr>
              <a:t>(Malfuzat, vol. 2, p. 5) </a:t>
            </a:r>
            <a:endParaRPr lang="en-US" sz="2000" b="1" dirty="0"/>
          </a:p>
        </p:txBody>
      </p:sp>
      <p:sp>
        <p:nvSpPr>
          <p:cNvPr id="7" name="TextBox 6">
            <a:extLst>
              <a:ext uri="{FF2B5EF4-FFF2-40B4-BE49-F238E27FC236}">
                <a16:creationId xmlns:a16="http://schemas.microsoft.com/office/drawing/2014/main" id="{AF70C6EA-F494-C78F-C455-FB8B98F9CABD}"/>
              </a:ext>
            </a:extLst>
          </p:cNvPr>
          <p:cNvSpPr txBox="1"/>
          <p:nvPr/>
        </p:nvSpPr>
        <p:spPr>
          <a:xfrm>
            <a:off x="6096000" y="108654"/>
            <a:ext cx="6096000" cy="369332"/>
          </a:xfrm>
          <a:prstGeom prst="rect">
            <a:avLst/>
          </a:prstGeom>
          <a:noFill/>
        </p:spPr>
        <p:txBody>
          <a:bodyPr wrap="square">
            <a:spAutoFit/>
          </a:bodyPr>
          <a:lstStyle/>
          <a:p>
            <a:pPr algn="r"/>
            <a:r>
              <a:rPr lang="en-US" b="1" dirty="0">
                <a:solidFill>
                  <a:schemeClr val="bg1"/>
                </a:solidFill>
                <a:latin typeface="Verdana" panose="020B0604030504040204" pitchFamily="34" charset="0"/>
                <a:ea typeface="Verdana" panose="020B0604030504040204" pitchFamily="34" charset="0"/>
              </a:rPr>
              <a:t>The Promised Messiah</a:t>
            </a:r>
            <a:r>
              <a:rPr lang="en-US" b="1" baseline="30000" dirty="0">
                <a:solidFill>
                  <a:schemeClr val="bg1"/>
                </a:solidFill>
                <a:latin typeface="Verdana" panose="020B0604030504040204" pitchFamily="34" charset="0"/>
                <a:ea typeface="Verdana" panose="020B0604030504040204" pitchFamily="34" charset="0"/>
              </a:rPr>
              <a:t>as</a:t>
            </a:r>
          </a:p>
        </p:txBody>
      </p:sp>
    </p:spTree>
    <p:extLst>
      <p:ext uri="{BB962C8B-B14F-4D97-AF65-F5344CB8AC3E}">
        <p14:creationId xmlns:p14="http://schemas.microsoft.com/office/powerpoint/2010/main" val="132045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0243F7-2F05-D421-D2EC-72AB2B34BBC7}"/>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0A1D04-181F-0B48-FD36-C64A7BA53F9C}"/>
              </a:ext>
            </a:extLst>
          </p:cNvPr>
          <p:cNvSpPr>
            <a:spLocks noGrp="1"/>
          </p:cNvSpPr>
          <p:nvPr>
            <p:ph type="sldNum" sz="quarter" idx="12"/>
          </p:nvPr>
        </p:nvSpPr>
        <p:spPr/>
        <p:txBody>
          <a:bodyPr/>
          <a:lstStyle/>
          <a:p>
            <a:fld id="{A765CC5E-8052-F244-B94C-173FF7AA6EEC}" type="slidenum">
              <a:rPr lang="en-US" smtClean="0"/>
              <a:t>11</a:t>
            </a:fld>
            <a:endParaRPr lang="en-US"/>
          </a:p>
        </p:txBody>
      </p:sp>
      <p:sp>
        <p:nvSpPr>
          <p:cNvPr id="3" name="TextBox 2">
            <a:extLst>
              <a:ext uri="{FF2B5EF4-FFF2-40B4-BE49-F238E27FC236}">
                <a16:creationId xmlns:a16="http://schemas.microsoft.com/office/drawing/2014/main" id="{BA8B4C64-1E78-ED73-DCBD-0ABBBC1A14F2}"/>
              </a:ext>
            </a:extLst>
          </p:cNvPr>
          <p:cNvSpPr txBox="1"/>
          <p:nvPr/>
        </p:nvSpPr>
        <p:spPr>
          <a:xfrm>
            <a:off x="246912" y="1720840"/>
            <a:ext cx="5572410" cy="3416320"/>
          </a:xfrm>
          <a:prstGeom prst="rect">
            <a:avLst/>
          </a:prstGeom>
          <a:noFill/>
        </p:spPr>
        <p:txBody>
          <a:bodyPr wrap="square">
            <a:spAutoFit/>
          </a:bodyPr>
          <a:lstStyle/>
          <a:p>
            <a:pPr algn="l"/>
            <a:r>
              <a:rPr lang="en-US" sz="1600" b="0" i="0" u="none" strike="noStrike" dirty="0">
                <a:solidFill>
                  <a:srgbClr val="212529"/>
                </a:solidFill>
                <a:effectLst/>
                <a:latin typeface="Verdana" panose="020B0604030504040204" pitchFamily="34" charset="0"/>
                <a:ea typeface="Verdana" panose="020B0604030504040204" pitchFamily="34" charset="0"/>
                <a:cs typeface="Verdana" panose="020B0604030504040204" pitchFamily="34" charset="0"/>
              </a:rPr>
              <a:t>Tell the child that it is nice and good. The Holy Prophet</a:t>
            </a:r>
            <a:r>
              <a:rPr lang="en-US" sz="1600" b="0" i="0" u="none" strike="noStrike" baseline="30000" dirty="0">
                <a:solidFill>
                  <a:srgbClr val="212529"/>
                </a:solidFill>
                <a:effectLst/>
                <a:latin typeface="Verdana" panose="020B0604030504040204" pitchFamily="34" charset="0"/>
                <a:ea typeface="Verdana" panose="020B0604030504040204" pitchFamily="34" charset="0"/>
                <a:cs typeface="Verdana" panose="020B0604030504040204" pitchFamily="34" charset="0"/>
              </a:rPr>
              <a:t>sa</a:t>
            </a:r>
            <a:r>
              <a:rPr lang="en-US" sz="1600" b="0" i="0" u="none" strike="noStrike" dirty="0">
                <a:solidFill>
                  <a:srgbClr val="212529"/>
                </a:solidFill>
                <a:effectLst/>
                <a:latin typeface="Verdana" panose="020B0604030504040204" pitchFamily="34" charset="0"/>
                <a:ea typeface="Verdana" panose="020B0604030504040204" pitchFamily="34" charset="0"/>
                <a:cs typeface="Verdana" panose="020B0604030504040204" pitchFamily="34" charset="0"/>
              </a:rPr>
              <a:t> said, “Do not curse a child for when you curse, angels add: Let it be like that; and like that he becomes”. Incidentally, this also means that angels are responsible for the consequences of actions. When you tell a child it is bad, it draws an imaginary picture in which it figures itself out as bad and does in fact become bad. Therefore, do not abuse a child. Praise it and teach it to be good.</a:t>
            </a:r>
            <a:endParaRPr lang="en-US" sz="1600" dirty="0">
              <a:solidFill>
                <a:srgbClr val="212529"/>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b="0" i="0" u="none" strike="noStrike" dirty="0">
              <a:solidFill>
                <a:srgbClr val="212529"/>
              </a:solidFill>
              <a:effectLst/>
              <a:latin typeface="Verdana" panose="020B0604030504040204" pitchFamily="34" charset="0"/>
              <a:ea typeface="Verdana" panose="020B0604030504040204" pitchFamily="34" charset="0"/>
              <a:cs typeface="Verdana" panose="020B0604030504040204" pitchFamily="34" charset="0"/>
            </a:endParaRPr>
          </a:p>
          <a:p>
            <a:pPr algn="l"/>
            <a:r>
              <a:rPr lang="en-US" sz="1600" b="0" i="0" u="none" strike="noStrike" dirty="0">
                <a:solidFill>
                  <a:srgbClr val="212529"/>
                </a:solidFill>
                <a:effectLst/>
                <a:latin typeface="Verdana" panose="020B0604030504040204" pitchFamily="34" charset="0"/>
                <a:ea typeface="Verdana" panose="020B0604030504040204" pitchFamily="34" charset="0"/>
                <a:cs typeface="Verdana" panose="020B0604030504040204" pitchFamily="34" charset="0"/>
              </a:rPr>
              <a:t>Address a child politely and courteously, for a child is a great mimic. If you address it rudely, it will return the compliment in kind</a:t>
            </a:r>
            <a:endParaRPr lang="en-US" sz="1600" b="0" i="0" dirty="0">
              <a:solidFill>
                <a:srgbClr val="21252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78FE2735-6D15-D28F-DF01-ADB52B35DB77}"/>
              </a:ext>
            </a:extLst>
          </p:cNvPr>
          <p:cNvSpPr txBox="1"/>
          <p:nvPr/>
        </p:nvSpPr>
        <p:spPr>
          <a:xfrm>
            <a:off x="6096000" y="9814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Way of the seekers (HKMII</a:t>
            </a:r>
            <a:r>
              <a:rPr lang="en-US" sz="2000" b="1" baseline="30000" dirty="0">
                <a:solidFill>
                  <a:schemeClr val="bg1"/>
                </a:solidFill>
                <a:latin typeface="Verdana" panose="020B0604030504040204" pitchFamily="34" charset="0"/>
                <a:ea typeface="Verdana" panose="020B0604030504040204" pitchFamily="34" charset="0"/>
              </a:rPr>
              <a:t>ra</a:t>
            </a:r>
            <a:r>
              <a:rPr lang="en-US" sz="2000" b="1" dirty="0">
                <a:solidFill>
                  <a:schemeClr val="bg1"/>
                </a:solidFill>
                <a:latin typeface="Verdana" panose="020B0604030504040204" pitchFamily="34" charset="0"/>
                <a:ea typeface="Verdana" panose="020B0604030504040204" pitchFamily="34" charset="0"/>
              </a:rPr>
              <a:t>)</a:t>
            </a:r>
          </a:p>
        </p:txBody>
      </p:sp>
      <p:pic>
        <p:nvPicPr>
          <p:cNvPr id="4" name="Picture 3">
            <a:extLst>
              <a:ext uri="{FF2B5EF4-FFF2-40B4-BE49-F238E27FC236}">
                <a16:creationId xmlns:a16="http://schemas.microsoft.com/office/drawing/2014/main" id="{ACBEEB64-4497-AAC5-37DB-28B82CFD81D7}"/>
              </a:ext>
            </a:extLst>
          </p:cNvPr>
          <p:cNvPicPr>
            <a:picLocks noChangeAspect="1"/>
          </p:cNvPicPr>
          <p:nvPr/>
        </p:nvPicPr>
        <p:blipFill>
          <a:blip r:embed="rId3"/>
          <a:stretch>
            <a:fillRect/>
          </a:stretch>
        </p:blipFill>
        <p:spPr>
          <a:xfrm>
            <a:off x="6053877" y="1878176"/>
            <a:ext cx="5891211" cy="2618316"/>
          </a:xfrm>
          <a:prstGeom prst="rect">
            <a:avLst/>
          </a:prstGeom>
        </p:spPr>
      </p:pic>
    </p:spTree>
    <p:extLst>
      <p:ext uri="{BB962C8B-B14F-4D97-AF65-F5344CB8AC3E}">
        <p14:creationId xmlns:p14="http://schemas.microsoft.com/office/powerpoint/2010/main" val="27981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226F44-801A-9863-2063-FA5382544A42}"/>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642EC4C9-F263-9FAD-2B65-296F68C82206}"/>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3" name="TextBox 2">
            <a:extLst>
              <a:ext uri="{FF2B5EF4-FFF2-40B4-BE49-F238E27FC236}">
                <a16:creationId xmlns:a16="http://schemas.microsoft.com/office/drawing/2014/main" id="{1CEF882D-40CF-93DF-F9CB-6D7859A53E4C}"/>
              </a:ext>
            </a:extLst>
          </p:cNvPr>
          <p:cNvSpPr txBox="1"/>
          <p:nvPr/>
        </p:nvSpPr>
        <p:spPr>
          <a:xfrm>
            <a:off x="259080" y="1548870"/>
            <a:ext cx="11673840" cy="3416320"/>
          </a:xfrm>
          <a:prstGeom prst="rect">
            <a:avLst/>
          </a:prstGeom>
          <a:noFill/>
        </p:spPr>
        <p:txBody>
          <a:bodyPr wrap="square">
            <a:spAutoFit/>
          </a:bodyPr>
          <a:lstStyle/>
          <a:p>
            <a:pPr algn="l"/>
            <a:r>
              <a:rPr lang="en-US" sz="2400" b="0" i="0" dirty="0">
                <a:solidFill>
                  <a:srgbClr val="212529"/>
                </a:solidFill>
                <a:effectLst/>
                <a:latin typeface="Verdana" panose="020B0604030504040204" pitchFamily="34" charset="0"/>
                <a:ea typeface="Verdana" panose="020B0604030504040204" pitchFamily="34" charset="0"/>
              </a:rPr>
              <a:t>Further, husbands need to understand their responsibilities as fathers. Fathers should also play their role in the child’s training and upbringing. When boys reach seven or eight years old, they become needful of their father’s attention. Men and fathers must establish their good examples. Where fathers should show respect and regard to their children, they develop good morals. A father’s good relationship with his children gives them a sense of protection. Thus, to instill in children a sense of security, it is imperative that fathers spend some time in leisure activities with their children and pray for them. </a:t>
            </a:r>
          </a:p>
        </p:txBody>
      </p:sp>
      <p:sp>
        <p:nvSpPr>
          <p:cNvPr id="7" name="TextBox 6">
            <a:extLst>
              <a:ext uri="{FF2B5EF4-FFF2-40B4-BE49-F238E27FC236}">
                <a16:creationId xmlns:a16="http://schemas.microsoft.com/office/drawing/2014/main" id="{C48B8827-8AA2-B92A-1A1C-4AA0D465BB17}"/>
              </a:ext>
            </a:extLst>
          </p:cNvPr>
          <p:cNvSpPr txBox="1"/>
          <p:nvPr/>
        </p:nvSpPr>
        <p:spPr>
          <a:xfrm>
            <a:off x="4950372" y="108654"/>
            <a:ext cx="7241628" cy="338554"/>
          </a:xfrm>
          <a:prstGeom prst="rect">
            <a:avLst/>
          </a:prstGeom>
          <a:noFill/>
        </p:spPr>
        <p:txBody>
          <a:bodyPr wrap="square">
            <a:spAutoFit/>
          </a:bodyPr>
          <a:lstStyle/>
          <a:p>
            <a:pPr algn="r"/>
            <a:r>
              <a:rPr lang="en-US" sz="1600" b="1" dirty="0">
                <a:solidFill>
                  <a:schemeClr val="bg1"/>
                </a:solidFill>
                <a:latin typeface="Verdana" panose="020B0604030504040204" pitchFamily="34" charset="0"/>
                <a:ea typeface="Verdana" panose="020B0604030504040204" pitchFamily="34" charset="0"/>
              </a:rPr>
              <a:t>Friday Sermon delivered by HKMV</a:t>
            </a:r>
            <a:r>
              <a:rPr lang="en-US" sz="1600" b="1" baseline="30000" dirty="0">
                <a:solidFill>
                  <a:schemeClr val="bg1"/>
                </a:solidFill>
                <a:latin typeface="Verdana" panose="020B0604030504040204" pitchFamily="34" charset="0"/>
                <a:ea typeface="Verdana" panose="020B0604030504040204" pitchFamily="34" charset="0"/>
              </a:rPr>
              <a:t>aba</a:t>
            </a:r>
            <a:r>
              <a:rPr lang="en-US" sz="1600" b="1" dirty="0">
                <a:solidFill>
                  <a:schemeClr val="bg1"/>
                </a:solidFill>
                <a:latin typeface="Verdana" panose="020B0604030504040204" pitchFamily="34" charset="0"/>
                <a:ea typeface="Verdana" panose="020B0604030504040204" pitchFamily="34" charset="0"/>
              </a:rPr>
              <a:t>, May 19, 2017</a:t>
            </a:r>
          </a:p>
        </p:txBody>
      </p:sp>
    </p:spTree>
    <p:extLst>
      <p:ext uri="{BB962C8B-B14F-4D97-AF65-F5344CB8AC3E}">
        <p14:creationId xmlns:p14="http://schemas.microsoft.com/office/powerpoint/2010/main" val="202657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A2ADA8-DA8D-4807-3C4A-E2482AA67BE9}"/>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03FFFC6-D01D-F816-4AB1-12BE9C124484}"/>
              </a:ext>
            </a:extLst>
          </p:cNvPr>
          <p:cNvSpPr>
            <a:spLocks noGrp="1"/>
          </p:cNvSpPr>
          <p:nvPr>
            <p:ph type="sldNum" sz="quarter" idx="12"/>
          </p:nvPr>
        </p:nvSpPr>
        <p:spPr/>
        <p:txBody>
          <a:bodyPr/>
          <a:lstStyle/>
          <a:p>
            <a:fld id="{A765CC5E-8052-F244-B94C-173FF7AA6EEC}" type="slidenum">
              <a:rPr lang="en-US" smtClean="0"/>
              <a:t>13</a:t>
            </a:fld>
            <a:endParaRPr lang="en-US"/>
          </a:p>
        </p:txBody>
      </p:sp>
      <p:sp>
        <p:nvSpPr>
          <p:cNvPr id="4" name="TextBox 3">
            <a:extLst>
              <a:ext uri="{FF2B5EF4-FFF2-40B4-BE49-F238E27FC236}">
                <a16:creationId xmlns:a16="http://schemas.microsoft.com/office/drawing/2014/main" id="{6AAB10D2-F850-C160-F496-DAEE5D83F040}"/>
              </a:ext>
            </a:extLst>
          </p:cNvPr>
          <p:cNvSpPr txBox="1"/>
          <p:nvPr/>
        </p:nvSpPr>
        <p:spPr>
          <a:xfrm>
            <a:off x="543560" y="1293471"/>
            <a:ext cx="11475720" cy="4524315"/>
          </a:xfrm>
          <a:prstGeom prst="rect">
            <a:avLst/>
          </a:prstGeom>
          <a:noFill/>
        </p:spPr>
        <p:txBody>
          <a:bodyPr wrap="square">
            <a:spAutoFit/>
          </a:bodyPr>
          <a:lstStyle/>
          <a:p>
            <a:pPr algn="r"/>
            <a:r>
              <a:rPr lang="ur-PK" sz="2400" b="0" i="0" dirty="0">
                <a:solidFill>
                  <a:srgbClr val="212529"/>
                </a:solidFill>
                <a:effectLst/>
                <a:latin typeface="Urdu Typesetting" panose="03020402040406030203" pitchFamily="66" charset="-78"/>
                <a:cs typeface="Urdu Typesetting" panose="03020402040406030203" pitchFamily="66" charset="-78"/>
              </a:rPr>
              <a:t>پھر مردوں کی بحیثیت باپ جو ذمہ داری ہے اسے بھی سمجھنے کی ضرورت ہے۔ صرف یہ نہ سمجھ لیں کہ یہ صرف ماں کی ذمہ داری ہے کہ بچے کی تربیت کرے۔ بیشک ایک عمر تک بچے کا وقت ماں کے ساتھ گزرتا ہے اور انتہائی بچپن کی ماؤں کی تربیت بچے کی تربیت کرنے میں بہت اہم کردار ادا کرتی ہے لیکن اس سے مرد اپنے فرائض سے بری الذّمہ نہیں ہو جاتے۔ باپوں کو بھی بچوں کی تربیت میں اپنا کردار ادا کرنا چاہئے۔ خاص طور پر لڑکے جب سات آٹھ سال کی عمر کو پہنچتے ہیں تو اس کے بعد پھر وہ باپوں کی توجہ اور نظر کے محتاج ہوتے ہیں، ورنہ خاص طور پر اس مغربی ماحول میں بچوں کے بگڑنے کے زیادہ امکان ہو جاتے ہیں۔ یہاں بھی وہی اصول لاگو ہو گا جس کا عورتوں کے ضمن میں پہلے ذکر ہو چکا ہے کہ مَردوں کو، باپوں کو اپنے نمونے دکھانے اور قائم کرنے کی ضرورت ہے۔ باپوں کو جہاں بچوں کی عزت و احترام کرنے کی ضرورت ہے تا کہ ان کے اخلاق اچھے ہوں وہاں ان پر گہری نظر رکھنے کی بھی ضرورت ہے تا کہ وہ ماحول کے بداثرات سے بچ کر رہیں۔ پھر باپوں کا بچوں سے تعلق بچوں کو ایک تحفّظ کا بھی احساس دلاتا ہے۔</a:t>
            </a:r>
            <a:endParaRPr lang="en-US" sz="2400" b="0" i="0" dirty="0">
              <a:solidFill>
                <a:srgbClr val="212529"/>
              </a:solidFill>
              <a:effectLst/>
              <a:latin typeface="Urdu Typesetting" panose="03020402040406030203" pitchFamily="66" charset="-78"/>
              <a:cs typeface="Urdu Typesetting" panose="03020402040406030203" pitchFamily="66" charset="-78"/>
            </a:endParaRPr>
          </a:p>
          <a:p>
            <a:pPr algn="r"/>
            <a:endParaRPr lang="en-US" sz="2400" dirty="0">
              <a:solidFill>
                <a:srgbClr val="212529"/>
              </a:solidFill>
              <a:latin typeface="Urdu Typesetting" panose="03020402040406030203" pitchFamily="66" charset="-78"/>
              <a:cs typeface="Urdu Typesetting" panose="03020402040406030203" pitchFamily="66" charset="-78"/>
            </a:endParaRPr>
          </a:p>
          <a:p>
            <a:pPr algn="r"/>
            <a:r>
              <a:rPr lang="ur-PK" sz="2400" b="0" i="0" dirty="0">
                <a:solidFill>
                  <a:srgbClr val="212529"/>
                </a:solidFill>
                <a:effectLst/>
                <a:latin typeface="Urdu Typesetting" panose="03020402040406030203" pitchFamily="66" charset="-78"/>
                <a:cs typeface="Urdu Typesetting" panose="03020402040406030203" pitchFamily="66" charset="-78"/>
              </a:rPr>
              <a:t>اپنے بارے میں فرمایا کہ ’’ہم تو اپنے بچوں کے لئے دعا کرتے ہیں اور سرسری طور پر قواعد اور آدابِ تعلیم کی پابندی کراتے ہیں۔‘‘ (تعلیم ہماری کیا ہے؟ اس کے آداب کیا ہیں؟ کیا قواعد ہیں؟ اس کی پابندی کی طرف توجہ دلاتے رہیں۔) ’’بس اس سے زیادہ نہیں اور پھر اپنا پورا بھروسہ اللہ تعالیٰ پر رکھتے ہیں۔ جیسا کسی میں سعادت کا تخم ہو گا وقت پر سرسبز ہو جائے گا۔‘‘</a:t>
            </a:r>
            <a:endParaRPr lang="en-US" sz="2400" b="0" i="0" dirty="0">
              <a:solidFill>
                <a:srgbClr val="212529"/>
              </a:solidFill>
              <a:effectLst/>
              <a:latin typeface="Urdu Typesetting" panose="03020402040406030203" pitchFamily="66" charset="-78"/>
              <a:cs typeface="Urdu Typesetting" panose="03020402040406030203" pitchFamily="66" charset="-78"/>
            </a:endParaRPr>
          </a:p>
          <a:p>
            <a:r>
              <a:rPr lang="ur-PK" sz="2400" b="1" dirty="0">
                <a:effectLst/>
                <a:latin typeface="Urdu Typesetting" panose="03020402040406030203" pitchFamily="66" charset="-78"/>
                <a:cs typeface="Urdu Typesetting" panose="03020402040406030203" pitchFamily="66" charset="-78"/>
              </a:rPr>
              <a:t> (ملفوظات جلد 2 صفحہ 5۔ ایڈیشن 1985ء مطبوعہ انگلستان) </a:t>
            </a:r>
            <a:endParaRPr lang="en-US" sz="2400" b="1" dirty="0">
              <a:latin typeface="Urdu Typesetting" panose="03020402040406030203" pitchFamily="66" charset="-78"/>
              <a:cs typeface="Urdu Typesetting" panose="03020402040406030203" pitchFamily="66" charset="-78"/>
            </a:endParaRPr>
          </a:p>
        </p:txBody>
      </p:sp>
      <p:sp>
        <p:nvSpPr>
          <p:cNvPr id="6" name="TextBox 5">
            <a:extLst>
              <a:ext uri="{FF2B5EF4-FFF2-40B4-BE49-F238E27FC236}">
                <a16:creationId xmlns:a16="http://schemas.microsoft.com/office/drawing/2014/main" id="{248634A5-D49E-7129-065F-FCD073576D27}"/>
              </a:ext>
            </a:extLst>
          </p:cNvPr>
          <p:cNvSpPr txBox="1"/>
          <p:nvPr/>
        </p:nvSpPr>
        <p:spPr>
          <a:xfrm>
            <a:off x="5720080" y="63906"/>
            <a:ext cx="6380480" cy="400110"/>
          </a:xfrm>
          <a:prstGeom prst="rect">
            <a:avLst/>
          </a:prstGeom>
          <a:noFill/>
        </p:spPr>
        <p:txBody>
          <a:bodyPr wrap="square">
            <a:spAutoFit/>
          </a:bodyPr>
          <a:lstStyle>
            <a:defPPr>
              <a:defRPr lang="en-US"/>
            </a:defPPr>
            <a:lvl1pPr algn="r">
              <a:defRPr sz="2800" b="0" i="0">
                <a:solidFill>
                  <a:srgbClr val="212529"/>
                </a:solidFill>
                <a:effectLst/>
                <a:latin typeface="Urdu Typesetting" panose="03020402040406030203" pitchFamily="66" charset="-78"/>
                <a:cs typeface="Urdu Typesetting" panose="03020402040406030203" pitchFamily="66" charset="-78"/>
              </a:defRPr>
            </a:lvl1pPr>
          </a:lstStyle>
          <a:p>
            <a:r>
              <a:rPr lang="ur-PK" sz="2000" b="1" dirty="0">
                <a:solidFill>
                  <a:schemeClr val="bg1"/>
                </a:solidFill>
              </a:rPr>
              <a:t>خطبہ جمعہ ١٩ مئی ٢٠١٧ ءفرمودہ حضرت مرزا مسرور احمد، خلیفۃ المسیح الخامس ایدہ اللہ تعالیٰ بنصرہ العزیز</a:t>
            </a:r>
            <a:endParaRPr lang="en-US" sz="2000" b="1" dirty="0">
              <a:solidFill>
                <a:schemeClr val="bg1"/>
              </a:solidFill>
            </a:endParaRPr>
          </a:p>
        </p:txBody>
      </p:sp>
      <p:sp>
        <p:nvSpPr>
          <p:cNvPr id="9" name="TextBox 8">
            <a:extLst>
              <a:ext uri="{FF2B5EF4-FFF2-40B4-BE49-F238E27FC236}">
                <a16:creationId xmlns:a16="http://schemas.microsoft.com/office/drawing/2014/main" id="{2CB957F8-12A5-D841-93A4-70897F6D0FE6}"/>
              </a:ext>
            </a:extLst>
          </p:cNvPr>
          <p:cNvSpPr txBox="1"/>
          <p:nvPr/>
        </p:nvSpPr>
        <p:spPr>
          <a:xfrm>
            <a:off x="5989320" y="539464"/>
            <a:ext cx="6111240" cy="584775"/>
          </a:xfrm>
          <a:prstGeom prst="rect">
            <a:avLst/>
          </a:prstGeom>
          <a:noFill/>
        </p:spPr>
        <p:txBody>
          <a:bodyPr wrap="square">
            <a:spAutoFit/>
          </a:bodyPr>
          <a:lstStyle/>
          <a:p>
            <a:pPr algn="r" rtl="1">
              <a:spcBef>
                <a:spcPts val="1500"/>
              </a:spcBef>
            </a:pPr>
            <a:r>
              <a:rPr lang="ur-PK" sz="3200" b="1" i="0" dirty="0">
                <a:solidFill>
                  <a:srgbClr val="212529"/>
                </a:solidFill>
                <a:effectLst/>
                <a:latin typeface="Urdu Typesetting" panose="03020402040406030203" pitchFamily="66" charset="-78"/>
                <a:cs typeface="Urdu Typesetting" panose="03020402040406030203" pitchFamily="66" charset="-78"/>
              </a:rPr>
              <a:t>مَردوں کو نہایت اہم زرّیں نصائح</a:t>
            </a:r>
          </a:p>
        </p:txBody>
      </p:sp>
    </p:spTree>
    <p:extLst>
      <p:ext uri="{BB962C8B-B14F-4D97-AF65-F5344CB8AC3E}">
        <p14:creationId xmlns:p14="http://schemas.microsoft.com/office/powerpoint/2010/main" val="291541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292100" y="1767841"/>
            <a:ext cx="11737340"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212529"/>
                </a:solidFill>
                <a:latin typeface="Verdana" panose="020B0604030504040204" pitchFamily="34" charset="0"/>
                <a:ea typeface="Verdana" panose="020B0604030504040204" pitchFamily="34" charset="0"/>
              </a:rPr>
              <a:t>Fathers, therefore, must be patient, kind, and forgiving, offering their children a positive, nurturing environment.</a:t>
            </a:r>
          </a:p>
          <a:p>
            <a:pPr marL="342900" indent="-342900" algn="l">
              <a:buFont typeface="Arial" panose="020B0604020202020204" pitchFamily="34" charset="0"/>
              <a:buChar char="•"/>
            </a:pPr>
            <a:r>
              <a:rPr lang="en-US" dirty="0">
                <a:solidFill>
                  <a:srgbClr val="212529"/>
                </a:solidFill>
                <a:latin typeface="Verdana" panose="020B0604030504040204" pitchFamily="34" charset="0"/>
                <a:ea typeface="Verdana" panose="020B0604030504040204" pitchFamily="34" charset="0"/>
              </a:rPr>
              <a:t>Fathers, 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explained, bear a great responsibility in the upbringing of their children. He stressed that their conduct and behavior, particularly towards their wives and relatives, would leave a lasting impression on their children. If children witness conflict or harshness in the home, it could drive them away from the values of faith, leading them to seek comfort elsewhere, which might expose them to negative influences. A father’s role is not just as a disciplinarian but also as a spiritual guide who instils love for Allah and faith in the hearts of his children</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14</a:t>
            </a:fld>
            <a:endParaRPr lang="en-US"/>
          </a:p>
        </p:txBody>
      </p:sp>
    </p:spTree>
    <p:extLst>
      <p:ext uri="{BB962C8B-B14F-4D97-AF65-F5344CB8AC3E}">
        <p14:creationId xmlns:p14="http://schemas.microsoft.com/office/powerpoint/2010/main" val="244177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15</a:t>
            </a:fld>
            <a:endParaRPr lang="en-US"/>
          </a:p>
        </p:txBody>
      </p:sp>
    </p:spTree>
    <p:extLst>
      <p:ext uri="{BB962C8B-B14F-4D97-AF65-F5344CB8AC3E}">
        <p14:creationId xmlns:p14="http://schemas.microsoft.com/office/powerpoint/2010/main" val="32698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213360" y="1324867"/>
            <a:ext cx="11866880" cy="4708981"/>
          </a:xfrm>
          <a:prstGeom prst="rect">
            <a:avLst/>
          </a:prstGeom>
          <a:noFill/>
        </p:spPr>
        <p:txBody>
          <a:bodyPr wrap="square">
            <a:spAutoFit/>
          </a:bodyPr>
          <a:lstStyle/>
          <a:p>
            <a:r>
              <a:rPr lang="en-US" sz="2000" b="0" i="0" dirty="0">
                <a:solidFill>
                  <a:srgbClr val="212529"/>
                </a:solidFill>
                <a:effectLst/>
                <a:latin typeface="Verdana" panose="020B0604030504040204" pitchFamily="34" charset="0"/>
                <a:ea typeface="Verdana" panose="020B0604030504040204" pitchFamily="34" charset="0"/>
              </a:rPr>
              <a:t>By the sheer grace and mercy of Allah Almighty, there is a motivation in USA towards construction of mosques, but the benefit can only be derived when the mosques are utilized in their full right Islam, to populate them with those obedient servants of God who offer prayers in congregation. Many people are occupied at work during the daytime, however Fajr, Maghrib and </a:t>
            </a:r>
            <a:r>
              <a:rPr lang="en-US" sz="2000" dirty="0">
                <a:solidFill>
                  <a:srgbClr val="212529"/>
                </a:solidFill>
                <a:latin typeface="Verdana" panose="020B0604030504040204" pitchFamily="34" charset="0"/>
                <a:ea typeface="Verdana" panose="020B0604030504040204" pitchFamily="34" charset="0"/>
              </a:rPr>
              <a:t>I</a:t>
            </a:r>
            <a:r>
              <a:rPr lang="en-US" sz="2000" b="0" i="0" dirty="0">
                <a:solidFill>
                  <a:srgbClr val="212529"/>
                </a:solidFill>
                <a:effectLst/>
                <a:latin typeface="Verdana" panose="020B0604030504040204" pitchFamily="34" charset="0"/>
                <a:ea typeface="Verdana" panose="020B0604030504040204" pitchFamily="34" charset="0"/>
              </a:rPr>
              <a:t>sha prayers can be offered at Masjid. Many Ahmadis living in the Western countries live 15-20 miles from Masjid but still make the effort to go to Masjid to offer salat in congregation. If everyone who possesses a car utilizes it for worldly matters, uses it for gaining God’s pleasure, then the purpose of these vehicles will become the service of Islam, and the individual will gain both worldly and religious rewards. Wherever it is not possible to go to Masjid, a few Ahmadis living close by should organize to get together in one home to offer prayers in congregation. And those Ahmadis living in isolated areas should make arrangements within the household to offer prayers in congregation with family members. The children will also learn the importance of salat in this manner. such arrangements will also safeguard the children from getting involved in other activities outside the home.</a:t>
            </a:r>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1955800" y="5879959"/>
            <a:ext cx="10124440"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June 22</a:t>
            </a:r>
            <a:r>
              <a:rPr lang="en-US" sz="1400" b="1" i="1" baseline="30000" dirty="0">
                <a:latin typeface="Verdana" panose="020B0604030504040204" pitchFamily="34" charset="0"/>
                <a:ea typeface="Verdana" panose="020B0604030504040204" pitchFamily="34" charset="0"/>
              </a:rPr>
              <a:t>nd</a:t>
            </a:r>
            <a:r>
              <a:rPr lang="en-US" sz="1400" b="1" i="1" dirty="0">
                <a:latin typeface="Verdana" panose="020B0604030504040204" pitchFamily="34" charset="0"/>
                <a:ea typeface="Verdana" panose="020B0604030504040204" pitchFamily="34" charset="0"/>
              </a:rPr>
              <a:t> , 2012</a:t>
            </a:r>
          </a:p>
        </p:txBody>
      </p:sp>
      <p:sp>
        <p:nvSpPr>
          <p:cNvPr id="9" name="Slide Number Placeholder 8">
            <a:extLst>
              <a:ext uri="{FF2B5EF4-FFF2-40B4-BE49-F238E27FC236}">
                <a16:creationId xmlns:a16="http://schemas.microsoft.com/office/drawing/2014/main" id="{97A3374A-B3DB-0156-F6B8-9A846B5368B0}"/>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157898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12C999-43DF-A76C-8EE8-39FF986106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A09954-A8DC-0880-6921-68441085B556}"/>
              </a:ext>
            </a:extLst>
          </p:cNvPr>
          <p:cNvSpPr txBox="1"/>
          <p:nvPr/>
        </p:nvSpPr>
        <p:spPr>
          <a:xfrm>
            <a:off x="6227446" y="7112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Salat</a:t>
            </a:r>
          </a:p>
        </p:txBody>
      </p:sp>
      <p:sp>
        <p:nvSpPr>
          <p:cNvPr id="7" name="TextBox 6">
            <a:extLst>
              <a:ext uri="{FF2B5EF4-FFF2-40B4-BE49-F238E27FC236}">
                <a16:creationId xmlns:a16="http://schemas.microsoft.com/office/drawing/2014/main" id="{9D9481AB-A822-EFFE-6071-FDF7AF651D03}"/>
              </a:ext>
            </a:extLst>
          </p:cNvPr>
          <p:cNvSpPr txBox="1"/>
          <p:nvPr/>
        </p:nvSpPr>
        <p:spPr>
          <a:xfrm>
            <a:off x="762000" y="5663679"/>
            <a:ext cx="6588760" cy="369332"/>
          </a:xfrm>
          <a:prstGeom prst="rect">
            <a:avLst/>
          </a:prstGeom>
          <a:noFill/>
        </p:spPr>
        <p:txBody>
          <a:bodyPr wrap="square">
            <a:spAutoFit/>
          </a:bodyPr>
          <a:lstStyle/>
          <a:p>
            <a:pPr rtl="1">
              <a:spcBef>
                <a:spcPts val="1500"/>
              </a:spcBef>
            </a:pPr>
            <a:r>
              <a:rPr lang="ur-PK" b="1" i="0" dirty="0">
                <a:solidFill>
                  <a:srgbClr val="212529"/>
                </a:solidFill>
                <a:effectLst/>
                <a:latin typeface="Jameel Noori Nastaleeq" panose="02000503000000000004" pitchFamily="2" charset="-78"/>
                <a:cs typeface="Jameel Noori Nastaleeq" panose="02000503000000000004" pitchFamily="2" charset="-78"/>
              </a:rPr>
              <a:t>خطبہ جمعہ ٢٢  جون ٢٠١٢  ءفرمودہ حضرت مرزا مسرور احمد، خلیفۃ المسیح الخامس ایدہ اللہ تعالیٰ بنصرہ العزیز</a:t>
            </a:r>
            <a:endParaRPr lang="ur-PK" b="1" dirty="0">
              <a:solidFill>
                <a:srgbClr val="212529"/>
              </a:solidFill>
              <a:latin typeface="Jameel Noori Nastaleeq" panose="02000503000000000004" pitchFamily="2" charset="-78"/>
              <a:cs typeface="Jameel Noori Nastaleeq" panose="02000503000000000004" pitchFamily="2" charset="-78"/>
            </a:endParaRPr>
          </a:p>
        </p:txBody>
      </p:sp>
      <p:sp>
        <p:nvSpPr>
          <p:cNvPr id="9" name="Slide Number Placeholder 8">
            <a:extLst>
              <a:ext uri="{FF2B5EF4-FFF2-40B4-BE49-F238E27FC236}">
                <a16:creationId xmlns:a16="http://schemas.microsoft.com/office/drawing/2014/main" id="{B8DDE616-C3A2-D9A5-21CB-28A8C7EECC61}"/>
              </a:ext>
            </a:extLst>
          </p:cNvPr>
          <p:cNvSpPr>
            <a:spLocks noGrp="1"/>
          </p:cNvSpPr>
          <p:nvPr>
            <p:ph type="sldNum" sz="quarter" idx="12"/>
          </p:nvPr>
        </p:nvSpPr>
        <p:spPr/>
        <p:txBody>
          <a:bodyPr/>
          <a:lstStyle/>
          <a:p>
            <a:fld id="{A765CC5E-8052-F244-B94C-173FF7AA6EEC}" type="slidenum">
              <a:rPr lang="en-US" smtClean="0"/>
              <a:t>17</a:t>
            </a:fld>
            <a:endParaRPr lang="en-US"/>
          </a:p>
        </p:txBody>
      </p:sp>
      <p:sp>
        <p:nvSpPr>
          <p:cNvPr id="8" name="TextBox 7">
            <a:extLst>
              <a:ext uri="{FF2B5EF4-FFF2-40B4-BE49-F238E27FC236}">
                <a16:creationId xmlns:a16="http://schemas.microsoft.com/office/drawing/2014/main" id="{2136EDA7-3ED4-E480-1D5E-6A0EFAE91A2D}"/>
              </a:ext>
            </a:extLst>
          </p:cNvPr>
          <p:cNvSpPr txBox="1"/>
          <p:nvPr/>
        </p:nvSpPr>
        <p:spPr>
          <a:xfrm>
            <a:off x="223520" y="1520964"/>
            <a:ext cx="11744960" cy="3785652"/>
          </a:xfrm>
          <a:prstGeom prst="rect">
            <a:avLst/>
          </a:prstGeom>
          <a:noFill/>
        </p:spPr>
        <p:txBody>
          <a:bodyPr wrap="square">
            <a:spAutoFit/>
          </a:bodyPr>
          <a:lstStyle/>
          <a:p>
            <a:pPr algn="r"/>
            <a:r>
              <a:rPr lang="ur-PK" sz="2400" b="0" i="0" dirty="0">
                <a:solidFill>
                  <a:srgbClr val="212529"/>
                </a:solidFill>
                <a:effectLst/>
                <a:latin typeface="Urdu Typesetting" panose="03020402040406030203" pitchFamily="66" charset="-78"/>
                <a:cs typeface="Urdu Typesetting" panose="03020402040406030203" pitchFamily="66" charset="-78"/>
              </a:rPr>
              <a:t>اللہ تعالیٰ کے فضل سے امریکہ میں مساجد بنانے کی طرف بہت توجہ پیدا ہوئی ہے، لیکن مساجد بنانے کا فائدہ تو تبھی ہے جب اُن کے حق بھی ادا ہوں۔ اور مساجد کے حق اُن کو آباد کرنا ہے۔ اور آبادی کے لئے خدا تعالیٰ نے جو معیار رکھا ہے وہ پانچ وقت مسجد میں آ کر نماز ادا کرنا ہے۔ بہت سے لوگ بیشک ایسے ہیں جن کو کام کے اوقات کی وجہ سے پانچ وقت مسجد میں آنا مشکل ہے۔ لیکن فجر، مغرب اور عشاء میں تو یہ عذر نہیں چلتا، اُس پر تو حاضر ہو سکتے ہیں۔ میں جانتا ہوں دنیائے احمدیت میں بہت سے ایسے لوگ ہیں جو اِن مغربی ممالک میں رہتے ہیں اور مسجد سے پندرہ بیس میل کے فاصلے پر رہتے ہیں۔ لیکن نمازوں کے لئے مسجد میں آتے ہیں۔ اگر ظہر، عصر کی نمازیں نہ پڑھ سکیں، تو جیسا کہ میں نے کہا، یہ لوگ فجر، مغرب اور عشاء پر ضرور شامل ہونے کی کوشش کرتے ہیں۔ یہاں تو تقریباً ہر ایک کے پاس سواری ہے، اپنے دنیاوی کاموں کے لئے سواریاں استعمال کرتے ہیں، اگر اللہ تعالیٰ کی رضا کے حصول کے لئے اور اُس کی عبادت کے لئے یہ سواریاں استعمال کریں گے تو ان سواریوں کا مقصد دین کی خدمت بھی بن جائے گا اور آپ کے بھی دین و دنیا دونوں سنور جائیں گے۔ جہاں بہت زیادہ مجبوری ہے وہاں اگر قریب احمدی گھر ہیں تو کسی گھر میں جمع ہو کے گھروں میں باجماعت نماز کی ادائیگی ہو سکتی ہے۔ جہاں اکیلے گھر ہیں وہاں اپنے گھر میں اپنے بیوی بچوں کے ساتھ باجماعت نماز کی ادائیگی کی کوشش ہونی چاہئے تا کہ بچوں کو بھی نماز باجماعت کی اہمیت کا پتہ چلے۔ بچوں کو ماں باپ اگر فجر کی نماز کے لئے اُٹھائیں گے تواُن کو جہاں نماز کی اہمیت کا اندازہ ہو گا وہاں بہت سی لغویات سے بھی وہ بچ جائیں گے۔</a:t>
            </a:r>
            <a:endParaRPr lang="en-US" sz="2400" dirty="0">
              <a:latin typeface="Urdu Typesetting" panose="03020402040406030203" pitchFamily="66" charset="-78"/>
              <a:cs typeface="Urdu Typesetting" panose="03020402040406030203" pitchFamily="66" charset="-78"/>
            </a:endParaRPr>
          </a:p>
        </p:txBody>
      </p:sp>
      <p:sp>
        <p:nvSpPr>
          <p:cNvPr id="11" name="TextBox 10">
            <a:extLst>
              <a:ext uri="{FF2B5EF4-FFF2-40B4-BE49-F238E27FC236}">
                <a16:creationId xmlns:a16="http://schemas.microsoft.com/office/drawing/2014/main" id="{9B37FD90-9DF0-66E9-C5DA-F717E42E199E}"/>
              </a:ext>
            </a:extLst>
          </p:cNvPr>
          <p:cNvSpPr txBox="1"/>
          <p:nvPr/>
        </p:nvSpPr>
        <p:spPr>
          <a:xfrm>
            <a:off x="9902826" y="565334"/>
            <a:ext cx="2197100" cy="646331"/>
          </a:xfrm>
          <a:prstGeom prst="rect">
            <a:avLst/>
          </a:prstGeom>
          <a:noFill/>
        </p:spPr>
        <p:txBody>
          <a:bodyPr wrap="square">
            <a:spAutoFit/>
          </a:bodyPr>
          <a:lstStyle/>
          <a:p>
            <a:pPr algn="r" rtl="1">
              <a:spcBef>
                <a:spcPts val="1500"/>
              </a:spcBef>
            </a:pPr>
            <a:r>
              <a:rPr lang="ur-PK" sz="3600" b="1" i="0" dirty="0">
                <a:solidFill>
                  <a:srgbClr val="212529"/>
                </a:solidFill>
                <a:effectLst/>
                <a:latin typeface="Urdu Typesetting" panose="03020402040406030203" pitchFamily="66" charset="-78"/>
                <a:cs typeface="Urdu Typesetting" panose="03020402040406030203" pitchFamily="66" charset="-78"/>
              </a:rPr>
              <a:t>نماز کی اہمیت</a:t>
            </a:r>
          </a:p>
        </p:txBody>
      </p:sp>
    </p:spTree>
    <p:extLst>
      <p:ext uri="{BB962C8B-B14F-4D97-AF65-F5344CB8AC3E}">
        <p14:creationId xmlns:p14="http://schemas.microsoft.com/office/powerpoint/2010/main" val="291566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50643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19</a:t>
            </a:fld>
            <a:endParaRPr lang="en-US"/>
          </a:p>
        </p:txBody>
      </p:sp>
      <p:grpSp>
        <p:nvGrpSpPr>
          <p:cNvPr id="8" name="Group 7">
            <a:extLst>
              <a:ext uri="{FF2B5EF4-FFF2-40B4-BE49-F238E27FC236}">
                <a16:creationId xmlns:a16="http://schemas.microsoft.com/office/drawing/2014/main" id="{A57FB44F-BD09-F6E9-A256-47365A10C241}"/>
              </a:ext>
            </a:extLst>
          </p:cNvPr>
          <p:cNvGrpSpPr/>
          <p:nvPr/>
        </p:nvGrpSpPr>
        <p:grpSpPr>
          <a:xfrm>
            <a:off x="148856" y="1866670"/>
            <a:ext cx="5636669" cy="3124659"/>
            <a:chOff x="180280" y="1666552"/>
            <a:chExt cx="5636669" cy="3124659"/>
          </a:xfrm>
        </p:grpSpPr>
        <p:pic>
          <p:nvPicPr>
            <p:cNvPr id="4" name="Picture 3">
              <a:extLst>
                <a:ext uri="{FF2B5EF4-FFF2-40B4-BE49-F238E27FC236}">
                  <a16:creationId xmlns:a16="http://schemas.microsoft.com/office/drawing/2014/main" id="{3A17DF3A-8AFA-94A4-D3AA-510D66019299}"/>
                </a:ext>
              </a:extLst>
            </p:cNvPr>
            <p:cNvPicPr>
              <a:picLocks noChangeAspect="1"/>
            </p:cNvPicPr>
            <p:nvPr/>
          </p:nvPicPr>
          <p:blipFill>
            <a:blip r:embed="rId3"/>
            <a:stretch>
              <a:fillRect/>
            </a:stretch>
          </p:blipFill>
          <p:spPr>
            <a:xfrm>
              <a:off x="276447" y="1666552"/>
              <a:ext cx="5540502" cy="3124659"/>
            </a:xfrm>
            <a:prstGeom prst="rect">
              <a:avLst/>
            </a:prstGeom>
          </p:spPr>
        </p:pic>
        <p:sp>
          <p:nvSpPr>
            <p:cNvPr id="5" name="TextBox 4">
              <a:extLst>
                <a:ext uri="{FF2B5EF4-FFF2-40B4-BE49-F238E27FC236}">
                  <a16:creationId xmlns:a16="http://schemas.microsoft.com/office/drawing/2014/main" id="{0B574788-4A7A-62A3-61E1-9281FB7B7307}"/>
                </a:ext>
              </a:extLst>
            </p:cNvPr>
            <p:cNvSpPr txBox="1"/>
            <p:nvPr/>
          </p:nvSpPr>
          <p:spPr>
            <a:xfrm>
              <a:off x="180280" y="1666552"/>
              <a:ext cx="1445320" cy="261610"/>
            </a:xfrm>
            <a:prstGeom prst="rect">
              <a:avLst/>
            </a:prstGeom>
            <a:solidFill>
              <a:schemeClr val="bg1"/>
            </a:solidFill>
          </p:spPr>
          <p:txBody>
            <a:bodyPr wrap="square" rtlCol="0">
              <a:spAutoFit/>
            </a:bodyPr>
            <a:lstStyle/>
            <a:p>
              <a:endParaRPr lang="en-US" sz="1100" dirty="0"/>
            </a:p>
          </p:txBody>
        </p:sp>
        <p:sp>
          <p:nvSpPr>
            <p:cNvPr id="6" name="TextBox 5">
              <a:extLst>
                <a:ext uri="{FF2B5EF4-FFF2-40B4-BE49-F238E27FC236}">
                  <a16:creationId xmlns:a16="http://schemas.microsoft.com/office/drawing/2014/main" id="{107B6E0C-F8C2-3576-520A-E612CE6DCC81}"/>
                </a:ext>
              </a:extLst>
            </p:cNvPr>
            <p:cNvSpPr txBox="1"/>
            <p:nvPr/>
          </p:nvSpPr>
          <p:spPr>
            <a:xfrm>
              <a:off x="769559" y="4529601"/>
              <a:ext cx="5047389" cy="261610"/>
            </a:xfrm>
            <a:prstGeom prst="rect">
              <a:avLst/>
            </a:prstGeom>
            <a:solidFill>
              <a:schemeClr val="bg1"/>
            </a:solidFill>
          </p:spPr>
          <p:txBody>
            <a:bodyPr wrap="square" rtlCol="0">
              <a:spAutoFit/>
            </a:bodyPr>
            <a:lstStyle/>
            <a:p>
              <a:endParaRPr lang="en-US" sz="1100" dirty="0"/>
            </a:p>
          </p:txBody>
        </p:sp>
      </p:grpSp>
      <p:grpSp>
        <p:nvGrpSpPr>
          <p:cNvPr id="19" name="Group 18">
            <a:extLst>
              <a:ext uri="{FF2B5EF4-FFF2-40B4-BE49-F238E27FC236}">
                <a16:creationId xmlns:a16="http://schemas.microsoft.com/office/drawing/2014/main" id="{4C3E90B6-B408-7FA2-4D77-DA23CAED94B4}"/>
              </a:ext>
            </a:extLst>
          </p:cNvPr>
          <p:cNvGrpSpPr/>
          <p:nvPr/>
        </p:nvGrpSpPr>
        <p:grpSpPr>
          <a:xfrm>
            <a:off x="5962156" y="1866670"/>
            <a:ext cx="5984821" cy="2990135"/>
            <a:chOff x="5962156" y="1866670"/>
            <a:chExt cx="5984821" cy="2990135"/>
          </a:xfrm>
        </p:grpSpPr>
        <p:pic>
          <p:nvPicPr>
            <p:cNvPr id="13" name="Picture 12">
              <a:extLst>
                <a:ext uri="{FF2B5EF4-FFF2-40B4-BE49-F238E27FC236}">
                  <a16:creationId xmlns:a16="http://schemas.microsoft.com/office/drawing/2014/main" id="{53249B0F-358A-8765-3AA2-3950179BF7AF}"/>
                </a:ext>
              </a:extLst>
            </p:cNvPr>
            <p:cNvPicPr>
              <a:picLocks noChangeAspect="1"/>
            </p:cNvPicPr>
            <p:nvPr/>
          </p:nvPicPr>
          <p:blipFill>
            <a:blip r:embed="rId4"/>
            <a:stretch>
              <a:fillRect/>
            </a:stretch>
          </p:blipFill>
          <p:spPr>
            <a:xfrm>
              <a:off x="5962156" y="1866670"/>
              <a:ext cx="5984821" cy="2990135"/>
            </a:xfrm>
            <a:prstGeom prst="rect">
              <a:avLst/>
            </a:prstGeom>
          </p:spPr>
        </p:pic>
        <p:sp>
          <p:nvSpPr>
            <p:cNvPr id="16" name="Rectangle 15">
              <a:extLst>
                <a:ext uri="{FF2B5EF4-FFF2-40B4-BE49-F238E27FC236}">
                  <a16:creationId xmlns:a16="http://schemas.microsoft.com/office/drawing/2014/main" id="{888B6C4F-0375-E033-AF38-C7F73A7CC2B9}"/>
                </a:ext>
              </a:extLst>
            </p:cNvPr>
            <p:cNvSpPr/>
            <p:nvPr/>
          </p:nvSpPr>
          <p:spPr>
            <a:xfrm>
              <a:off x="7028121" y="1866670"/>
              <a:ext cx="4918856"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47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426041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397CC3-3B9F-A72D-5327-4B2995A843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75E27-F4CD-AA49-89BB-9733FB024142}"/>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the chemical symbol for oxygen?</a:t>
            </a:r>
          </a:p>
        </p:txBody>
      </p:sp>
      <p:sp>
        <p:nvSpPr>
          <p:cNvPr id="5" name="Rectangle 2">
            <a:extLst>
              <a:ext uri="{FF2B5EF4-FFF2-40B4-BE49-F238E27FC236}">
                <a16:creationId xmlns:a16="http://schemas.microsoft.com/office/drawing/2014/main" id="{B50786F3-13F5-EC04-F10D-81D7D9FEE4AE}"/>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a:t>
            </a:r>
            <a:r>
              <a:rPr lang="en-US" altLang="en-US" baseline="-25000" dirty="0">
                <a:solidFill>
                  <a:prstClr val="black"/>
                </a:solidFill>
                <a:latin typeface="Verdana" panose="020B0604030504040204" pitchFamily="34" charset="0"/>
                <a:ea typeface="Verdana" panose="020B0604030504040204" pitchFamily="34" charset="0"/>
              </a:rPr>
              <a:t>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Oz</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Oy</a:t>
            </a:r>
          </a:p>
        </p:txBody>
      </p:sp>
      <p:sp>
        <p:nvSpPr>
          <p:cNvPr id="6" name="TextBox 5">
            <a:extLst>
              <a:ext uri="{FF2B5EF4-FFF2-40B4-BE49-F238E27FC236}">
                <a16:creationId xmlns:a16="http://schemas.microsoft.com/office/drawing/2014/main" id="{85A11FA6-55F6-548D-2238-E5DC53C4DB43}"/>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do you call a baby goat?</a:t>
            </a:r>
          </a:p>
        </p:txBody>
      </p:sp>
      <p:sp>
        <p:nvSpPr>
          <p:cNvPr id="7" name="Rectangle 3">
            <a:extLst>
              <a:ext uri="{FF2B5EF4-FFF2-40B4-BE49-F238E27FC236}">
                <a16:creationId xmlns:a16="http://schemas.microsoft.com/office/drawing/2014/main" id="{431B89E0-55F3-3CA1-A5B8-84B9FDEA0C7B}"/>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Calf</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Goatee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Kid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Mini</a:t>
            </a:r>
          </a:p>
        </p:txBody>
      </p:sp>
      <p:sp>
        <p:nvSpPr>
          <p:cNvPr id="8" name="TextBox 7">
            <a:extLst>
              <a:ext uri="{FF2B5EF4-FFF2-40B4-BE49-F238E27FC236}">
                <a16:creationId xmlns:a16="http://schemas.microsoft.com/office/drawing/2014/main" id="{EC5664FE-EEE3-33CF-50F4-E256D33A7DAF}"/>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In what year did Christopher Columbus first reach the Americas?</a:t>
            </a:r>
          </a:p>
        </p:txBody>
      </p:sp>
      <p:sp>
        <p:nvSpPr>
          <p:cNvPr id="10" name="TextBox 9">
            <a:extLst>
              <a:ext uri="{FF2B5EF4-FFF2-40B4-BE49-F238E27FC236}">
                <a16:creationId xmlns:a16="http://schemas.microsoft.com/office/drawing/2014/main" id="{BDD58A7C-1C59-2F44-1708-49308A787095}"/>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94763CE7-C53C-3821-8E6F-BC926551D34E}"/>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1542</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1492</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2023</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He never arrived</a:t>
            </a:r>
          </a:p>
        </p:txBody>
      </p:sp>
      <p:sp>
        <p:nvSpPr>
          <p:cNvPr id="12" name="Slide Number Placeholder 11">
            <a:extLst>
              <a:ext uri="{FF2B5EF4-FFF2-40B4-BE49-F238E27FC236}">
                <a16:creationId xmlns:a16="http://schemas.microsoft.com/office/drawing/2014/main" id="{FCE1F004-52F0-668B-0CC4-D2F165731670}"/>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125786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74D13-35D9-5A20-E851-7BE73D996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F34DBF-C2B7-4994-1C8D-3AB37B84089F}"/>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the chemical symbol for oxygen?</a:t>
            </a:r>
          </a:p>
        </p:txBody>
      </p:sp>
      <p:sp>
        <p:nvSpPr>
          <p:cNvPr id="5" name="Rectangle 2">
            <a:extLst>
              <a:ext uri="{FF2B5EF4-FFF2-40B4-BE49-F238E27FC236}">
                <a16:creationId xmlns:a16="http://schemas.microsoft.com/office/drawing/2014/main" id="{18D0E5BF-1772-55EB-F6F2-5E19632580B1}"/>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O</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a:t>
            </a:r>
            <a:r>
              <a:rPr lang="en-US" altLang="en-US" baseline="-25000" dirty="0">
                <a:solidFill>
                  <a:prstClr val="black"/>
                </a:solidFill>
                <a:latin typeface="Verdana" panose="020B0604030504040204" pitchFamily="34" charset="0"/>
                <a:ea typeface="Verdana" panose="020B0604030504040204" pitchFamily="34" charset="0"/>
              </a:rPr>
              <a:t>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Oz</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Oy</a:t>
            </a:r>
          </a:p>
        </p:txBody>
      </p:sp>
      <p:sp>
        <p:nvSpPr>
          <p:cNvPr id="6" name="TextBox 5">
            <a:extLst>
              <a:ext uri="{FF2B5EF4-FFF2-40B4-BE49-F238E27FC236}">
                <a16:creationId xmlns:a16="http://schemas.microsoft.com/office/drawing/2014/main" id="{DCC3564E-FDE6-C661-CC51-7B23105B7016}"/>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do you call a baby goat?</a:t>
            </a:r>
          </a:p>
        </p:txBody>
      </p:sp>
      <p:sp>
        <p:nvSpPr>
          <p:cNvPr id="7" name="Rectangle 3">
            <a:extLst>
              <a:ext uri="{FF2B5EF4-FFF2-40B4-BE49-F238E27FC236}">
                <a16:creationId xmlns:a16="http://schemas.microsoft.com/office/drawing/2014/main" id="{0A698054-CF3C-9AEC-6E3C-759A4ABC7BB6}"/>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Calf</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Goatee </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Kid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Mini</a:t>
            </a:r>
          </a:p>
        </p:txBody>
      </p:sp>
      <p:sp>
        <p:nvSpPr>
          <p:cNvPr id="8" name="TextBox 7">
            <a:extLst>
              <a:ext uri="{FF2B5EF4-FFF2-40B4-BE49-F238E27FC236}">
                <a16:creationId xmlns:a16="http://schemas.microsoft.com/office/drawing/2014/main" id="{56CFF92F-F36C-721A-834F-4C5DCA8B10C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In what year did Christopher Columbus first reach the Americas?</a:t>
            </a:r>
          </a:p>
        </p:txBody>
      </p:sp>
      <p:sp>
        <p:nvSpPr>
          <p:cNvPr id="10" name="TextBox 9">
            <a:extLst>
              <a:ext uri="{FF2B5EF4-FFF2-40B4-BE49-F238E27FC236}">
                <a16:creationId xmlns:a16="http://schemas.microsoft.com/office/drawing/2014/main" id="{790A3A0F-8210-E560-767E-C878919AE9F3}"/>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B3930E1-9520-E2DD-4532-19034C506812}"/>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1542</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1492</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2023</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He never arrived</a:t>
            </a:r>
          </a:p>
        </p:txBody>
      </p:sp>
      <p:sp>
        <p:nvSpPr>
          <p:cNvPr id="12" name="Slide Number Placeholder 11">
            <a:extLst>
              <a:ext uri="{FF2B5EF4-FFF2-40B4-BE49-F238E27FC236}">
                <a16:creationId xmlns:a16="http://schemas.microsoft.com/office/drawing/2014/main" id="{13FBDBDB-3D47-36C2-688B-D8A0333D6A24}"/>
              </a:ext>
            </a:extLst>
          </p:cNvPr>
          <p:cNvSpPr>
            <a:spLocks noGrp="1"/>
          </p:cNvSpPr>
          <p:nvPr>
            <p:ph type="sldNum" sz="quarter" idx="12"/>
          </p:nvPr>
        </p:nvSpPr>
        <p:spPr/>
        <p:txBody>
          <a:bodyPr/>
          <a:lstStyle/>
          <a:p>
            <a:fld id="{A765CC5E-8052-F244-B94C-173FF7AA6EEC}" type="slidenum">
              <a:rPr lang="en-US" smtClean="0"/>
              <a:t>22</a:t>
            </a:fld>
            <a:endParaRPr lang="en-US"/>
          </a:p>
        </p:txBody>
      </p:sp>
      <p:sp>
        <p:nvSpPr>
          <p:cNvPr id="13" name="TextBox 12">
            <a:extLst>
              <a:ext uri="{FF2B5EF4-FFF2-40B4-BE49-F238E27FC236}">
                <a16:creationId xmlns:a16="http://schemas.microsoft.com/office/drawing/2014/main" id="{AE701CE5-07CB-0F21-CF20-53A58A1A75A5}"/>
              </a:ext>
            </a:extLst>
          </p:cNvPr>
          <p:cNvSpPr txBox="1"/>
          <p:nvPr/>
        </p:nvSpPr>
        <p:spPr>
          <a:xfrm>
            <a:off x="5988245" y="1750980"/>
            <a:ext cx="5861617" cy="528350"/>
          </a:xfrm>
          <a:prstGeom prst="rect">
            <a:avLst/>
          </a:prstGeom>
          <a:noFill/>
          <a:ln>
            <a:solidFill>
              <a:schemeClr val="accent1"/>
            </a:solidFill>
          </a:ln>
        </p:spPr>
        <p:txBody>
          <a:bodyPr wrap="square">
            <a:spAutoFit/>
          </a:bodyPr>
          <a:lstStyle/>
          <a:p>
            <a:pPr algn="l">
              <a:lnSpc>
                <a:spcPts val="1650"/>
              </a:lnSpc>
              <a:spcAft>
                <a:spcPts val="1200"/>
              </a:spcAft>
            </a:pPr>
            <a:r>
              <a:rPr lang="en-US" b="1" i="0" dirty="0">
                <a:solidFill>
                  <a:srgbClr val="1F1F1F"/>
                </a:solidFill>
                <a:effectLst/>
                <a:latin typeface="Verdana" panose="020B0604030504040204" pitchFamily="34" charset="0"/>
                <a:ea typeface="Verdana" panose="020B0604030504040204" pitchFamily="34" charset="0"/>
              </a:rPr>
              <a:t>O – Oxygen</a:t>
            </a:r>
            <a:r>
              <a:rPr lang="en-US" b="0" i="0" dirty="0">
                <a:solidFill>
                  <a:srgbClr val="1F1F1F"/>
                </a:solidFill>
                <a:effectLst/>
                <a:latin typeface="Verdana" panose="020B0604030504040204" pitchFamily="34" charset="0"/>
                <a:ea typeface="Verdana" panose="020B0604030504040204" pitchFamily="34" charset="0"/>
              </a:rPr>
              <a:t> is a chemical element with the symbol O and atomic number 8.</a:t>
            </a:r>
          </a:p>
        </p:txBody>
      </p:sp>
      <p:sp>
        <p:nvSpPr>
          <p:cNvPr id="15" name="TextBox 14">
            <a:extLst>
              <a:ext uri="{FF2B5EF4-FFF2-40B4-BE49-F238E27FC236}">
                <a16:creationId xmlns:a16="http://schemas.microsoft.com/office/drawing/2014/main" id="{2D9DA6AA-E71A-4D13-534D-59D5FA7FD2BB}"/>
              </a:ext>
            </a:extLst>
          </p:cNvPr>
          <p:cNvSpPr txBox="1"/>
          <p:nvPr/>
        </p:nvSpPr>
        <p:spPr>
          <a:xfrm>
            <a:off x="5915789" y="2790431"/>
            <a:ext cx="5934074" cy="1600438"/>
          </a:xfrm>
          <a:prstGeom prst="rect">
            <a:avLst/>
          </a:prstGeom>
          <a:noFill/>
          <a:ln>
            <a:solidFill>
              <a:schemeClr val="accent1"/>
            </a:solidFill>
          </a:ln>
        </p:spPr>
        <p:txBody>
          <a:bodyPr wrap="square">
            <a:spAutoFit/>
          </a:bodyPr>
          <a:lstStyle/>
          <a:p>
            <a:r>
              <a:rPr lang="en-US" sz="1400" b="1" i="0" dirty="0">
                <a:solidFill>
                  <a:srgbClr val="02020B"/>
                </a:solidFill>
                <a:effectLst/>
                <a:latin typeface="Verdana" panose="020B0604030504040204" pitchFamily="34" charset="0"/>
                <a:ea typeface="Verdana" panose="020B0604030504040204" pitchFamily="34" charset="0"/>
              </a:rPr>
              <a:t>Kid</a:t>
            </a:r>
          </a:p>
          <a:p>
            <a:r>
              <a:rPr lang="en-US" sz="1400" b="0" i="0" dirty="0">
                <a:solidFill>
                  <a:srgbClr val="02020B"/>
                </a:solidFill>
                <a:effectLst/>
                <a:latin typeface="Verdana" panose="020B0604030504040204" pitchFamily="34" charset="0"/>
                <a:ea typeface="Verdana" panose="020B0604030504040204" pitchFamily="34" charset="0"/>
              </a:rPr>
              <a:t>For the first six months of its life, a baby goat is called a kid. From six months to a year old, a female goat is known as a doeling. A male is a buckling. At a year old, a female goat is a doe or nanny. An adult male goat is referred to as a Billy or Buck. The formal name for a group of goats is a herd, although some people use the term tribe.</a:t>
            </a:r>
            <a:endParaRPr lang="en-US" sz="1400"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E39E737F-3055-347C-DBA9-4D17D703AEDA}"/>
              </a:ext>
            </a:extLst>
          </p:cNvPr>
          <p:cNvSpPr txBox="1"/>
          <p:nvPr/>
        </p:nvSpPr>
        <p:spPr>
          <a:xfrm>
            <a:off x="5917449" y="4760201"/>
            <a:ext cx="6004871" cy="1323439"/>
          </a:xfrm>
          <a:prstGeom prst="rect">
            <a:avLst/>
          </a:prstGeom>
          <a:noFill/>
          <a:ln>
            <a:solidFill>
              <a:schemeClr val="accent1"/>
            </a:solidFill>
          </a:ln>
        </p:spPr>
        <p:txBody>
          <a:bodyPr wrap="square">
            <a:spAutoFit/>
          </a:bodyPr>
          <a:lstStyle/>
          <a:p>
            <a:pPr algn="l"/>
            <a:r>
              <a:rPr lang="en-US" sz="1600" b="1" i="0" dirty="0">
                <a:solidFill>
                  <a:srgbClr val="1F1F1F"/>
                </a:solidFill>
                <a:effectLst/>
                <a:latin typeface="Verdana" panose="020B0604030504040204" pitchFamily="34" charset="0"/>
                <a:ea typeface="Verdana" panose="020B0604030504040204" pitchFamily="34" charset="0"/>
              </a:rPr>
              <a:t>1492</a:t>
            </a:r>
          </a:p>
          <a:p>
            <a:pPr algn="l"/>
            <a:r>
              <a:rPr lang="en-US" sz="1600" b="0" i="0" dirty="0">
                <a:solidFill>
                  <a:srgbClr val="1F1F1F"/>
                </a:solidFill>
                <a:effectLst/>
                <a:latin typeface="Verdana" panose="020B0604030504040204" pitchFamily="34" charset="0"/>
                <a:ea typeface="Verdana" panose="020B0604030504040204" pitchFamily="34" charset="0"/>
              </a:rPr>
              <a:t>October 12, 1492, is of enormous significance in Western history: It is the day when explorer Christopher Columbus completed his journey across the Atlantic Ocean and landed in the “New World.”</a:t>
            </a:r>
          </a:p>
        </p:txBody>
      </p:sp>
    </p:spTree>
    <p:extLst>
      <p:ext uri="{BB962C8B-B14F-4D97-AF65-F5344CB8AC3E}">
        <p14:creationId xmlns:p14="http://schemas.microsoft.com/office/powerpoint/2010/main" val="51873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3075057"/>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28386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178029"/>
            <a:ext cx="11849743"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Rā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6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ar-AE" sz="2000" b="1"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ڒ</a:t>
            </a:r>
            <a:r>
              <a:rPr kumimoji="0" lang="en-US" sz="16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2800" b="1"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can be pronounced thick</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4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Tafkhīm</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or thin</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4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Tarqīq</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based on certain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Rā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will also be pronounced with thick sound if previous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bears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it precedes by blank alif(</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Hamzatul-Wasl</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a bold letter appears after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Rā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Overpas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Rā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will be pronounced with thin sound if previous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bears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happens to be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Yā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This equally applies to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Rā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observing a pause.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Click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1528481" y="1037516"/>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Letter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Rā</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ar-AE" sz="3100" b="1"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ر</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Thick/Thin sounds</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conti</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3D883652-D59E-80A5-3967-5A8119F970B9}"/>
              </a:ext>
            </a:extLst>
          </p:cNvPr>
          <p:cNvPicPr>
            <a:picLocks noChangeAspect="1"/>
          </p:cNvPicPr>
          <p:nvPr/>
        </p:nvPicPr>
        <p:blipFill>
          <a:blip r:embed="rId6"/>
          <a:stretch>
            <a:fillRect/>
          </a:stretch>
        </p:blipFill>
        <p:spPr>
          <a:xfrm>
            <a:off x="3061864" y="3561481"/>
            <a:ext cx="6068272" cy="523948"/>
          </a:xfrm>
          <a:prstGeom prst="rect">
            <a:avLst/>
          </a:prstGeom>
        </p:spPr>
      </p:pic>
      <p:pic>
        <p:nvPicPr>
          <p:cNvPr id="10" name="Picture 9">
            <a:extLst>
              <a:ext uri="{FF2B5EF4-FFF2-40B4-BE49-F238E27FC236}">
                <a16:creationId xmlns:a16="http://schemas.microsoft.com/office/drawing/2014/main" id="{5C8A8465-BAA2-1C74-3327-F130C1088BE0}"/>
              </a:ext>
            </a:extLst>
          </p:cNvPr>
          <p:cNvPicPr>
            <a:picLocks noChangeAspect="1"/>
          </p:cNvPicPr>
          <p:nvPr/>
        </p:nvPicPr>
        <p:blipFill>
          <a:blip r:embed="rId7"/>
          <a:stretch>
            <a:fillRect/>
          </a:stretch>
        </p:blipFill>
        <p:spPr>
          <a:xfrm>
            <a:off x="3635606" y="4989944"/>
            <a:ext cx="5553850" cy="571580"/>
          </a:xfrm>
          <a:prstGeom prst="rect">
            <a:avLst/>
          </a:prstGeom>
        </p:spPr>
      </p:pic>
      <p:pic>
        <p:nvPicPr>
          <p:cNvPr id="3" name="RaRulesPart2">
            <a:hlinkClick r:id="" action="ppaction://media"/>
            <a:extLst>
              <a:ext uri="{FF2B5EF4-FFF2-40B4-BE49-F238E27FC236}">
                <a16:creationId xmlns:a16="http://schemas.microsoft.com/office/drawing/2014/main" id="{58F95B94-4691-D59A-B5BE-ED62F9CC289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4173" y="5440024"/>
            <a:ext cx="234308" cy="242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Box 3">
            <a:extLst>
              <a:ext uri="{FF2B5EF4-FFF2-40B4-BE49-F238E27FC236}">
                <a16:creationId xmlns:a16="http://schemas.microsoft.com/office/drawing/2014/main" id="{A6CAA993-18CB-18B8-4226-FAEA293DFE4E}"/>
              </a:ext>
            </a:extLst>
          </p:cNvPr>
          <p:cNvSpPr txBox="1"/>
          <p:nvPr/>
        </p:nvSpPr>
        <p:spPr>
          <a:xfrm>
            <a:off x="7741920" y="20320"/>
            <a:ext cx="4302161"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Reading of the Holy Quran</a:t>
            </a:r>
          </a:p>
        </p:txBody>
      </p:sp>
    </p:spTree>
    <p:extLst>
      <p:ext uri="{BB962C8B-B14F-4D97-AF65-F5344CB8AC3E}">
        <p14:creationId xmlns:p14="http://schemas.microsoft.com/office/powerpoint/2010/main" val="35194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5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25</a:t>
            </a:fld>
            <a:endParaRPr lang="en-US"/>
          </a:p>
        </p:txBody>
      </p:sp>
    </p:spTree>
    <p:extLst>
      <p:ext uri="{BB962C8B-B14F-4D97-AF65-F5344CB8AC3E}">
        <p14:creationId xmlns:p14="http://schemas.microsoft.com/office/powerpoint/2010/main" val="142906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7" name="Men’ Health"/>
          <p:cNvSpPr txBox="1">
            <a:spLocks noGrp="1"/>
          </p:cNvSpPr>
          <p:nvPr>
            <p:ph type="ctrTitle"/>
          </p:nvPr>
        </p:nvSpPr>
        <p:spPr>
          <a:xfrm>
            <a:off x="2720578" y="3275056"/>
            <a:ext cx="7358063" cy="1643761"/>
          </a:xfrm>
          <a:prstGeom prst="rect">
            <a:avLst/>
          </a:prstGeom>
        </p:spPr>
        <p:txBody>
          <a:bodyPr anchor="t">
            <a:normAutofit/>
          </a:bodyPr>
          <a:lstStyle/>
          <a:p>
            <a:pPr defTabSz="247521">
              <a:tabLst>
                <a:tab pos="803643" algn="l"/>
              </a:tabLst>
              <a:defRPr sz="7200">
                <a:effectLst>
                  <a:outerShdw blurRad="25400" dist="19558" dir="2700000" rotWithShape="0">
                    <a:srgbClr val="FFFFFF">
                      <a:alpha val="50000"/>
                    </a:srgbClr>
                  </a:outerShdw>
                </a:effectLst>
              </a:defRPr>
            </a:pPr>
            <a:r>
              <a:rPr dirty="0"/>
              <a:t>Men’</a:t>
            </a:r>
            <a:r>
              <a:rPr lang="en-US" dirty="0"/>
              <a:t>s</a:t>
            </a:r>
            <a:r>
              <a:rPr dirty="0"/>
              <a:t> Health</a:t>
            </a:r>
          </a:p>
        </p:txBody>
      </p:sp>
      <p:sp>
        <p:nvSpPr>
          <p:cNvPr id="138" name="Tanvir Ahmed…"/>
          <p:cNvSpPr txBox="1">
            <a:spLocks noGrp="1"/>
          </p:cNvSpPr>
          <p:nvPr>
            <p:ph type="subTitle" sz="quarter" idx="1"/>
          </p:nvPr>
        </p:nvSpPr>
        <p:spPr>
          <a:xfrm>
            <a:off x="2720578" y="5213644"/>
            <a:ext cx="7358063" cy="1089423"/>
          </a:xfrm>
          <a:prstGeom prst="rect">
            <a:avLst/>
          </a:prstGeom>
        </p:spPr>
        <p:txBody>
          <a:bodyPr>
            <a:normAutofit fontScale="85000" lnSpcReduction="20000"/>
          </a:bodyPr>
          <a:lstStyle/>
          <a:p>
            <a:pPr defTabSz="241093">
              <a:defRPr sz="3100">
                <a:effectLst>
                  <a:outerShdw blurRad="25400" dist="19050" dir="2700000" rotWithShape="0">
                    <a:srgbClr val="FFFFFF">
                      <a:alpha val="50000"/>
                    </a:srgbClr>
                  </a:outerShdw>
                </a:effectLst>
              </a:defRPr>
            </a:pPr>
            <a:r>
              <a:rPr dirty="0"/>
              <a:t>Tanvir Ahmed</a:t>
            </a:r>
          </a:p>
          <a:p>
            <a:pPr defTabSz="241093">
              <a:defRPr sz="3100" u="sng">
                <a:effectLst>
                  <a:outerShdw blurRad="25400" dist="19050" dir="2700000" rotWithShape="0">
                    <a:srgbClr val="FFFFFF">
                      <a:alpha val="50000"/>
                    </a:srgbClr>
                  </a:outerShdw>
                </a:effectLst>
              </a:defRPr>
            </a:pPr>
            <a:r>
              <a:rPr dirty="0">
                <a:solidFill>
                  <a:srgbClr val="0000FF"/>
                </a:solidFill>
                <a:uFill>
                  <a:solidFill>
                    <a:srgbClr val="0000FF"/>
                  </a:solidFill>
                </a:uFill>
                <a:hlinkClick r:id="rId2"/>
              </a:rPr>
              <a:t>tahmedmd@me.com</a:t>
            </a:r>
          </a:p>
          <a:p>
            <a:pPr defTabSz="241093">
              <a:defRPr sz="3100">
                <a:effectLst>
                  <a:outerShdw blurRad="25400" dist="19050" dir="2700000" rotWithShape="0">
                    <a:srgbClr val="FFFFFF">
                      <a:alpha val="50000"/>
                    </a:srgbClr>
                  </a:outerShdw>
                </a:effectLst>
              </a:defRPr>
            </a:pPr>
            <a:r>
              <a:rPr dirty="0"/>
              <a:t>(601) 209-3546</a:t>
            </a:r>
          </a:p>
        </p:txBody>
      </p:sp>
      <p:pic>
        <p:nvPicPr>
          <p:cNvPr id="139" name="Screen Shot 2015-12-12 at 11.33.32 AM.png" descr="Screen Shot 2015-12-12 at 11.33.32 AM.png"/>
          <p:cNvPicPr>
            <a:picLocks noChangeAspect="1"/>
          </p:cNvPicPr>
          <p:nvPr/>
        </p:nvPicPr>
        <p:blipFill>
          <a:blip r:embed="rId3"/>
          <a:stretch>
            <a:fillRect/>
          </a:stretch>
        </p:blipFill>
        <p:spPr>
          <a:xfrm>
            <a:off x="14878022" y="6249281"/>
            <a:ext cx="2486116" cy="1485106"/>
          </a:xfrm>
          <a:prstGeom prst="rect">
            <a:avLst/>
          </a:prstGeom>
          <a:ln w="12700">
            <a:miter lim="400000"/>
          </a:ln>
        </p:spPr>
      </p:pic>
      <p:pic>
        <p:nvPicPr>
          <p:cNvPr id="3" name="Picture 2">
            <a:extLst>
              <a:ext uri="{FF2B5EF4-FFF2-40B4-BE49-F238E27FC236}">
                <a16:creationId xmlns:a16="http://schemas.microsoft.com/office/drawing/2014/main" id="{42B1466F-DCE1-666D-D1F6-22CED2E84794}"/>
              </a:ext>
            </a:extLst>
          </p:cNvPr>
          <p:cNvPicPr>
            <a:picLocks noChangeAspect="1"/>
          </p:cNvPicPr>
          <p:nvPr/>
        </p:nvPicPr>
        <p:blipFill>
          <a:blip r:embed="rId4"/>
          <a:stretch>
            <a:fillRect/>
          </a:stretch>
        </p:blipFill>
        <p:spPr>
          <a:xfrm>
            <a:off x="4503282" y="681094"/>
            <a:ext cx="3185436" cy="2293819"/>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 Prostate"/>
          <p:cNvSpPr txBox="1">
            <a:spLocks noGrp="1"/>
          </p:cNvSpPr>
          <p:nvPr>
            <p:ph type="title"/>
          </p:nvPr>
        </p:nvSpPr>
        <p:spPr>
          <a:xfrm>
            <a:off x="1896269" y="290036"/>
            <a:ext cx="9144000" cy="858044"/>
          </a:xfrm>
          <a:prstGeom prst="rect">
            <a:avLst/>
          </a:prstGeom>
        </p:spPr>
        <p:txBody>
          <a:bodyPr/>
          <a:lstStyle/>
          <a:p>
            <a:r>
              <a:rPr dirty="0"/>
              <a:t>The Prostate</a:t>
            </a:r>
          </a:p>
        </p:txBody>
      </p:sp>
      <p:sp>
        <p:nvSpPr>
          <p:cNvPr id="143" name="The prostate gland is about the size of a walnut. It is part of the male reproductive system and wraps around the tube that carries urine out of the bladder…"/>
          <p:cNvSpPr txBox="1">
            <a:spLocks noGrp="1"/>
          </p:cNvSpPr>
          <p:nvPr>
            <p:ph type="body" idx="1"/>
          </p:nvPr>
        </p:nvSpPr>
        <p:spPr>
          <a:xfrm>
            <a:off x="1282262" y="2554014"/>
            <a:ext cx="10289628" cy="3909848"/>
          </a:xfrm>
          <a:prstGeom prst="rect">
            <a:avLst/>
          </a:prstGeom>
        </p:spPr>
        <p:txBody>
          <a:bodyPr>
            <a:normAutofit fontScale="92500"/>
          </a:bodyPr>
          <a:lstStyle/>
          <a:p>
            <a:pPr>
              <a:buBlip>
                <a:blip r:embed="rId2"/>
              </a:buBlip>
              <a:defRPr sz="3100">
                <a:effectLst/>
              </a:defRPr>
            </a:pPr>
            <a:r>
              <a:rPr dirty="0"/>
              <a:t>The prostate gland is about the size of a walnut. It is part of the male reproductive system and wraps around the tube that carries urine out of the bladder </a:t>
            </a:r>
          </a:p>
          <a:p>
            <a:pPr>
              <a:buBlip>
                <a:blip r:embed="rId2"/>
              </a:buBlip>
              <a:defRPr sz="3100">
                <a:effectLst/>
              </a:defRPr>
            </a:pPr>
            <a:r>
              <a:rPr dirty="0"/>
              <a:t>It grows larger as you get older. If your prostate gets too large, it can cause health issues</a:t>
            </a:r>
          </a:p>
          <a:p>
            <a:pPr>
              <a:buBlip>
                <a:blip r:embed="rId2"/>
              </a:buBlip>
              <a:defRPr sz="3100">
                <a:effectLst/>
              </a:defRPr>
            </a:pPr>
            <a:r>
              <a:rPr dirty="0"/>
              <a:t>Having prostate problems does not always mean you have </a:t>
            </a:r>
            <a:r>
              <a:rPr u="sng" dirty="0">
                <a:solidFill>
                  <a:srgbClr val="0000FF"/>
                </a:solidFill>
                <a:uFill>
                  <a:solidFill>
                    <a:srgbClr val="0000FF"/>
                  </a:solidFill>
                </a:uFill>
                <a:hlinkClick r:id="rId3"/>
              </a:rPr>
              <a:t>cancer</a:t>
            </a:r>
          </a:p>
        </p:txBody>
      </p:sp>
      <p:pic>
        <p:nvPicPr>
          <p:cNvPr id="144" name="Screen Shot 2015-12-12 at 12.09.05 PM.png" descr="Screen Shot 2015-12-12 at 12.09.05 PM.png"/>
          <p:cNvPicPr>
            <a:picLocks noChangeAspect="1"/>
          </p:cNvPicPr>
          <p:nvPr/>
        </p:nvPicPr>
        <p:blipFill>
          <a:blip r:embed="rId4"/>
          <a:stretch>
            <a:fillRect/>
          </a:stretch>
        </p:blipFill>
        <p:spPr>
          <a:xfrm>
            <a:off x="5508146" y="1148080"/>
            <a:ext cx="1920246" cy="121602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Prostate Problems"/>
          <p:cNvSpPr txBox="1">
            <a:spLocks noGrp="1"/>
          </p:cNvSpPr>
          <p:nvPr>
            <p:ph type="title"/>
          </p:nvPr>
        </p:nvSpPr>
        <p:spPr>
          <a:xfrm>
            <a:off x="2818438" y="189579"/>
            <a:ext cx="6555123" cy="493158"/>
          </a:xfrm>
          <a:prstGeom prst="rect">
            <a:avLst/>
          </a:prstGeom>
        </p:spPr>
        <p:txBody>
          <a:bodyPr>
            <a:noAutofit/>
          </a:bodyPr>
          <a:lstStyle>
            <a:lvl1pPr defTabSz="182879">
              <a:tabLst>
                <a:tab pos="596900" algn="l"/>
              </a:tabLst>
              <a:defRPr sz="2700" i="1">
                <a:effectLst>
                  <a:outerShdw blurRad="12700" dist="10160" dir="2700000" rotWithShape="0">
                    <a:srgbClr val="FFFFFF">
                      <a:alpha val="50000"/>
                    </a:srgbClr>
                  </a:outerShdw>
                </a:effectLst>
              </a:defRPr>
            </a:lvl1pPr>
          </a:lstStyle>
          <a:p>
            <a:r>
              <a:rPr sz="2800" dirty="0"/>
              <a:t>The Prostate Problems</a:t>
            </a:r>
          </a:p>
        </p:txBody>
      </p:sp>
      <p:sp>
        <p:nvSpPr>
          <p:cNvPr id="147" name="Benign prostatic hyperplasia (BPH) means that the prostate is enlarged but it is not a cancer. It is very common in older men…"/>
          <p:cNvSpPr txBox="1">
            <a:spLocks noGrp="1"/>
          </p:cNvSpPr>
          <p:nvPr>
            <p:ph type="body" idx="1"/>
          </p:nvPr>
        </p:nvSpPr>
        <p:spPr>
          <a:xfrm>
            <a:off x="956441" y="2656409"/>
            <a:ext cx="10636469" cy="3678405"/>
          </a:xfrm>
          <a:prstGeom prst="rect">
            <a:avLst/>
          </a:prstGeom>
        </p:spPr>
        <p:txBody>
          <a:bodyPr>
            <a:noAutofit/>
          </a:bodyPr>
          <a:lstStyle/>
          <a:p>
            <a:pPr defTabSz="144654">
              <a:spcBef>
                <a:spcPts val="1547"/>
              </a:spcBef>
              <a:buFont typeface="Arial" panose="020B0604020202020204" pitchFamily="34" charset="0"/>
              <a:buChar char="•"/>
              <a:defRPr sz="1800" b="1">
                <a:effectLst/>
              </a:defRPr>
            </a:pPr>
            <a:r>
              <a:rPr sz="1600" dirty="0"/>
              <a:t>Benign prostatic hyperplasia (BPH)</a:t>
            </a:r>
            <a:r>
              <a:rPr sz="1600" b="0" dirty="0"/>
              <a:t> means that the prostate is enlarged but it is not a cancer. It is very common in older men</a:t>
            </a:r>
          </a:p>
          <a:p>
            <a:pPr defTabSz="144654">
              <a:spcBef>
                <a:spcPts val="1547"/>
              </a:spcBef>
              <a:buFont typeface="Arial" panose="020B0604020202020204" pitchFamily="34" charset="0"/>
              <a:buChar char="•"/>
              <a:defRPr sz="1800" b="1">
                <a:effectLst/>
              </a:defRPr>
            </a:pPr>
            <a:r>
              <a:rPr sz="1600" dirty="0"/>
              <a:t>Prostate Cancer</a:t>
            </a:r>
            <a:r>
              <a:rPr sz="1600" b="0" dirty="0"/>
              <a:t> is common among American men. Risk Factors include</a:t>
            </a:r>
            <a:br>
              <a:rPr sz="1600" b="0" dirty="0"/>
            </a:br>
            <a:r>
              <a:rPr sz="1600" i="1" dirty="0"/>
              <a:t>Age</a:t>
            </a:r>
            <a:r>
              <a:rPr sz="1600" b="0" dirty="0"/>
              <a:t>. Men age 50 and older</a:t>
            </a:r>
            <a:br>
              <a:rPr sz="1600" b="0" dirty="0"/>
            </a:br>
            <a:r>
              <a:rPr sz="1600" i="1" dirty="0"/>
              <a:t>Race </a:t>
            </a:r>
            <a:r>
              <a:rPr sz="1600" b="0" i="1" dirty="0"/>
              <a:t>M</a:t>
            </a:r>
            <a:r>
              <a:rPr sz="1600" b="0" dirty="0"/>
              <a:t>ost common among African-American men.</a:t>
            </a:r>
            <a:br>
              <a:rPr sz="1600" b="0" dirty="0"/>
            </a:br>
            <a:r>
              <a:rPr sz="1600" i="1" dirty="0"/>
              <a:t>Family history</a:t>
            </a:r>
            <a:r>
              <a:rPr sz="1600" b="0" dirty="0"/>
              <a:t>.  Increased risk If your father or brother has had prostate cancer</a:t>
            </a:r>
            <a:br>
              <a:rPr sz="1600" b="0" dirty="0"/>
            </a:br>
            <a:r>
              <a:rPr sz="1600" i="1" dirty="0"/>
              <a:t>Diet</a:t>
            </a:r>
            <a:r>
              <a:rPr sz="1600" b="0" dirty="0"/>
              <a:t> Eating </a:t>
            </a:r>
            <a:r>
              <a:rPr sz="1600" b="0" u="sng" dirty="0">
                <a:solidFill>
                  <a:srgbClr val="0000FF"/>
                </a:solidFill>
                <a:uFill>
                  <a:solidFill>
                    <a:srgbClr val="0000FF"/>
                  </a:solidFill>
                </a:uFill>
                <a:hlinkClick r:id="rId2"/>
              </a:rPr>
              <a:t>high-fat food</a:t>
            </a:r>
            <a:r>
              <a:rPr sz="1600" b="0" dirty="0"/>
              <a:t> with few fruits and vegetables may raise your risk</a:t>
            </a:r>
          </a:p>
          <a:p>
            <a:pPr defTabSz="144654">
              <a:spcBef>
                <a:spcPts val="1547"/>
              </a:spcBef>
              <a:buFont typeface="Arial" panose="020B0604020202020204" pitchFamily="34" charset="0"/>
              <a:buChar char="•"/>
              <a:defRPr sz="1800" b="1">
                <a:effectLst/>
              </a:defRPr>
            </a:pPr>
            <a:r>
              <a:rPr sz="1600" dirty="0"/>
              <a:t>Watch for these symptoms and seek care with your doctor</a:t>
            </a:r>
            <a:br>
              <a:rPr sz="1600" dirty="0"/>
            </a:br>
            <a:r>
              <a:rPr sz="1600" b="0" dirty="0"/>
              <a:t>Frequent urge to urinate</a:t>
            </a:r>
            <a:br>
              <a:rPr sz="1600" b="0" dirty="0"/>
            </a:br>
            <a:r>
              <a:rPr sz="1600" b="0" dirty="0"/>
              <a:t>Need to get up many times during the night to urinate</a:t>
            </a:r>
            <a:br>
              <a:rPr sz="1600" b="0" dirty="0"/>
            </a:br>
            <a:r>
              <a:rPr sz="1600" b="0" dirty="0"/>
              <a:t>Blood in urine or semen</a:t>
            </a:r>
            <a:br>
              <a:rPr sz="1600" b="0" dirty="0"/>
            </a:br>
            <a:r>
              <a:rPr sz="1600" b="0" dirty="0"/>
              <a:t>Painful or burning urination</a:t>
            </a:r>
            <a:br>
              <a:rPr sz="1600" b="0" dirty="0"/>
            </a:br>
            <a:r>
              <a:rPr sz="1600" b="0" dirty="0"/>
              <a:t>Not being able to urinate</a:t>
            </a:r>
            <a:br>
              <a:rPr sz="1600" b="0" dirty="0"/>
            </a:br>
            <a:r>
              <a:rPr sz="1600" b="0" dirty="0"/>
              <a:t>Painful ejaculation</a:t>
            </a:r>
            <a:br>
              <a:rPr sz="1600" b="0" dirty="0"/>
            </a:br>
            <a:r>
              <a:rPr sz="1600" b="0" dirty="0"/>
              <a:t>Frequent pain or stiffness in lower back, hips, pelvic or rectal area, or upper thighs</a:t>
            </a:r>
            <a:br>
              <a:rPr sz="1600" b="0" dirty="0"/>
            </a:br>
            <a:r>
              <a:rPr sz="1600" b="0" dirty="0"/>
              <a:t>Dribbling of urine</a:t>
            </a:r>
          </a:p>
        </p:txBody>
      </p:sp>
      <p:pic>
        <p:nvPicPr>
          <p:cNvPr id="148" name="Screen Shot 2015-12-12 at 12.09.05 PM.png" descr="Screen Shot 2015-12-12 at 12.09.05 PM.png"/>
          <p:cNvPicPr>
            <a:picLocks noChangeAspect="1"/>
          </p:cNvPicPr>
          <p:nvPr/>
        </p:nvPicPr>
        <p:blipFill>
          <a:blip r:embed="rId3"/>
          <a:stretch>
            <a:fillRect/>
          </a:stretch>
        </p:blipFill>
        <p:spPr>
          <a:xfrm>
            <a:off x="4965654" y="817206"/>
            <a:ext cx="2440017" cy="15451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How to Manage"/>
          <p:cNvSpPr txBox="1">
            <a:spLocks noGrp="1"/>
          </p:cNvSpPr>
          <p:nvPr>
            <p:ph type="title"/>
          </p:nvPr>
        </p:nvSpPr>
        <p:spPr>
          <a:prstGeom prst="rect">
            <a:avLst/>
          </a:prstGeom>
        </p:spPr>
        <p:txBody>
          <a:bodyPr/>
          <a:lstStyle/>
          <a:p>
            <a:r>
              <a:t>How to Manage</a:t>
            </a:r>
          </a:p>
        </p:txBody>
      </p:sp>
      <p:sp>
        <p:nvSpPr>
          <p:cNvPr id="151" name="Treatment of Benign prostatic hyperplasia (BPH)…"/>
          <p:cNvSpPr txBox="1">
            <a:spLocks noGrp="1"/>
          </p:cNvSpPr>
          <p:nvPr>
            <p:ph type="body" idx="1"/>
          </p:nvPr>
        </p:nvSpPr>
        <p:spPr>
          <a:prstGeom prst="rect">
            <a:avLst/>
          </a:prstGeom>
        </p:spPr>
        <p:txBody>
          <a:bodyPr>
            <a:normAutofit fontScale="92500" lnSpcReduction="20000"/>
          </a:bodyPr>
          <a:lstStyle/>
          <a:p>
            <a:pPr marL="353246" indent="-353246" defTabSz="295740">
              <a:spcBef>
                <a:spcPts val="3234"/>
              </a:spcBef>
              <a:defRPr sz="2100">
                <a:effectLst/>
              </a:defRPr>
            </a:pPr>
            <a:r>
              <a:t>Treatment of </a:t>
            </a:r>
            <a:r>
              <a:rPr b="1"/>
              <a:t>Benign prostatic hyperplasia (</a:t>
            </a:r>
            <a:r>
              <a:t>BPH)</a:t>
            </a:r>
          </a:p>
          <a:p>
            <a:pPr marL="353246" indent="-353246" defTabSz="295740">
              <a:spcBef>
                <a:spcPts val="3234"/>
              </a:spcBef>
              <a:defRPr sz="2100" b="1" i="1">
                <a:effectLst/>
              </a:defRPr>
            </a:pPr>
            <a:r>
              <a:t>Watchful waiting, also called active surveillance</a:t>
            </a:r>
            <a:r>
              <a:rPr b="0"/>
              <a:t>.</a:t>
            </a:r>
            <a:r>
              <a:rPr b="0" i="0"/>
              <a:t> If your symptoms are not too bad, your doctor may tell you to wait before starting any treatment</a:t>
            </a:r>
          </a:p>
          <a:p>
            <a:pPr marL="353246" indent="-353246" defTabSz="295740">
              <a:spcBef>
                <a:spcPts val="3234"/>
              </a:spcBef>
              <a:defRPr sz="2100" b="1" i="1">
                <a:effectLst/>
              </a:defRPr>
            </a:pPr>
            <a:r>
              <a:t>Medications</a:t>
            </a:r>
            <a:r>
              <a:rPr b="0"/>
              <a:t>.</a:t>
            </a:r>
            <a:r>
              <a:rPr b="0" i="0"/>
              <a:t> There are medicines that can help shrink the prostate or help relax muscles near your prostate to ease your symptoms</a:t>
            </a:r>
          </a:p>
          <a:p>
            <a:pPr marL="353246" indent="-353246" defTabSz="295740">
              <a:spcBef>
                <a:spcPts val="3234"/>
              </a:spcBef>
              <a:defRPr sz="2100" b="1">
                <a:effectLst/>
              </a:defRPr>
            </a:pPr>
            <a:r>
              <a:t>Surgery</a:t>
            </a:r>
            <a:r>
              <a:rPr b="0"/>
              <a:t>. If nothing else has worked, </a:t>
            </a:r>
            <a:r>
              <a:rPr b="0" u="sng">
                <a:solidFill>
                  <a:srgbClr val="0000FF"/>
                </a:solidFill>
                <a:uFill>
                  <a:solidFill>
                    <a:srgbClr val="0000FF"/>
                  </a:solidFill>
                </a:uFill>
                <a:hlinkClick r:id="rId2"/>
              </a:rPr>
              <a:t>your doctor may suggest surgery</a:t>
            </a:r>
            <a:r>
              <a:rPr b="0"/>
              <a:t> to help urine flow. There are many types of BPH surgery</a:t>
            </a:r>
          </a:p>
          <a:p>
            <a:pPr marL="353246" indent="-353246" defTabSz="295740">
              <a:spcBef>
                <a:spcPts val="3234"/>
              </a:spcBef>
              <a:defRPr sz="2100" b="1">
                <a:effectLst/>
              </a:defRPr>
            </a:pPr>
            <a:r>
              <a:t>O</a:t>
            </a:r>
            <a:r>
              <a:rPr i="1"/>
              <a:t>ther treatments</a:t>
            </a:r>
            <a:r>
              <a:rPr b="0"/>
              <a:t>. Sometimes radio waves, microwaves, or lasers are used to treat urinary problems caused by BPH. These methods use different kinds of heat to reduce extra prostate tissue.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25D6E-3A7C-9B82-1D20-334EC44F8E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6FFE59-FE5F-F471-4714-FB01D04C29F8}"/>
              </a:ext>
            </a:extLst>
          </p:cNvPr>
          <p:cNvSpPr txBox="1"/>
          <p:nvPr/>
        </p:nvSpPr>
        <p:spPr>
          <a:xfrm>
            <a:off x="1686560" y="411693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33, Al Ahzab, Verse 22</a:t>
            </a:r>
          </a:p>
        </p:txBody>
      </p:sp>
      <p:sp>
        <p:nvSpPr>
          <p:cNvPr id="6" name="TextBox 5">
            <a:extLst>
              <a:ext uri="{FF2B5EF4-FFF2-40B4-BE49-F238E27FC236}">
                <a16:creationId xmlns:a16="http://schemas.microsoft.com/office/drawing/2014/main" id="{F521A4C6-EB2F-9B33-A527-BBB03308296D}"/>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047CDEAB-22E5-1BBF-D252-CDC6EEF38166}"/>
              </a:ext>
            </a:extLst>
          </p:cNvPr>
          <p:cNvSpPr>
            <a:spLocks noGrp="1"/>
          </p:cNvSpPr>
          <p:nvPr>
            <p:ph type="sldNum" sz="quarter" idx="12"/>
          </p:nvPr>
        </p:nvSpPr>
        <p:spPr/>
        <p:txBody>
          <a:bodyPr/>
          <a:lstStyle/>
          <a:p>
            <a:fld id="{A765CC5E-8052-F244-B94C-173FF7AA6EEC}" type="slidenum">
              <a:rPr lang="en-US" smtClean="0"/>
              <a:t>3</a:t>
            </a:fld>
            <a:endParaRPr lang="en-US"/>
          </a:p>
        </p:txBody>
      </p:sp>
      <p:pic>
        <p:nvPicPr>
          <p:cNvPr id="8" name="Picture 7">
            <a:extLst>
              <a:ext uri="{FF2B5EF4-FFF2-40B4-BE49-F238E27FC236}">
                <a16:creationId xmlns:a16="http://schemas.microsoft.com/office/drawing/2014/main" id="{845CDD09-D0BE-272E-C0B1-45E0C8BBA640}"/>
              </a:ext>
            </a:extLst>
          </p:cNvPr>
          <p:cNvPicPr>
            <a:picLocks noChangeAspect="1"/>
          </p:cNvPicPr>
          <p:nvPr/>
        </p:nvPicPr>
        <p:blipFill>
          <a:blip r:embed="rId3"/>
          <a:stretch>
            <a:fillRect/>
          </a:stretch>
        </p:blipFill>
        <p:spPr>
          <a:xfrm>
            <a:off x="372884" y="2052242"/>
            <a:ext cx="11446232" cy="1798476"/>
          </a:xfrm>
          <a:prstGeom prst="rect">
            <a:avLst/>
          </a:prstGeom>
        </p:spPr>
      </p:pic>
    </p:spTree>
    <p:extLst>
      <p:ext uri="{BB962C8B-B14F-4D97-AF65-F5344CB8AC3E}">
        <p14:creationId xmlns:p14="http://schemas.microsoft.com/office/powerpoint/2010/main" val="15061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o Treat or Not to Treat"/>
          <p:cNvSpPr txBox="1">
            <a:spLocks noGrp="1"/>
          </p:cNvSpPr>
          <p:nvPr>
            <p:ph type="title"/>
          </p:nvPr>
        </p:nvSpPr>
        <p:spPr>
          <a:prstGeom prst="rect">
            <a:avLst/>
          </a:prstGeom>
        </p:spPr>
        <p:txBody>
          <a:bodyPr/>
          <a:lstStyle/>
          <a:p>
            <a:r>
              <a:rPr lang="en-US" dirty="0"/>
              <a:t>Prostate Cancer</a:t>
            </a:r>
            <a:endParaRPr dirty="0"/>
          </a:p>
        </p:txBody>
      </p:sp>
      <p:sp>
        <p:nvSpPr>
          <p:cNvPr id="154" name="Treatment for prostate cancer depends on whether cancer is in part or all of the prostate or if it has spread to other parts of the body…"/>
          <p:cNvSpPr txBox="1">
            <a:spLocks noGrp="1"/>
          </p:cNvSpPr>
          <p:nvPr>
            <p:ph type="body" idx="1"/>
          </p:nvPr>
        </p:nvSpPr>
        <p:spPr>
          <a:prstGeom prst="rect">
            <a:avLst/>
          </a:prstGeom>
        </p:spPr>
        <p:txBody>
          <a:bodyPr>
            <a:normAutofit fontScale="92500" lnSpcReduction="20000"/>
          </a:bodyPr>
          <a:lstStyle/>
          <a:p>
            <a:pPr marL="230377" indent="-230377" defTabSz="192874">
              <a:spcBef>
                <a:spcPts val="2109"/>
              </a:spcBef>
              <a:defRPr sz="2400" b="1" i="1">
                <a:effectLst/>
              </a:defRPr>
            </a:pPr>
            <a:r>
              <a:rPr dirty="0"/>
              <a:t>Treatment for prostate </a:t>
            </a:r>
            <a:r>
              <a:rPr b="0" i="0" dirty="0"/>
              <a:t>cancer depends on whether cancer is in part or all of the prostate or if it has spread to other parts of the body</a:t>
            </a:r>
          </a:p>
          <a:p>
            <a:pPr marL="230377" indent="-230377" defTabSz="192874">
              <a:spcBef>
                <a:spcPts val="2109"/>
              </a:spcBef>
              <a:defRPr sz="2400">
                <a:effectLst/>
              </a:defRPr>
            </a:pPr>
            <a:r>
              <a:rPr dirty="0"/>
              <a:t>It also depends on your age and overall health</a:t>
            </a:r>
          </a:p>
          <a:p>
            <a:pPr marL="230377" indent="-230377" defTabSz="192874">
              <a:spcBef>
                <a:spcPts val="2109"/>
              </a:spcBef>
              <a:defRPr sz="2400" b="1" i="1">
                <a:effectLst/>
              </a:defRPr>
            </a:pPr>
            <a:r>
              <a:rPr dirty="0"/>
              <a:t>Watchful Waiting or Active Surveillance</a:t>
            </a:r>
            <a:r>
              <a:rPr b="0" i="0" dirty="0"/>
              <a:t>. If the cancer is growing slowly and not causing problems, you may decide not to treat it right away</a:t>
            </a:r>
          </a:p>
          <a:p>
            <a:pPr marL="230377" indent="-230377" defTabSz="192874">
              <a:spcBef>
                <a:spcPts val="2109"/>
              </a:spcBef>
              <a:defRPr sz="2400" b="1" i="1">
                <a:effectLst/>
              </a:defRPr>
            </a:pPr>
            <a:r>
              <a:rPr dirty="0"/>
              <a:t>Surgery</a:t>
            </a:r>
            <a:r>
              <a:rPr b="0" i="0" dirty="0"/>
              <a:t>. There are different types of Surgical options</a:t>
            </a:r>
          </a:p>
          <a:p>
            <a:pPr marL="230377" indent="-230377" defTabSz="192874">
              <a:spcBef>
                <a:spcPts val="2109"/>
              </a:spcBef>
              <a:defRPr sz="2400" b="1" i="1">
                <a:effectLst/>
              </a:defRPr>
            </a:pPr>
            <a:r>
              <a:rPr dirty="0"/>
              <a:t>Radiation Therapy </a:t>
            </a:r>
            <a:endParaRPr lang="en-US" dirty="0"/>
          </a:p>
          <a:p>
            <a:pPr marL="230377" indent="-230377" defTabSz="192874">
              <a:spcBef>
                <a:spcPts val="2109"/>
              </a:spcBef>
              <a:defRPr sz="2400" b="1" i="1">
                <a:effectLst/>
              </a:defRPr>
            </a:pPr>
            <a:r>
              <a:rPr dirty="0"/>
              <a:t>Hormone Therapy </a:t>
            </a:r>
            <a:r>
              <a:rPr b="0" i="0" dirty="0"/>
              <a:t>can also be used for prostate cancer that has spread beyond the prostate (Metastatic Cancer)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31</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299720" y="4070196"/>
            <a:ext cx="11592560" cy="1323439"/>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Hadrat A'isha</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reported that there came a few desert Arabs to Allah's Messenger</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and said: Do you kiss your children? He said: Yes. Thereupon they said: By Allah but we do not kiss our children. Thereupon Allah's Messenger</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Then what can I do if Allah has deprived you of mercy?</a:t>
            </a:r>
            <a:endParaRPr lang="en-US" sz="2000" b="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525768"/>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6563043" y="5616095"/>
            <a:ext cx="5491480"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Muslim</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BFEAF7-1D89-CF73-9685-F6F82176EB6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D71F374-4220-0F03-EB61-E4D9882FFE46}"/>
              </a:ext>
            </a:extLst>
          </p:cNvPr>
          <p:cNvSpPr txBox="1"/>
          <p:nvPr/>
        </p:nvSpPr>
        <p:spPr>
          <a:xfrm>
            <a:off x="1686560" y="411693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33, Al Ahzab, Verse 22</a:t>
            </a:r>
          </a:p>
        </p:txBody>
      </p:sp>
      <p:sp>
        <p:nvSpPr>
          <p:cNvPr id="6" name="TextBox 5">
            <a:extLst>
              <a:ext uri="{FF2B5EF4-FFF2-40B4-BE49-F238E27FC236}">
                <a16:creationId xmlns:a16="http://schemas.microsoft.com/office/drawing/2014/main" id="{9AEA98CC-4C71-EAF2-DD35-3E1809B6544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6F0778B3-6CA0-E779-F1E9-01E9CFC3ADE4}"/>
              </a:ext>
            </a:extLst>
          </p:cNvPr>
          <p:cNvSpPr>
            <a:spLocks noGrp="1"/>
          </p:cNvSpPr>
          <p:nvPr>
            <p:ph type="sldNum" sz="quarter" idx="12"/>
          </p:nvPr>
        </p:nvSpPr>
        <p:spPr/>
        <p:txBody>
          <a:bodyPr/>
          <a:lstStyle/>
          <a:p>
            <a:fld id="{A765CC5E-8052-F244-B94C-173FF7AA6EEC}" type="slidenum">
              <a:rPr lang="en-US" smtClean="0"/>
              <a:t>8</a:t>
            </a:fld>
            <a:endParaRPr lang="en-US"/>
          </a:p>
        </p:txBody>
      </p:sp>
      <p:pic>
        <p:nvPicPr>
          <p:cNvPr id="8" name="Picture 7">
            <a:extLst>
              <a:ext uri="{FF2B5EF4-FFF2-40B4-BE49-F238E27FC236}">
                <a16:creationId xmlns:a16="http://schemas.microsoft.com/office/drawing/2014/main" id="{AE7D82AC-38C2-79BE-4049-F4670B1EB3D3}"/>
              </a:ext>
            </a:extLst>
          </p:cNvPr>
          <p:cNvPicPr>
            <a:picLocks noChangeAspect="1"/>
          </p:cNvPicPr>
          <p:nvPr/>
        </p:nvPicPr>
        <p:blipFill>
          <a:blip r:embed="rId3"/>
          <a:stretch>
            <a:fillRect/>
          </a:stretch>
        </p:blipFill>
        <p:spPr>
          <a:xfrm>
            <a:off x="372884" y="2052242"/>
            <a:ext cx="11446232" cy="1798476"/>
          </a:xfrm>
          <a:prstGeom prst="rect">
            <a:avLst/>
          </a:prstGeom>
        </p:spPr>
      </p:pic>
    </p:spTree>
    <p:extLst>
      <p:ext uri="{BB962C8B-B14F-4D97-AF65-F5344CB8AC3E}">
        <p14:creationId xmlns:p14="http://schemas.microsoft.com/office/powerpoint/2010/main" val="134677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C06CE4-0C93-388C-640D-92EC1400722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5EBE4C-7433-B75F-773B-1D0627612685}"/>
              </a:ext>
            </a:extLst>
          </p:cNvPr>
          <p:cNvSpPr txBox="1">
            <a:spLocks/>
          </p:cNvSpPr>
          <p:nvPr/>
        </p:nvSpPr>
        <p:spPr>
          <a:xfrm>
            <a:off x="396242" y="1490345"/>
            <a:ext cx="11692742"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A Nasir brought his 15 yr. old son to the Masjid after a while. The son used to be a regular but over last several months had not been attending any programs. As soon as Salat was over, the father noticed that the son did not join the congregational prayers. The father found his son outside the prayer area and scolded him in front of everyone for missing Salat. He said, “you have really disappointed me today”. Few days later, Zaim sahib approached this Nasir and told him not be harsh with his son. The Nasir got upset and said he was allowed to punish children for missing Salat. </a:t>
            </a:r>
          </a:p>
          <a:p>
            <a:pPr algn="l">
              <a:spcBef>
                <a:spcPts val="0"/>
              </a:spcBef>
            </a:pPr>
            <a:endParaRPr lang="en-US" dirty="0">
              <a:latin typeface="Verdana" panose="020B0604030504040204" pitchFamily="34" charset="0"/>
              <a:ea typeface="Verdana" panose="020B0604030504040204" pitchFamily="34" charset="0"/>
            </a:endParaRP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What happened here?</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Do you agree with the Nasir or Zaim sahib?</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How would you have reacted if your son acted this way?</a:t>
            </a:r>
          </a:p>
        </p:txBody>
      </p:sp>
      <p:sp>
        <p:nvSpPr>
          <p:cNvPr id="4" name="TextBox 3">
            <a:extLst>
              <a:ext uri="{FF2B5EF4-FFF2-40B4-BE49-F238E27FC236}">
                <a16:creationId xmlns:a16="http://schemas.microsoft.com/office/drawing/2014/main" id="{F0B33EBF-8517-2DAF-F457-59A814921A69}"/>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EC9E022C-C559-5F26-8241-82294511255C}"/>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2351714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LinenBook">
  <a:themeElements>
    <a:clrScheme name="LinenBook">
      <a:dk1>
        <a:srgbClr val="363929"/>
      </a:dk1>
      <a:lt1>
        <a:srgbClr val="181039"/>
      </a:lt1>
      <a:dk2>
        <a:srgbClr val="A7A7A7"/>
      </a:dk2>
      <a:lt2>
        <a:srgbClr val="535353"/>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Helvetica"/>
        <a:ea typeface="Helvetica"/>
        <a:cs typeface="Helvetica"/>
      </a:majorFont>
      <a:minorFont>
        <a:latin typeface="Helvetica Neue"/>
        <a:ea typeface="Helvetica Neue"/>
        <a:cs typeface="Helvetica Neue"/>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1039"/>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21962</TotalTime>
  <Words>3048</Words>
  <Application>Microsoft Office PowerPoint</Application>
  <PresentationFormat>Widescreen</PresentationFormat>
  <Paragraphs>201</Paragraphs>
  <Slides>31</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Aptos</vt:lpstr>
      <vt:lpstr>Aptos Display</vt:lpstr>
      <vt:lpstr>Arial</vt:lpstr>
      <vt:lpstr>Calibri</vt:lpstr>
      <vt:lpstr>Helvetica Neue</vt:lpstr>
      <vt:lpstr>Ink Free</vt:lpstr>
      <vt:lpstr>Jameel Noori Nastaleeq</vt:lpstr>
      <vt:lpstr>Optima</vt:lpstr>
      <vt:lpstr>Overpass</vt:lpstr>
      <vt:lpstr>Urdu Typesetting</vt:lpstr>
      <vt:lpstr>Verdana</vt:lpstr>
      <vt:lpstr>Office Theme</vt:lpstr>
      <vt:lpstr>1_Office Theme</vt:lpstr>
      <vt:lpstr>1_LinenBook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Men’s Health</vt:lpstr>
      <vt:lpstr>The Prostate</vt:lpstr>
      <vt:lpstr>The Prostate Problems</vt:lpstr>
      <vt:lpstr>How to Manage</vt:lpstr>
      <vt:lpstr>Prostate Cancer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77</cp:revision>
  <dcterms:created xsi:type="dcterms:W3CDTF">2024-12-05T17:25:45Z</dcterms:created>
  <dcterms:modified xsi:type="dcterms:W3CDTF">2025-03-30T03:23:42Z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