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88" r:id="rId3"/>
  </p:sldMasterIdLst>
  <p:notesMasterIdLst>
    <p:notesMasterId r:id="rId39"/>
  </p:notesMasterIdLst>
  <p:sldIdLst>
    <p:sldId id="266" r:id="rId4"/>
    <p:sldId id="256" r:id="rId5"/>
    <p:sldId id="312" r:id="rId6"/>
    <p:sldId id="258" r:id="rId7"/>
    <p:sldId id="260" r:id="rId8"/>
    <p:sldId id="281" r:id="rId9"/>
    <p:sldId id="282" r:id="rId10"/>
    <p:sldId id="318" r:id="rId11"/>
    <p:sldId id="261" r:id="rId12"/>
    <p:sldId id="288" r:id="rId13"/>
    <p:sldId id="259" r:id="rId14"/>
    <p:sldId id="330" r:id="rId15"/>
    <p:sldId id="331" r:id="rId16"/>
    <p:sldId id="332" r:id="rId17"/>
    <p:sldId id="333" r:id="rId18"/>
    <p:sldId id="303" r:id="rId19"/>
    <p:sldId id="321" r:id="rId20"/>
    <p:sldId id="302" r:id="rId21"/>
    <p:sldId id="323" r:id="rId22"/>
    <p:sldId id="284" r:id="rId23"/>
    <p:sldId id="264" r:id="rId24"/>
    <p:sldId id="285" r:id="rId25"/>
    <p:sldId id="315" r:id="rId26"/>
    <p:sldId id="319" r:id="rId27"/>
    <p:sldId id="286" r:id="rId28"/>
    <p:sldId id="329" r:id="rId29"/>
    <p:sldId id="287" r:id="rId30"/>
    <p:sldId id="324" r:id="rId31"/>
    <p:sldId id="257" r:id="rId32"/>
    <p:sldId id="325" r:id="rId33"/>
    <p:sldId id="326" r:id="rId34"/>
    <p:sldId id="327" r:id="rId35"/>
    <p:sldId id="328" r:id="rId36"/>
    <p:sldId id="262" r:id="rId37"/>
    <p:sldId id="26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5/24/2025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5/24/2025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5/24/2025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5/24/2025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035050" y="1035050"/>
            <a:ext cx="10121900" cy="2501900"/>
          </a:xfrm>
          <a:prstGeom prst="rect">
            <a:avLst/>
          </a:prstGeom>
        </p:spPr>
        <p:txBody>
          <a:bodyPr anchor="b"/>
          <a:lstStyle/>
          <a:p>
            <a:r>
              <a:t>Title Text</a:t>
            </a:r>
          </a:p>
        </p:txBody>
      </p:sp>
      <p:sp>
        <p:nvSpPr>
          <p:cNvPr id="12" name="Body Level One…"/>
          <p:cNvSpPr txBox="1">
            <a:spLocks noGrp="1"/>
          </p:cNvSpPr>
          <p:nvPr>
            <p:ph type="body" sz="quarter" idx="1"/>
          </p:nvPr>
        </p:nvSpPr>
        <p:spPr>
          <a:xfrm>
            <a:off x="1035050" y="3530600"/>
            <a:ext cx="10121900" cy="1574800"/>
          </a:xfrm>
          <a:prstGeom prst="rect">
            <a:avLst/>
          </a:prstGeom>
        </p:spPr>
        <p:txBody>
          <a:bodyPr anchor="t"/>
          <a:lstStyle>
            <a:lvl1pPr marL="0" indent="0" algn="ctr">
              <a:spcBef>
                <a:spcPts val="0"/>
              </a:spcBef>
              <a:buClrTx/>
              <a:buSzTx/>
              <a:buNone/>
              <a:defRPr sz="1800">
                <a:latin typeface="Zapfino"/>
                <a:ea typeface="Zapfino"/>
                <a:cs typeface="Zapfino"/>
                <a:sym typeface="Zapfino"/>
              </a:defRPr>
            </a:lvl1pPr>
            <a:lvl2pPr marL="0" indent="0" algn="ctr">
              <a:spcBef>
                <a:spcPts val="0"/>
              </a:spcBef>
              <a:buClrTx/>
              <a:buSzTx/>
              <a:buNone/>
              <a:defRPr sz="1800">
                <a:latin typeface="Zapfino"/>
                <a:ea typeface="Zapfino"/>
                <a:cs typeface="Zapfino"/>
                <a:sym typeface="Zapfino"/>
              </a:defRPr>
            </a:lvl2pPr>
            <a:lvl3pPr marL="0" indent="0" algn="ctr">
              <a:spcBef>
                <a:spcPts val="0"/>
              </a:spcBef>
              <a:buClrTx/>
              <a:buSzTx/>
              <a:buNone/>
              <a:defRPr sz="1800">
                <a:latin typeface="Zapfino"/>
                <a:ea typeface="Zapfino"/>
                <a:cs typeface="Zapfino"/>
                <a:sym typeface="Zapfino"/>
              </a:defRPr>
            </a:lvl3pPr>
            <a:lvl4pPr marL="0" indent="0" algn="ctr">
              <a:spcBef>
                <a:spcPts val="0"/>
              </a:spcBef>
              <a:buClrTx/>
              <a:buSzTx/>
              <a:buNone/>
              <a:defRPr sz="1800">
                <a:latin typeface="Zapfino"/>
                <a:ea typeface="Zapfino"/>
                <a:cs typeface="Zapfino"/>
                <a:sym typeface="Zapfino"/>
              </a:defRPr>
            </a:lvl4pPr>
            <a:lvl5pPr marL="0" indent="0" algn="ctr">
              <a:spcBef>
                <a:spcPts val="0"/>
              </a:spcBef>
              <a:buClrTx/>
              <a:buSzTx/>
              <a:buNone/>
              <a:defRPr sz="18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7428033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Wooden spoon in a bowl of risotto"/>
          <p:cNvSpPr>
            <a:spLocks noGrp="1"/>
          </p:cNvSpPr>
          <p:nvPr>
            <p:ph type="pic" idx="21"/>
          </p:nvPr>
        </p:nvSpPr>
        <p:spPr>
          <a:xfrm>
            <a:off x="1279868" y="-804764"/>
            <a:ext cx="9417050" cy="6278038"/>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035050" y="4394200"/>
            <a:ext cx="10121900" cy="984250"/>
          </a:xfrm>
          <a:prstGeom prst="rect">
            <a:avLst/>
          </a:prstGeom>
        </p:spPr>
        <p:txBody>
          <a:bodyPr/>
          <a:lstStyle/>
          <a:p>
            <a:r>
              <a:t>Title Text</a:t>
            </a:r>
          </a:p>
        </p:txBody>
      </p:sp>
      <p:sp>
        <p:nvSpPr>
          <p:cNvPr id="22" name="Body Level One…"/>
          <p:cNvSpPr txBox="1">
            <a:spLocks noGrp="1"/>
          </p:cNvSpPr>
          <p:nvPr>
            <p:ph type="body" sz="quarter" idx="1"/>
          </p:nvPr>
        </p:nvSpPr>
        <p:spPr>
          <a:xfrm>
            <a:off x="1035050" y="5372100"/>
            <a:ext cx="10121900" cy="984250"/>
          </a:xfrm>
          <a:prstGeom prst="rect">
            <a:avLst/>
          </a:prstGeom>
        </p:spPr>
        <p:txBody>
          <a:bodyPr anchor="t"/>
          <a:lstStyle>
            <a:lvl1pPr marL="0" indent="0" algn="ctr">
              <a:spcBef>
                <a:spcPts val="0"/>
              </a:spcBef>
              <a:buClrTx/>
              <a:buSzTx/>
              <a:buNone/>
              <a:defRPr sz="1800">
                <a:latin typeface="Zapfino"/>
                <a:ea typeface="Zapfino"/>
                <a:cs typeface="Zapfino"/>
                <a:sym typeface="Zapfino"/>
              </a:defRPr>
            </a:lvl1pPr>
            <a:lvl2pPr marL="0" indent="0" algn="ctr">
              <a:spcBef>
                <a:spcPts val="0"/>
              </a:spcBef>
              <a:buClrTx/>
              <a:buSzTx/>
              <a:buNone/>
              <a:defRPr sz="1800">
                <a:latin typeface="Zapfino"/>
                <a:ea typeface="Zapfino"/>
                <a:cs typeface="Zapfino"/>
                <a:sym typeface="Zapfino"/>
              </a:defRPr>
            </a:lvl2pPr>
            <a:lvl3pPr marL="0" indent="0" algn="ctr">
              <a:spcBef>
                <a:spcPts val="0"/>
              </a:spcBef>
              <a:buClrTx/>
              <a:buSzTx/>
              <a:buNone/>
              <a:defRPr sz="1800">
                <a:latin typeface="Zapfino"/>
                <a:ea typeface="Zapfino"/>
                <a:cs typeface="Zapfino"/>
                <a:sym typeface="Zapfino"/>
              </a:defRPr>
            </a:lvl3pPr>
            <a:lvl4pPr marL="0" indent="0" algn="ctr">
              <a:spcBef>
                <a:spcPts val="0"/>
              </a:spcBef>
              <a:buClrTx/>
              <a:buSzTx/>
              <a:buNone/>
              <a:defRPr sz="1800">
                <a:latin typeface="Zapfino"/>
                <a:ea typeface="Zapfino"/>
                <a:cs typeface="Zapfino"/>
                <a:sym typeface="Zapfino"/>
              </a:defRPr>
            </a:lvl4pPr>
            <a:lvl5pPr marL="0" indent="0" algn="ctr">
              <a:spcBef>
                <a:spcPts val="0"/>
              </a:spcBef>
              <a:buClrTx/>
              <a:buSzTx/>
              <a:buNone/>
              <a:defRPr sz="18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51133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035050" y="2178050"/>
            <a:ext cx="10121900" cy="25019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59217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 wooden spoon in a bowl of risotto"/>
          <p:cNvSpPr>
            <a:spLocks noGrp="1"/>
          </p:cNvSpPr>
          <p:nvPr>
            <p:ph type="pic" idx="21"/>
          </p:nvPr>
        </p:nvSpPr>
        <p:spPr>
          <a:xfrm>
            <a:off x="4296289" y="411004"/>
            <a:ext cx="9333122" cy="622207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889000" y="552450"/>
            <a:ext cx="5111750" cy="2679700"/>
          </a:xfrm>
          <a:prstGeom prst="rect">
            <a:avLst/>
          </a:prstGeom>
        </p:spPr>
        <p:txBody>
          <a:bodyPr anchor="b"/>
          <a:lstStyle/>
          <a:p>
            <a:r>
              <a:t>Title Text</a:t>
            </a:r>
          </a:p>
        </p:txBody>
      </p:sp>
      <p:sp>
        <p:nvSpPr>
          <p:cNvPr id="40" name="Body Level One…"/>
          <p:cNvSpPr txBox="1">
            <a:spLocks noGrp="1"/>
          </p:cNvSpPr>
          <p:nvPr>
            <p:ph type="body" sz="quarter" idx="1"/>
          </p:nvPr>
        </p:nvSpPr>
        <p:spPr>
          <a:xfrm>
            <a:off x="889000" y="3365500"/>
            <a:ext cx="5111750" cy="2679700"/>
          </a:xfrm>
          <a:prstGeom prst="rect">
            <a:avLst/>
          </a:prstGeom>
        </p:spPr>
        <p:txBody>
          <a:bodyPr anchor="t"/>
          <a:lstStyle>
            <a:lvl1pPr marL="0" indent="0" algn="ctr">
              <a:spcBef>
                <a:spcPts val="0"/>
              </a:spcBef>
              <a:buClrTx/>
              <a:buSzTx/>
              <a:buNone/>
              <a:defRPr sz="1800">
                <a:latin typeface="Zapfino"/>
                <a:ea typeface="Zapfino"/>
                <a:cs typeface="Zapfino"/>
                <a:sym typeface="Zapfino"/>
              </a:defRPr>
            </a:lvl1pPr>
            <a:lvl2pPr marL="0" indent="0" algn="ctr">
              <a:spcBef>
                <a:spcPts val="0"/>
              </a:spcBef>
              <a:buClrTx/>
              <a:buSzTx/>
              <a:buNone/>
              <a:defRPr sz="1800">
                <a:latin typeface="Zapfino"/>
                <a:ea typeface="Zapfino"/>
                <a:cs typeface="Zapfino"/>
                <a:sym typeface="Zapfino"/>
              </a:defRPr>
            </a:lvl2pPr>
            <a:lvl3pPr marL="0" indent="0" algn="ctr">
              <a:spcBef>
                <a:spcPts val="0"/>
              </a:spcBef>
              <a:buClrTx/>
              <a:buSzTx/>
              <a:buNone/>
              <a:defRPr sz="1800">
                <a:latin typeface="Zapfino"/>
                <a:ea typeface="Zapfino"/>
                <a:cs typeface="Zapfino"/>
                <a:sym typeface="Zapfino"/>
              </a:defRPr>
            </a:lvl3pPr>
            <a:lvl4pPr marL="0" indent="0" algn="ctr">
              <a:spcBef>
                <a:spcPts val="0"/>
              </a:spcBef>
              <a:buClrTx/>
              <a:buSzTx/>
              <a:buNone/>
              <a:defRPr sz="1800">
                <a:latin typeface="Zapfino"/>
                <a:ea typeface="Zapfino"/>
                <a:cs typeface="Zapfino"/>
                <a:sym typeface="Zapfino"/>
              </a:defRPr>
            </a:lvl4pPr>
            <a:lvl5pPr marL="0" indent="0" algn="ctr">
              <a:spcBef>
                <a:spcPts val="0"/>
              </a:spcBef>
              <a:buClrTx/>
              <a:buSzTx/>
              <a:buNone/>
              <a:defRPr sz="18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6151513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36945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035050" y="2127250"/>
            <a:ext cx="10121900" cy="401955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39359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pasta with pesto sauce in a white bowl"/>
          <p:cNvSpPr>
            <a:spLocks noGrp="1"/>
          </p:cNvSpPr>
          <p:nvPr>
            <p:ph type="pic" idx="21"/>
          </p:nvPr>
        </p:nvSpPr>
        <p:spPr>
          <a:xfrm>
            <a:off x="6467475" y="1128562"/>
            <a:ext cx="4762500" cy="715879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35050" y="2127250"/>
            <a:ext cx="5003800" cy="4019550"/>
          </a:xfrm>
          <a:prstGeom prst="rect">
            <a:avLst/>
          </a:prstGeom>
        </p:spPr>
        <p:txBody>
          <a:bodyPr/>
          <a:lstStyle>
            <a:lvl1pPr>
              <a:spcBef>
                <a:spcPts val="1950"/>
              </a:spcBef>
              <a:buBlip>
                <a:blip r:embed="rId2"/>
              </a:buBlip>
            </a:lvl1pPr>
            <a:lvl2pPr>
              <a:spcBef>
                <a:spcPts val="1950"/>
              </a:spcBef>
              <a:buBlip>
                <a:blip r:embed="rId2"/>
              </a:buBlip>
            </a:lvl2pPr>
            <a:lvl3pPr>
              <a:spcBef>
                <a:spcPts val="1950"/>
              </a:spcBef>
              <a:buBlip>
                <a:blip r:embed="rId2"/>
              </a:buBlip>
            </a:lvl3pPr>
            <a:lvl4pPr>
              <a:spcBef>
                <a:spcPts val="1950"/>
              </a:spcBef>
              <a:buBlip>
                <a:blip r:embed="rId2"/>
              </a:buBlip>
            </a:lvl4pPr>
            <a:lvl5pPr>
              <a:spcBef>
                <a:spcPts val="195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428594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09992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5/24/2025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tack of raviolis topped with caramelized onions on a white plate"/>
          <p:cNvSpPr>
            <a:spLocks noGrp="1"/>
          </p:cNvSpPr>
          <p:nvPr>
            <p:ph type="pic" sz="half" idx="21"/>
          </p:nvPr>
        </p:nvSpPr>
        <p:spPr>
          <a:xfrm>
            <a:off x="6826250" y="2305050"/>
            <a:ext cx="4762500" cy="5185834"/>
          </a:xfrm>
          <a:prstGeom prst="rect">
            <a:avLst/>
          </a:prstGeom>
          <a:ln w="9525">
            <a:round/>
          </a:ln>
        </p:spPr>
        <p:txBody>
          <a:bodyPr lIns="91439" tIns="45719" rIns="91439" bIns="45719" anchor="t">
            <a:noAutofit/>
          </a:bodyPr>
          <a:lstStyle/>
          <a:p>
            <a:endParaRPr/>
          </a:p>
        </p:txBody>
      </p:sp>
      <p:sp>
        <p:nvSpPr>
          <p:cNvPr id="84" name="Wooden spoon in a bowl of risotto"/>
          <p:cNvSpPr>
            <a:spLocks noGrp="1"/>
          </p:cNvSpPr>
          <p:nvPr>
            <p:ph type="pic" sz="half" idx="22"/>
          </p:nvPr>
        </p:nvSpPr>
        <p:spPr>
          <a:xfrm>
            <a:off x="6515100" y="315378"/>
            <a:ext cx="5410200" cy="3606801"/>
          </a:xfrm>
          <a:prstGeom prst="rect">
            <a:avLst/>
          </a:prstGeom>
          <a:ln w="9525">
            <a:round/>
          </a:ln>
        </p:spPr>
        <p:txBody>
          <a:bodyPr lIns="91439" tIns="45719" rIns="91439" bIns="45719" anchor="t">
            <a:noAutofit/>
          </a:bodyPr>
          <a:lstStyle/>
          <a:p>
            <a:endParaRPr/>
          </a:p>
        </p:txBody>
      </p:sp>
      <p:sp>
        <p:nvSpPr>
          <p:cNvPr id="85" name="Close-up of pasta with pesto sauce in a white bowl"/>
          <p:cNvSpPr>
            <a:spLocks noGrp="1"/>
          </p:cNvSpPr>
          <p:nvPr>
            <p:ph type="pic" idx="23"/>
          </p:nvPr>
        </p:nvSpPr>
        <p:spPr>
          <a:xfrm>
            <a:off x="603250" y="-977900"/>
            <a:ext cx="6032500" cy="90678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58981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193800" y="4476750"/>
            <a:ext cx="9810750" cy="425758"/>
          </a:xfrm>
          <a:prstGeom prst="rect">
            <a:avLst/>
          </a:prstGeom>
        </p:spPr>
        <p:txBody>
          <a:bodyPr anchor="t">
            <a:spAutoFit/>
          </a:bodyPr>
          <a:lstStyle>
            <a:lvl1pPr marL="0" indent="0" algn="ctr">
              <a:spcBef>
                <a:spcPts val="0"/>
              </a:spcBef>
              <a:buClrTx/>
              <a:buSzTx/>
              <a:buNone/>
              <a:defRPr sz="2100"/>
            </a:lvl1pPr>
          </a:lstStyle>
          <a:p>
            <a:r>
              <a:t>–Johnny Appleseed</a:t>
            </a:r>
          </a:p>
        </p:txBody>
      </p:sp>
      <p:sp>
        <p:nvSpPr>
          <p:cNvPr id="94" name="“Type a quote here.”"/>
          <p:cNvSpPr txBox="1">
            <a:spLocks noGrp="1"/>
          </p:cNvSpPr>
          <p:nvPr>
            <p:ph type="body" sz="quarter" idx="22"/>
          </p:nvPr>
        </p:nvSpPr>
        <p:spPr>
          <a:xfrm>
            <a:off x="1193800" y="2967738"/>
            <a:ext cx="9810750" cy="548868"/>
          </a:xfrm>
          <a:prstGeom prst="rect">
            <a:avLst/>
          </a:prstGeom>
        </p:spPr>
        <p:txBody>
          <a:bodyPr>
            <a:spAutoFit/>
          </a:bodyPr>
          <a:lstStyle>
            <a:lvl1pPr marL="0" indent="0" algn="ctr">
              <a:spcBef>
                <a:spcPts val="1700"/>
              </a:spcBef>
              <a:buClrTx/>
              <a:buSzTx/>
              <a:buNone/>
              <a:defRPr sz="29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909383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Wooden spoon in a bowl of risotto"/>
          <p:cNvSpPr>
            <a:spLocks noGrp="1"/>
          </p:cNvSpPr>
          <p:nvPr>
            <p:ph type="pic" idx="21"/>
          </p:nvPr>
        </p:nvSpPr>
        <p:spPr>
          <a:xfrm>
            <a:off x="-200678" y="-233046"/>
            <a:ext cx="12429073" cy="8286050"/>
          </a:xfrm>
          <a:prstGeom prst="rect">
            <a:avLst/>
          </a:prstGeom>
          <a:ln w="254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957337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27347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9551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75640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65958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230979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589045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62160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5/24/2025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25144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46256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381251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36765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5/24/2025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901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5/24/2025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5/24/2025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5/24/2025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5/24/2025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5/24/2025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5/24/2025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5/24/2025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035050" y="660400"/>
            <a:ext cx="10121900" cy="553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035050" y="400050"/>
            <a:ext cx="10121900" cy="166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77627" y="6570743"/>
            <a:ext cx="285335" cy="287258"/>
          </a:xfrm>
          <a:prstGeom prst="rect">
            <a:avLst/>
          </a:prstGeom>
          <a:ln w="12700">
            <a:miter lim="400000"/>
          </a:ln>
        </p:spPr>
        <p:txBody>
          <a:bodyPr wrap="none" lIns="50800" tIns="50800" rIns="50800" bIns="50800" anchor="b">
            <a:spAutoFit/>
          </a:bodyPr>
          <a:lstStyle>
            <a:lvl1pPr>
              <a:defRPr sz="1200" b="1">
                <a:solidFill>
                  <a:srgbClr val="51573F"/>
                </a:solidFill>
              </a:defRPr>
            </a:lvl1pPr>
          </a:lstStyle>
          <a:p>
            <a:fld id="{86CB4B4D-7CA3-9044-876B-883B54F8677D}" type="slidenum">
              <a:t>‹#›</a:t>
            </a:fld>
            <a:endParaRPr/>
          </a:p>
        </p:txBody>
      </p:sp>
    </p:spTree>
    <p:extLst>
      <p:ext uri="{BB962C8B-B14F-4D97-AF65-F5344CB8AC3E}">
        <p14:creationId xmlns:p14="http://schemas.microsoft.com/office/powerpoint/2010/main" val="36380315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med"/>
  <p:txStyles>
    <p:titleStyle>
      <a:lvl1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1pPr>
      <a:lvl2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2pPr>
      <a:lvl3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3pPr>
      <a:lvl4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4pPr>
      <a:lvl5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5pPr>
      <a:lvl6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6pPr>
      <a:lvl7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7pPr>
      <a:lvl8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8pPr>
      <a:lvl9pPr marL="0" marR="0" indent="0" algn="ctr" defTabSz="412750" rtl="0" latinLnBrk="0">
        <a:lnSpc>
          <a:spcPct val="100000"/>
        </a:lnSpc>
        <a:spcBef>
          <a:spcPts val="0"/>
        </a:spcBef>
        <a:spcAft>
          <a:spcPts val="0"/>
        </a:spcAft>
        <a:buClr>
          <a:srgbClr val="9A7865"/>
        </a:buClr>
        <a:buSzTx/>
        <a:buFontTx/>
        <a:buNone/>
        <a:tabLst/>
        <a:defRPr sz="5300" b="0" i="0" u="none" strike="noStrike" cap="none" spc="0" baseline="0">
          <a:solidFill>
            <a:srgbClr val="85604A"/>
          </a:solidFill>
          <a:uFillTx/>
          <a:latin typeface="+mn-lt"/>
          <a:ea typeface="+mn-ea"/>
          <a:cs typeface="+mn-cs"/>
          <a:sym typeface="Didot"/>
        </a:defRPr>
      </a:lvl9pPr>
    </p:titleStyle>
    <p:bodyStyle>
      <a:lvl1pPr marL="28575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1pPr>
      <a:lvl2pPr marL="57150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2pPr>
      <a:lvl3pPr marL="85725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3pPr>
      <a:lvl4pPr marL="114300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4pPr>
      <a:lvl5pPr marL="142875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5pPr>
      <a:lvl6pPr marL="171450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6pPr>
      <a:lvl7pPr marL="200025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7pPr>
      <a:lvl8pPr marL="228600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8pPr>
      <a:lvl9pPr marL="2571750" marR="0" indent="-285750" algn="l" defTabSz="412750" rtl="0" latinLnBrk="0">
        <a:lnSpc>
          <a:spcPct val="100000"/>
        </a:lnSpc>
        <a:spcBef>
          <a:spcPts val="2250"/>
        </a:spcBef>
        <a:spcAft>
          <a:spcPts val="0"/>
        </a:spcAft>
        <a:buClr>
          <a:srgbClr val="9A7865"/>
        </a:buClr>
        <a:buSzPct val="40000"/>
        <a:buFontTx/>
        <a:buBlip>
          <a:blip r:embed="rId15"/>
        </a:buBlip>
        <a:tabLst/>
        <a:defRPr sz="2500" b="0" i="0" u="none" strike="noStrike" cap="none" spc="0" baseline="0">
          <a:solidFill>
            <a:srgbClr val="625B48"/>
          </a:solidFill>
          <a:uFillTx/>
          <a:latin typeface="+mn-lt"/>
          <a:ea typeface="+mn-ea"/>
          <a:cs typeface="+mn-cs"/>
          <a:sym typeface="Didot"/>
        </a:defRPr>
      </a:lvl9pPr>
    </p:bodyStyle>
    <p:otherStyle>
      <a:lvl1pPr marL="0" marR="0" indent="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1pPr>
      <a:lvl2pPr marL="0" marR="0" indent="1143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2pPr>
      <a:lvl3pPr marL="0" marR="0" indent="2286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3pPr>
      <a:lvl4pPr marL="0" marR="0" indent="3429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4pPr>
      <a:lvl5pPr marL="0" marR="0" indent="4572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5pPr>
      <a:lvl6pPr marL="0" marR="0" indent="5715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6pPr>
      <a:lvl7pPr marL="0" marR="0" indent="6858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7pPr>
      <a:lvl8pPr marL="0" marR="0" indent="8001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8pPr>
      <a:lvl9pPr marL="0" marR="0" indent="914400" algn="ctr" defTabSz="412750" latinLnBrk="0">
        <a:lnSpc>
          <a:spcPct val="100000"/>
        </a:lnSpc>
        <a:spcBef>
          <a:spcPts val="0"/>
        </a:spcBef>
        <a:spcAft>
          <a:spcPts val="0"/>
        </a:spcAft>
        <a:buClr>
          <a:srgbClr val="9A7865"/>
        </a:buClr>
        <a:buSzTx/>
        <a:buFontTx/>
        <a:buNone/>
        <a:tabLst/>
        <a:defRPr sz="1200" b="1" i="0" u="none" strike="noStrike" cap="none" spc="0" baseline="0">
          <a:solidFill>
            <a:schemeClr val="tx1"/>
          </a:solidFill>
          <a:uFillTx/>
          <a:latin typeface="+mn-lt"/>
          <a:ea typeface="+mn-ea"/>
          <a:cs typeface="+mn-cs"/>
          <a:sym typeface="Dido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5/24/2025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485017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4.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youtu.be/bUht2s4re44" TargetMode="External"/><Relationship Id="rId5" Type="http://schemas.openxmlformats.org/officeDocument/2006/relationships/hyperlink" Target="https://www.alislam.org/quran/app/88:3" TargetMode="External"/><Relationship Id="rId4" Type="http://schemas.openxmlformats.org/officeDocument/2006/relationships/image" Target="../media/image5.jp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27.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2157874"/>
            <a:ext cx="8534400" cy="292387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 June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Two Basic Principles</a:t>
            </a:r>
          </a:p>
          <a:p>
            <a:pPr algn="ctr"/>
            <a:r>
              <a:rPr lang="en-US" sz="2800" b="1" dirty="0">
                <a:latin typeface="Verdana" panose="020B0604030504040204" pitchFamily="34" charset="0"/>
                <a:ea typeface="Verdana" panose="020B0604030504040204" pitchFamily="34" charset="0"/>
              </a:rPr>
              <a:t>Huqooqullah and Huqooqul Ibad</a:t>
            </a:r>
            <a:endParaRPr lang="en-US" sz="1600" b="1" dirty="0">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203732" y="1709795"/>
            <a:ext cx="11784535" cy="4093428"/>
          </a:xfrm>
          <a:prstGeom prst="rect">
            <a:avLst/>
          </a:prstGeom>
          <a:noFill/>
        </p:spPr>
        <p:txBody>
          <a:bodyPr wrap="square">
            <a:spAutoFit/>
          </a:bodyPr>
          <a:lstStyle/>
          <a:p>
            <a:pPr algn="l"/>
            <a:r>
              <a:rPr lang="en-US" sz="2000" b="0" i="0" u="none" strike="noStrike" dirty="0">
                <a:solidFill>
                  <a:srgbClr val="212529"/>
                </a:solidFill>
                <a:effectLst/>
                <a:latin typeface="Verdana" panose="020B0604030504040204" pitchFamily="34" charset="0"/>
                <a:ea typeface="Verdana" panose="020B0604030504040204" pitchFamily="34" charset="0"/>
              </a:rPr>
              <a:t>……..this verse gives a gist of the teachings of Islam. It begins with the fundamental Islamic beliefs and doctrines which are the source and basis of all actions…..</a:t>
            </a:r>
          </a:p>
          <a:p>
            <a:pPr algn="l"/>
            <a:endParaRPr lang="en-US" sz="2000" dirty="0">
              <a:solidFill>
                <a:srgbClr val="212529"/>
              </a:solidFill>
              <a:latin typeface="Verdana" panose="020B0604030504040204" pitchFamily="34" charset="0"/>
              <a:ea typeface="Verdana" panose="020B0604030504040204" pitchFamily="34" charset="0"/>
            </a:endParaRPr>
          </a:p>
          <a:p>
            <a:pPr algn="l"/>
            <a:r>
              <a:rPr lang="en-US" sz="2000" b="0" i="0" u="none" strike="noStrike" dirty="0">
                <a:solidFill>
                  <a:srgbClr val="212529"/>
                </a:solidFill>
                <a:effectLst/>
                <a:latin typeface="Verdana" panose="020B0604030504040204" pitchFamily="34" charset="0"/>
                <a:ea typeface="Verdana" panose="020B0604030504040204" pitchFamily="34" charset="0"/>
              </a:rPr>
              <a:t>After stating the fundamental objects of faith, the verse proceeds to mention some of the more important ordinances relating to man’s actions. Pride of place is given to charity which a man gives not as a duty imposed on him, but as prompted by love, solicitude and sympathy for his kinsmen and fellow beings or out of love for common humanity. Next come the commandments regarding Prayer and Zakah which help to establish a true connection between God and man on the one hand and regulate relations between man and man on the other. Finally, are laid down the two bulwarks of character and morality, i.e. (1) the redemption of promises and pledges; and (2) the displaying of fortitude, patience and steadfastness in time of distress, the first-mentioned forming one of the bases of international morality and the latter the means of its perfection.</a:t>
            </a:r>
            <a:endParaRPr lang="en-US" sz="2000"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 Volume Commentary</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10</a:t>
            </a:fld>
            <a:endParaRPr lang="en-US"/>
          </a:p>
        </p:txBody>
      </p:sp>
      <p:sp>
        <p:nvSpPr>
          <p:cNvPr id="2" name="TextBox 1">
            <a:extLst>
              <a:ext uri="{FF2B5EF4-FFF2-40B4-BE49-F238E27FC236}">
                <a16:creationId xmlns:a16="http://schemas.microsoft.com/office/drawing/2014/main" id="{58539FF1-C084-12A2-601F-3D043F2B5B6E}"/>
              </a:ext>
            </a:extLst>
          </p:cNvPr>
          <p:cNvSpPr txBox="1"/>
          <p:nvPr/>
        </p:nvSpPr>
        <p:spPr>
          <a:xfrm>
            <a:off x="8384392" y="700705"/>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178</a:t>
            </a:r>
          </a:p>
        </p:txBody>
      </p:sp>
    </p:spTree>
    <p:extLst>
      <p:ext uri="{BB962C8B-B14F-4D97-AF65-F5344CB8AC3E}">
        <p14:creationId xmlns:p14="http://schemas.microsoft.com/office/powerpoint/2010/main" val="93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212529"/>
                </a:solidFill>
                <a:latin typeface="Verdana" panose="020B0604030504040204" pitchFamily="34" charset="0"/>
                <a:ea typeface="Verdana" panose="020B0604030504040204" pitchFamily="34" charset="0"/>
              </a:rPr>
              <a:t>Two basic principles, Huqooqullah and Huqooqul Ibad</a:t>
            </a:r>
          </a:p>
          <a:p>
            <a:pPr algn="l"/>
            <a:endParaRPr lang="en-US" sz="2800" dirty="0">
              <a:solidFill>
                <a:srgbClr val="212529"/>
              </a:solidFill>
              <a:latin typeface="Verdana" panose="020B0604030504040204" pitchFamily="34" charset="0"/>
              <a:ea typeface="Verdana" panose="020B0604030504040204" pitchFamily="34" charset="0"/>
            </a:endParaRPr>
          </a:p>
          <a:p>
            <a:pPr algn="l"/>
            <a:r>
              <a:rPr lang="en-US" sz="2800" dirty="0">
                <a:solidFill>
                  <a:srgbClr val="212529"/>
                </a:solidFill>
                <a:latin typeface="Verdana" panose="020B0604030504040204" pitchFamily="34" charset="0"/>
                <a:ea typeface="Verdana" panose="020B0604030504040204" pitchFamily="34" charset="0"/>
              </a:rPr>
              <a:t>The Promised Messiah</a:t>
            </a:r>
            <a:r>
              <a:rPr lang="en-US" sz="2800" baseline="30000" dirty="0">
                <a:solidFill>
                  <a:srgbClr val="212529"/>
                </a:solidFill>
                <a:latin typeface="Verdana" panose="020B0604030504040204" pitchFamily="34" charset="0"/>
                <a:ea typeface="Verdana" panose="020B0604030504040204" pitchFamily="34" charset="0"/>
              </a:rPr>
              <a:t>as</a:t>
            </a:r>
            <a:r>
              <a:rPr lang="en-US" sz="2800" dirty="0">
                <a:solidFill>
                  <a:srgbClr val="212529"/>
                </a:solidFill>
                <a:latin typeface="Verdana" panose="020B0604030504040204" pitchFamily="34" charset="0"/>
                <a:ea typeface="Verdana" panose="020B0604030504040204" pitchFamily="34" charset="0"/>
              </a:rPr>
              <a:t>’s mission, Huzoor</a:t>
            </a:r>
            <a:r>
              <a:rPr lang="en-US" sz="2800" baseline="30000" dirty="0">
                <a:solidFill>
                  <a:srgbClr val="212529"/>
                </a:solidFill>
                <a:latin typeface="Verdana" panose="020B0604030504040204" pitchFamily="34" charset="0"/>
                <a:ea typeface="Verdana" panose="020B0604030504040204" pitchFamily="34" charset="0"/>
              </a:rPr>
              <a:t>aba</a:t>
            </a:r>
            <a:r>
              <a:rPr lang="en-US" sz="2800" dirty="0">
                <a:solidFill>
                  <a:srgbClr val="212529"/>
                </a:solidFill>
                <a:latin typeface="Verdana" panose="020B0604030504040204" pitchFamily="34" charset="0"/>
                <a:ea typeface="Verdana" panose="020B0604030504040204" pitchFamily="34" charset="0"/>
              </a:rPr>
              <a:t> reminded the ansar, was based on two overarching principles: the Oneness of Allah and living with kindness and sympathy for others. If members of the Jama’at adhered to these values, they would set an example for the wider world, showcasing the true teachings of Islam.</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11</a:t>
            </a:fld>
            <a:endParaRPr lang="en-US"/>
          </a:p>
        </p:txBody>
      </p:sp>
    </p:spTree>
    <p:extLst>
      <p:ext uri="{BB962C8B-B14F-4D97-AF65-F5344CB8AC3E}">
        <p14:creationId xmlns:p14="http://schemas.microsoft.com/office/powerpoint/2010/main" val="244177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277D8F-780F-6D86-8F2A-63229B19972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E715FDF-7D33-2829-7ED5-9D9843D912FE}"/>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1DDA7E9-79C7-7235-F389-B26B01A5638F}"/>
              </a:ext>
            </a:extLst>
          </p:cNvPr>
          <p:cNvSpPr txBox="1"/>
          <p:nvPr/>
        </p:nvSpPr>
        <p:spPr>
          <a:xfrm>
            <a:off x="5206100" y="92600"/>
            <a:ext cx="6855556"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9C82D6C6-F3E5-D495-7184-8BD2CC4C7080}"/>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4" name="TextBox 3">
            <a:extLst>
              <a:ext uri="{FF2B5EF4-FFF2-40B4-BE49-F238E27FC236}">
                <a16:creationId xmlns:a16="http://schemas.microsoft.com/office/drawing/2014/main" id="{1FE05267-8A5E-37CC-AB2B-E7657258E381}"/>
              </a:ext>
            </a:extLst>
          </p:cNvPr>
          <p:cNvSpPr txBox="1"/>
          <p:nvPr/>
        </p:nvSpPr>
        <p:spPr>
          <a:xfrm>
            <a:off x="332917" y="1905506"/>
            <a:ext cx="11526166" cy="3046988"/>
          </a:xfrm>
          <a:prstGeom prst="rect">
            <a:avLst/>
          </a:prstGeom>
          <a:noFill/>
        </p:spPr>
        <p:txBody>
          <a:bodyPr wrap="square">
            <a:spAutoFit/>
          </a:bodyPr>
          <a:lstStyle/>
          <a:p>
            <a:r>
              <a:rPr lang="en-US" sz="2400" dirty="0">
                <a:solidFill>
                  <a:srgbClr val="212529"/>
                </a:solidFill>
                <a:latin typeface="Verdana" panose="020B0604030504040204" pitchFamily="34" charset="0"/>
                <a:ea typeface="Verdana" panose="020B0604030504040204" pitchFamily="34" charset="0"/>
              </a:rPr>
              <a:t>“E</a:t>
            </a:r>
            <a:r>
              <a:rPr lang="en-US" sz="2400" b="0" i="0" u="none" strike="noStrike" dirty="0">
                <a:solidFill>
                  <a:srgbClr val="212529"/>
                </a:solidFill>
                <a:effectLst/>
                <a:latin typeface="Verdana" panose="020B0604030504040204" pitchFamily="34" charset="0"/>
                <a:ea typeface="Verdana" panose="020B0604030504040204" pitchFamily="34" charset="0"/>
              </a:rPr>
              <a:t>ver since its foundation, the Ahmadiyya Muslim Community has always sought to be on the very front lines of serving humanity, whether it be directly through our own Community’s schemes, or through Humanity First or through the support of other charities and good causes. For example, over the past few decades, the Ahmadiyya Muslim Community has opened many hospitals and schools across Africa, in which the local people are provided access to healthcare and excellent education, irrespective of their ethnicity, religion or social background”.</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5C6458A6-0761-7699-7AE7-1A0D2D7DC795}"/>
              </a:ext>
            </a:extLst>
          </p:cNvPr>
          <p:cNvSpPr txBox="1"/>
          <p:nvPr/>
        </p:nvSpPr>
        <p:spPr>
          <a:xfrm>
            <a:off x="4956859" y="5490569"/>
            <a:ext cx="6779870" cy="307777"/>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lang="en-US" sz="1400" b="1" i="1" dirty="0">
                <a:latin typeface="Verdana" panose="020B0604030504040204" pitchFamily="34" charset="0"/>
                <a:ea typeface="Verdana" panose="020B0604030504040204" pitchFamily="34" charset="0"/>
              </a:rPr>
              <a:t>Inauguration of Nasir Hospital Guatemala, October 23</a:t>
            </a:r>
            <a:r>
              <a:rPr lang="en-US" sz="1400" b="1" i="1" baseline="30000" dirty="0">
                <a:latin typeface="Verdana" panose="020B0604030504040204" pitchFamily="34" charset="0"/>
                <a:ea typeface="Verdana" panose="020B0604030504040204" pitchFamily="34" charset="0"/>
              </a:rPr>
              <a:t>rd</a:t>
            </a:r>
            <a:r>
              <a:rPr lang="en-US" sz="1400" b="1" i="1" dirty="0">
                <a:latin typeface="Verdana" panose="020B0604030504040204" pitchFamily="34" charset="0"/>
                <a:ea typeface="Verdana" panose="020B0604030504040204" pitchFamily="34" charset="0"/>
              </a:rPr>
              <a:t>, 2018</a:t>
            </a:r>
            <a:endParaRPr kumimoji="0" lang="en-US" sz="1400" b="1" i="1"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223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46CBBD-76A2-85D0-5E26-2F943C3A5A3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44A82D7-1391-EA8A-CF31-A83165B0A1D6}"/>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482EE07-053F-767D-BC04-517EBBA56E27}"/>
              </a:ext>
            </a:extLst>
          </p:cNvPr>
          <p:cNvSpPr txBox="1"/>
          <p:nvPr/>
        </p:nvSpPr>
        <p:spPr>
          <a:xfrm>
            <a:off x="7905509" y="90225"/>
            <a:ext cx="4190744"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 </a:t>
            </a:r>
            <a:endPar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7" name="Slide Number Placeholder 6">
            <a:extLst>
              <a:ext uri="{FF2B5EF4-FFF2-40B4-BE49-F238E27FC236}">
                <a16:creationId xmlns:a16="http://schemas.microsoft.com/office/drawing/2014/main" id="{8F8B00B4-DB08-8770-5443-1444335386DA}"/>
              </a:ext>
            </a:extLst>
          </p:cNvPr>
          <p:cNvSpPr>
            <a:spLocks noGrp="1"/>
          </p:cNvSpPr>
          <p:nvPr>
            <p:ph type="sldNum" sz="quarter" idx="12"/>
          </p:nvPr>
        </p:nvSpPr>
        <p:spPr/>
        <p:txBody>
          <a:bodyPr/>
          <a:lstStyle/>
          <a:p>
            <a:fld id="{A765CC5E-8052-F244-B94C-173FF7AA6EEC}" type="slidenum">
              <a:rPr lang="en-US" smtClean="0"/>
              <a:t>13</a:t>
            </a:fld>
            <a:endParaRPr lang="en-US"/>
          </a:p>
        </p:txBody>
      </p:sp>
      <p:sp>
        <p:nvSpPr>
          <p:cNvPr id="4" name="TextBox 3">
            <a:extLst>
              <a:ext uri="{FF2B5EF4-FFF2-40B4-BE49-F238E27FC236}">
                <a16:creationId xmlns:a16="http://schemas.microsoft.com/office/drawing/2014/main" id="{1FD7095E-1944-4A21-4623-7D307F8ECB96}"/>
              </a:ext>
            </a:extLst>
          </p:cNvPr>
          <p:cNvSpPr txBox="1"/>
          <p:nvPr/>
        </p:nvSpPr>
        <p:spPr>
          <a:xfrm>
            <a:off x="775504" y="1382286"/>
            <a:ext cx="10437471" cy="3785652"/>
          </a:xfrm>
          <a:prstGeom prst="rect">
            <a:avLst/>
          </a:prstGeom>
          <a:noFill/>
        </p:spPr>
        <p:txBody>
          <a:bodyPr wrap="square">
            <a:spAutoFit/>
          </a:bodyPr>
          <a:lstStyle/>
          <a:p>
            <a:r>
              <a:rPr lang="en-US" sz="2000" b="0" i="0" u="none" strike="noStrike" dirty="0">
                <a:solidFill>
                  <a:srgbClr val="212529"/>
                </a:solidFill>
                <a:effectLst/>
                <a:latin typeface="Verdana" panose="020B0604030504040204" pitchFamily="34" charset="0"/>
                <a:ea typeface="Verdana" panose="020B0604030504040204" pitchFamily="34" charset="0"/>
              </a:rPr>
              <a:t>“That is why our schools, colleges and hospitals are established in various parts of the world – and in some of the poorest countries of Africa and Asia – so that we can serve humanity. Moreover, we serve others without discrimination. Ninety percent of the patients in our hospitals are Christians, and similarly ninety percent of the students that study in our schools are either Christians, people of no faith or belonging to other faiths. We also award scholarships to those students among them who are very talented and again this is done without any sort of discrimination or bias. We do this because people have basic human rights and, if because of their situation or circumstances, some people have been deprived of certain necessities, then we must provide for them and alleviate their state of deprivation to the greatest extent possible – and this in fact is service to mankind’.</a:t>
            </a:r>
            <a:endParaRPr lang="en-US" sz="20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D93120A-DAD7-2346-D3E4-F15F94B81F3C}"/>
              </a:ext>
            </a:extLst>
          </p:cNvPr>
          <p:cNvSpPr txBox="1"/>
          <p:nvPr/>
        </p:nvSpPr>
        <p:spPr>
          <a:xfrm>
            <a:off x="1045451" y="5185330"/>
            <a:ext cx="1101620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Inauguration of Baitul Afiyat Mosque Waldshut-Tiengen, Germany, April 10</a:t>
            </a:r>
            <a:r>
              <a:rPr lang="en-US" sz="1400" b="1" i="1" baseline="30000" dirty="0">
                <a:latin typeface="Verdana" panose="020B0604030504040204" pitchFamily="34" charset="0"/>
                <a:ea typeface="Verdana" panose="020B0604030504040204" pitchFamily="34" charset="0"/>
              </a:rPr>
              <a:t>th</a:t>
            </a:r>
            <a:r>
              <a:rPr lang="en-US" sz="1400" b="1" i="1" dirty="0">
                <a:latin typeface="Verdana" panose="020B0604030504040204" pitchFamily="34" charset="0"/>
                <a:ea typeface="Verdana" panose="020B0604030504040204" pitchFamily="34" charset="0"/>
              </a:rPr>
              <a:t>, 2017</a:t>
            </a:r>
            <a:endParaRPr lang="en-US" sz="1400" i="1" dirty="0"/>
          </a:p>
        </p:txBody>
      </p:sp>
    </p:spTree>
    <p:extLst>
      <p:ext uri="{BB962C8B-B14F-4D97-AF65-F5344CB8AC3E}">
        <p14:creationId xmlns:p14="http://schemas.microsoft.com/office/powerpoint/2010/main" val="258590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E4C2E1-4E31-62B3-7748-47A4D793D9B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69EDA0D-F8C1-1160-413F-8CE48A50E555}"/>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1E352430-E751-6800-3A93-F598C58ADA51}"/>
              </a:ext>
            </a:extLst>
          </p:cNvPr>
          <p:cNvSpPr txBox="1"/>
          <p:nvPr/>
        </p:nvSpPr>
        <p:spPr>
          <a:xfrm>
            <a:off x="5486400" y="90225"/>
            <a:ext cx="6609853"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endPar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7" name="Slide Number Placeholder 6">
            <a:extLst>
              <a:ext uri="{FF2B5EF4-FFF2-40B4-BE49-F238E27FC236}">
                <a16:creationId xmlns:a16="http://schemas.microsoft.com/office/drawing/2014/main" id="{C79FB758-30B9-64A3-FE0C-3F385F882362}"/>
              </a:ext>
            </a:extLst>
          </p:cNvPr>
          <p:cNvSpPr>
            <a:spLocks noGrp="1"/>
          </p:cNvSpPr>
          <p:nvPr>
            <p:ph type="sldNum" sz="quarter" idx="12"/>
          </p:nvPr>
        </p:nvSpPr>
        <p:spPr/>
        <p:txBody>
          <a:bodyPr/>
          <a:lstStyle/>
          <a:p>
            <a:fld id="{A765CC5E-8052-F244-B94C-173FF7AA6EEC}" type="slidenum">
              <a:rPr lang="en-US" smtClean="0"/>
              <a:t>14</a:t>
            </a:fld>
            <a:endParaRPr lang="en-US"/>
          </a:p>
        </p:txBody>
      </p:sp>
      <p:sp>
        <p:nvSpPr>
          <p:cNvPr id="8" name="TextBox 7">
            <a:extLst>
              <a:ext uri="{FF2B5EF4-FFF2-40B4-BE49-F238E27FC236}">
                <a16:creationId xmlns:a16="http://schemas.microsoft.com/office/drawing/2014/main" id="{012E8F2E-8C7D-5CDD-7FE3-A95A14AA1CD3}"/>
              </a:ext>
            </a:extLst>
          </p:cNvPr>
          <p:cNvSpPr txBox="1"/>
          <p:nvPr/>
        </p:nvSpPr>
        <p:spPr>
          <a:xfrm>
            <a:off x="476491" y="1520252"/>
            <a:ext cx="11239017" cy="3785652"/>
          </a:xfrm>
          <a:prstGeom prst="rect">
            <a:avLst/>
          </a:prstGeom>
          <a:noFill/>
        </p:spPr>
        <p:txBody>
          <a:bodyPr wrap="square">
            <a:spAutoFit/>
          </a:bodyPr>
          <a:lstStyle/>
          <a:p>
            <a:pPr algn="l">
              <a:buNone/>
            </a:pPr>
            <a:r>
              <a:rPr lang="en-US" sz="2000" b="0" i="0" dirty="0">
                <a:solidFill>
                  <a:srgbClr val="212529"/>
                </a:solidFill>
                <a:effectLst/>
                <a:latin typeface="Verdana" panose="020B0604030504040204" pitchFamily="34" charset="0"/>
                <a:ea typeface="Verdana" panose="020B0604030504040204" pitchFamily="34" charset="0"/>
              </a:rPr>
              <a:t>The Promised Messiah</a:t>
            </a:r>
            <a:r>
              <a:rPr lang="en-US" sz="2000" b="0" i="0" baseline="30000" dirty="0">
                <a:solidFill>
                  <a:srgbClr val="212529"/>
                </a:solidFill>
                <a:effectLst/>
                <a:latin typeface="Verdana" panose="020B0604030504040204" pitchFamily="34" charset="0"/>
                <a:ea typeface="Verdana" panose="020B0604030504040204" pitchFamily="34" charset="0"/>
              </a:rPr>
              <a:t>as</a:t>
            </a:r>
            <a:r>
              <a:rPr lang="en-US" sz="2000" b="0" i="0" dirty="0">
                <a:solidFill>
                  <a:srgbClr val="212529"/>
                </a:solidFill>
                <a:effectLst/>
                <a:latin typeface="Verdana" panose="020B0604030504040204" pitchFamily="34" charset="0"/>
                <a:ea typeface="Verdana" panose="020B0604030504040204" pitchFamily="34" charset="0"/>
              </a:rPr>
              <a:t> said: ‘Every person should fear God. Fear of God would make him do many virtues.’ He also said: ‘In realty only that person is good and pious who proves to be good when scrutinized by Allah the Exalted. Many people deceive themselves and consider themselves pious, however only he is righteous in the real sense who is deemed righteous in the office of Allah the Exalted.’</a:t>
            </a:r>
          </a:p>
          <a:p>
            <a:pPr algn="l">
              <a:buNone/>
            </a:pPr>
            <a:endParaRPr lang="en-US" sz="2000" b="0" i="0" dirty="0">
              <a:solidFill>
                <a:srgbClr val="212529"/>
              </a:solidFill>
              <a:effectLst/>
              <a:latin typeface="Verdana" panose="020B0604030504040204" pitchFamily="34" charset="0"/>
              <a:ea typeface="Verdana" panose="020B0604030504040204" pitchFamily="34" charset="0"/>
            </a:endParaRPr>
          </a:p>
          <a:p>
            <a:pPr algn="l"/>
            <a:r>
              <a:rPr lang="en-US" sz="2000" b="0" i="0" dirty="0">
                <a:solidFill>
                  <a:srgbClr val="212529"/>
                </a:solidFill>
                <a:effectLst/>
                <a:latin typeface="Verdana" panose="020B0604030504040204" pitchFamily="34" charset="0"/>
                <a:ea typeface="Verdana" panose="020B0604030504040204" pitchFamily="34" charset="0"/>
              </a:rPr>
              <a:t>This is an important advice and if it is kept in view we would rightfully pay our dues to Allah the Exalted as well as our dues to mankind. However, if we presume that our worship of God is good and we pay the dues of God but there is some sort of pretense or ostentation in these matters or although we worship God but do not pay the dues of mankind, then this will not gain acceptance in God’s sight and cannot attain His pleasure.</a:t>
            </a:r>
          </a:p>
        </p:txBody>
      </p:sp>
      <p:sp>
        <p:nvSpPr>
          <p:cNvPr id="9" name="TextBox 8">
            <a:extLst>
              <a:ext uri="{FF2B5EF4-FFF2-40B4-BE49-F238E27FC236}">
                <a16:creationId xmlns:a16="http://schemas.microsoft.com/office/drawing/2014/main" id="{CA50A010-2923-659F-68F9-40A0674B1A1E}"/>
              </a:ext>
            </a:extLst>
          </p:cNvPr>
          <p:cNvSpPr txBox="1"/>
          <p:nvPr/>
        </p:nvSpPr>
        <p:spPr>
          <a:xfrm>
            <a:off x="6863788" y="5492573"/>
            <a:ext cx="5105271"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September 20</a:t>
            </a:r>
            <a:r>
              <a:rPr lang="en-US" sz="1400" b="1" i="1" baseline="30000" dirty="0">
                <a:latin typeface="Verdana" panose="020B0604030504040204" pitchFamily="34" charset="0"/>
                <a:ea typeface="Verdana" panose="020B0604030504040204" pitchFamily="34" charset="0"/>
              </a:rPr>
              <a:t>th</a:t>
            </a:r>
            <a:r>
              <a:rPr lang="en-US" sz="1400" b="1" i="1" dirty="0">
                <a:latin typeface="Verdana" panose="020B0604030504040204" pitchFamily="34" charset="0"/>
                <a:ea typeface="Verdana" panose="020B0604030504040204" pitchFamily="34" charset="0"/>
              </a:rPr>
              <a:t>, 2013</a:t>
            </a:r>
            <a:endParaRPr lang="en-US" sz="1400" i="1" dirty="0"/>
          </a:p>
        </p:txBody>
      </p:sp>
    </p:spTree>
    <p:extLst>
      <p:ext uri="{BB962C8B-B14F-4D97-AF65-F5344CB8AC3E}">
        <p14:creationId xmlns:p14="http://schemas.microsoft.com/office/powerpoint/2010/main" val="216066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B6CEA-E822-4E22-4539-201B63A40EE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8D82CA1-FD42-2A6B-F043-7347F6C6E55C}"/>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936CEA3-4FED-90BE-3DC3-502FDB14D197}"/>
              </a:ext>
            </a:extLst>
          </p:cNvPr>
          <p:cNvSpPr txBox="1"/>
          <p:nvPr/>
        </p:nvSpPr>
        <p:spPr>
          <a:xfrm>
            <a:off x="5486400" y="90225"/>
            <a:ext cx="6609853"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endPar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7" name="Slide Number Placeholder 6">
            <a:extLst>
              <a:ext uri="{FF2B5EF4-FFF2-40B4-BE49-F238E27FC236}">
                <a16:creationId xmlns:a16="http://schemas.microsoft.com/office/drawing/2014/main" id="{E9DDA4EB-716B-5995-EA15-29530187ED20}"/>
              </a:ext>
            </a:extLst>
          </p:cNvPr>
          <p:cNvSpPr>
            <a:spLocks noGrp="1"/>
          </p:cNvSpPr>
          <p:nvPr>
            <p:ph type="sldNum" sz="quarter" idx="12"/>
          </p:nvPr>
        </p:nvSpPr>
        <p:spPr/>
        <p:txBody>
          <a:bodyPr/>
          <a:lstStyle/>
          <a:p>
            <a:fld id="{A765CC5E-8052-F244-B94C-173FF7AA6EEC}" type="slidenum">
              <a:rPr lang="en-US" smtClean="0"/>
              <a:t>15</a:t>
            </a:fld>
            <a:endParaRPr lang="en-US"/>
          </a:p>
        </p:txBody>
      </p:sp>
      <p:sp>
        <p:nvSpPr>
          <p:cNvPr id="8" name="TextBox 7">
            <a:extLst>
              <a:ext uri="{FF2B5EF4-FFF2-40B4-BE49-F238E27FC236}">
                <a16:creationId xmlns:a16="http://schemas.microsoft.com/office/drawing/2014/main" id="{340C4511-7B0B-1732-8B55-8997D26090D5}"/>
              </a:ext>
            </a:extLst>
          </p:cNvPr>
          <p:cNvSpPr txBox="1"/>
          <p:nvPr/>
        </p:nvSpPr>
        <p:spPr>
          <a:xfrm>
            <a:off x="476491" y="1443841"/>
            <a:ext cx="11364410" cy="3970318"/>
          </a:xfrm>
          <a:prstGeom prst="rect">
            <a:avLst/>
          </a:prstGeom>
          <a:noFill/>
        </p:spPr>
        <p:txBody>
          <a:bodyPr wrap="square">
            <a:spAutoFit/>
          </a:bodyPr>
          <a:lstStyle/>
          <a:p>
            <a:pPr algn="l">
              <a:buNone/>
            </a:pPr>
            <a:r>
              <a:rPr lang="en-US" b="0" i="0" dirty="0">
                <a:solidFill>
                  <a:srgbClr val="212529"/>
                </a:solidFill>
                <a:effectLst/>
                <a:latin typeface="Verdana" panose="020B0604030504040204" pitchFamily="34" charset="0"/>
                <a:ea typeface="Verdana" panose="020B0604030504040204" pitchFamily="34" charset="0"/>
              </a:rPr>
              <a:t>Hazrat Khalifatul Masih narrated a lengthy Hadith in which the Holy Prophet</a:t>
            </a:r>
            <a:r>
              <a:rPr lang="en-US" b="0" i="0" baseline="30000" dirty="0">
                <a:solidFill>
                  <a:srgbClr val="212529"/>
                </a:solidFill>
                <a:effectLst/>
                <a:latin typeface="Verdana" panose="020B0604030504040204" pitchFamily="34" charset="0"/>
                <a:ea typeface="Verdana" panose="020B0604030504040204" pitchFamily="34" charset="0"/>
              </a:rPr>
              <a:t>sa</a:t>
            </a:r>
            <a:r>
              <a:rPr lang="en-US" b="0" i="0" dirty="0">
                <a:solidFill>
                  <a:srgbClr val="212529"/>
                </a:solidFill>
                <a:effectLst/>
                <a:latin typeface="Verdana" panose="020B0604030504040204" pitchFamily="34" charset="0"/>
                <a:ea typeface="Verdana" panose="020B0604030504040204" pitchFamily="34" charset="0"/>
              </a:rPr>
              <a:t> counselled Hazrat Mu’adh</a:t>
            </a:r>
            <a:r>
              <a:rPr lang="en-US" b="0" i="0" baseline="30000" dirty="0">
                <a:solidFill>
                  <a:srgbClr val="212529"/>
                </a:solidFill>
                <a:effectLst/>
                <a:latin typeface="Verdana" panose="020B0604030504040204" pitchFamily="34" charset="0"/>
                <a:ea typeface="Verdana" panose="020B0604030504040204" pitchFamily="34" charset="0"/>
              </a:rPr>
              <a:t>ra</a:t>
            </a:r>
            <a:r>
              <a:rPr lang="en-US" dirty="0">
                <a:solidFill>
                  <a:srgbClr val="212529"/>
                </a:solidFill>
                <a:latin typeface="Verdana" panose="020B0604030504040204" pitchFamily="34" charset="0"/>
                <a:ea typeface="Verdana" panose="020B0604030504040204" pitchFamily="34" charset="0"/>
              </a:rPr>
              <a:t>.</a:t>
            </a:r>
            <a:r>
              <a:rPr lang="en-US" baseline="30000" dirty="0">
                <a:solidFill>
                  <a:srgbClr val="212529"/>
                </a:solidFill>
                <a:latin typeface="Verdana" panose="020B0604030504040204" pitchFamily="34" charset="0"/>
                <a:ea typeface="Verdana" panose="020B0604030504040204" pitchFamily="34" charset="0"/>
              </a:rPr>
              <a:t>  </a:t>
            </a:r>
            <a:r>
              <a:rPr lang="en-US" b="0" i="0" dirty="0">
                <a:solidFill>
                  <a:srgbClr val="212529"/>
                </a:solidFill>
                <a:effectLst/>
                <a:latin typeface="Verdana" panose="020B0604030504040204" pitchFamily="34" charset="0"/>
                <a:ea typeface="Verdana" panose="020B0604030504040204" pitchFamily="34" charset="0"/>
              </a:rPr>
              <a:t>He said: ‘O Mu’adh I shall tell you something which will benefit you if you remember it and if you forget it, you will not attain God’s grace and you will have no reasoning as assurance for salvation. Allah the Exalted created seven attendant angels before He created seven heavens and the Earth and placed one angel as attendant of each heaven. They were told to remain in position and only permit those actions to go through which were allowed by God. Angels who safeguard man’s actions and write them down daily, took the actions of a man which he had done from morning till evening and rose to heaven. The angels thought very highly of the actions and considered them pure. However, when they reached the first heaven, they said to the attendant angel that they had brought a man’s actions to present before God. They said the actions were very pure. The attendant angel said: ‘Stop here, you are not allowed to go further, return and throw back these actions in the face of the person whose actions they are. God has instructed me not to let the actions of one who back-bites go through, and this person is always back-biting.’</a:t>
            </a:r>
          </a:p>
        </p:txBody>
      </p:sp>
      <p:sp>
        <p:nvSpPr>
          <p:cNvPr id="9" name="TextBox 8">
            <a:extLst>
              <a:ext uri="{FF2B5EF4-FFF2-40B4-BE49-F238E27FC236}">
                <a16:creationId xmlns:a16="http://schemas.microsoft.com/office/drawing/2014/main" id="{592A2CD9-B44C-F12F-764E-61DA8D9205A6}"/>
              </a:ext>
            </a:extLst>
          </p:cNvPr>
          <p:cNvSpPr txBox="1"/>
          <p:nvPr/>
        </p:nvSpPr>
        <p:spPr>
          <a:xfrm>
            <a:off x="6846007" y="5360032"/>
            <a:ext cx="5105271"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September 20</a:t>
            </a:r>
            <a:r>
              <a:rPr lang="en-US" sz="1400" b="1" i="1" baseline="30000" dirty="0">
                <a:latin typeface="Verdana" panose="020B0604030504040204" pitchFamily="34" charset="0"/>
                <a:ea typeface="Verdana" panose="020B0604030504040204" pitchFamily="34" charset="0"/>
              </a:rPr>
              <a:t>th</a:t>
            </a:r>
            <a:r>
              <a:rPr lang="en-US" sz="1400" b="1" i="1" dirty="0">
                <a:latin typeface="Verdana" panose="020B0604030504040204" pitchFamily="34" charset="0"/>
                <a:ea typeface="Verdana" panose="020B0604030504040204" pitchFamily="34" charset="0"/>
              </a:rPr>
              <a:t>, 2013</a:t>
            </a:r>
            <a:endParaRPr lang="en-US" sz="1400" i="1" dirty="0"/>
          </a:p>
        </p:txBody>
      </p:sp>
    </p:spTree>
    <p:extLst>
      <p:ext uri="{BB962C8B-B14F-4D97-AF65-F5344CB8AC3E}">
        <p14:creationId xmlns:p14="http://schemas.microsoft.com/office/powerpoint/2010/main" val="341105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2AAEF3-CFEA-4C03-EA01-36828C0CA5E9}"/>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0E8B8B7-6B22-C2A7-D0BE-FCE001AAE7BA}"/>
              </a:ext>
            </a:extLst>
          </p:cNvPr>
          <p:cNvSpPr>
            <a:spLocks noGrp="1"/>
          </p:cNvSpPr>
          <p:nvPr>
            <p:ph type="sldNum" sz="quarter" idx="12"/>
          </p:nvPr>
        </p:nvSpPr>
        <p:spPr/>
        <p:txBody>
          <a:bodyPr/>
          <a:lstStyle/>
          <a:p>
            <a:fld id="{A765CC5E-8052-F244-B94C-173FF7AA6EEC}" type="slidenum">
              <a:rPr lang="en-US" smtClean="0"/>
              <a:t>16</a:t>
            </a:fld>
            <a:endParaRPr lang="en-US"/>
          </a:p>
        </p:txBody>
      </p:sp>
      <p:pic>
        <p:nvPicPr>
          <p:cNvPr id="9" name="Picture 8">
            <a:extLst>
              <a:ext uri="{FF2B5EF4-FFF2-40B4-BE49-F238E27FC236}">
                <a16:creationId xmlns:a16="http://schemas.microsoft.com/office/drawing/2014/main" id="{2F4F1ED4-54D7-BFD9-72B4-722C058C803F}"/>
              </a:ext>
            </a:extLst>
          </p:cNvPr>
          <p:cNvPicPr>
            <a:picLocks noChangeAspect="1"/>
          </p:cNvPicPr>
          <p:nvPr/>
        </p:nvPicPr>
        <p:blipFill>
          <a:blip r:embed="rId3"/>
          <a:stretch>
            <a:fillRect/>
          </a:stretch>
        </p:blipFill>
        <p:spPr>
          <a:xfrm>
            <a:off x="489585" y="1451867"/>
            <a:ext cx="11212830" cy="4468616"/>
          </a:xfrm>
          <a:prstGeom prst="rect">
            <a:avLst/>
          </a:prstGeom>
        </p:spPr>
      </p:pic>
      <p:pic>
        <p:nvPicPr>
          <p:cNvPr id="16" name="Picture 15">
            <a:extLst>
              <a:ext uri="{FF2B5EF4-FFF2-40B4-BE49-F238E27FC236}">
                <a16:creationId xmlns:a16="http://schemas.microsoft.com/office/drawing/2014/main" id="{9962E045-B8C1-B431-3D68-A16F85EB63F4}"/>
              </a:ext>
            </a:extLst>
          </p:cNvPr>
          <p:cNvPicPr>
            <a:picLocks noChangeAspect="1"/>
          </p:cNvPicPr>
          <p:nvPr/>
        </p:nvPicPr>
        <p:blipFill>
          <a:blip r:embed="rId4"/>
          <a:stretch>
            <a:fillRect/>
          </a:stretch>
        </p:blipFill>
        <p:spPr>
          <a:xfrm>
            <a:off x="6565288" y="81025"/>
            <a:ext cx="5456013" cy="365125"/>
          </a:xfrm>
          <a:prstGeom prst="rect">
            <a:avLst/>
          </a:prstGeom>
        </p:spPr>
      </p:pic>
    </p:spTree>
    <p:extLst>
      <p:ext uri="{BB962C8B-B14F-4D97-AF65-F5344CB8AC3E}">
        <p14:creationId xmlns:p14="http://schemas.microsoft.com/office/powerpoint/2010/main" val="13414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CC724C-3C8C-13CE-AC44-3DB973C23E50}"/>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C980778-76E1-80BC-01BF-D9CBC652A4DE}"/>
              </a:ext>
            </a:extLst>
          </p:cNvPr>
          <p:cNvSpPr>
            <a:spLocks noGrp="1"/>
          </p:cNvSpPr>
          <p:nvPr>
            <p:ph type="sldNum" sz="quarter" idx="12"/>
          </p:nvPr>
        </p:nvSpPr>
        <p:spPr/>
        <p:txBody>
          <a:bodyPr/>
          <a:lstStyle/>
          <a:p>
            <a:fld id="{A765CC5E-8052-F244-B94C-173FF7AA6EEC}" type="slidenum">
              <a:rPr lang="en-US" smtClean="0"/>
              <a:t>17</a:t>
            </a:fld>
            <a:endParaRPr lang="en-US"/>
          </a:p>
        </p:txBody>
      </p:sp>
      <p:pic>
        <p:nvPicPr>
          <p:cNvPr id="16" name="Picture 15">
            <a:extLst>
              <a:ext uri="{FF2B5EF4-FFF2-40B4-BE49-F238E27FC236}">
                <a16:creationId xmlns:a16="http://schemas.microsoft.com/office/drawing/2014/main" id="{24BB225A-49BC-5F51-0546-71CA433B0852}"/>
              </a:ext>
            </a:extLst>
          </p:cNvPr>
          <p:cNvPicPr>
            <a:picLocks noChangeAspect="1"/>
          </p:cNvPicPr>
          <p:nvPr/>
        </p:nvPicPr>
        <p:blipFill>
          <a:blip r:embed="rId3"/>
          <a:stretch>
            <a:fillRect/>
          </a:stretch>
        </p:blipFill>
        <p:spPr>
          <a:xfrm>
            <a:off x="6565288" y="81025"/>
            <a:ext cx="5456013" cy="365125"/>
          </a:xfrm>
          <a:prstGeom prst="rect">
            <a:avLst/>
          </a:prstGeom>
        </p:spPr>
      </p:pic>
      <p:pic>
        <p:nvPicPr>
          <p:cNvPr id="3" name="Picture 2">
            <a:extLst>
              <a:ext uri="{FF2B5EF4-FFF2-40B4-BE49-F238E27FC236}">
                <a16:creationId xmlns:a16="http://schemas.microsoft.com/office/drawing/2014/main" id="{4E3874BD-D4F1-4C49-3EEA-6CF1BA1B2A9B}"/>
              </a:ext>
            </a:extLst>
          </p:cNvPr>
          <p:cNvPicPr>
            <a:picLocks noChangeAspect="1"/>
          </p:cNvPicPr>
          <p:nvPr/>
        </p:nvPicPr>
        <p:blipFill>
          <a:blip r:embed="rId4"/>
          <a:stretch>
            <a:fillRect/>
          </a:stretch>
        </p:blipFill>
        <p:spPr>
          <a:xfrm>
            <a:off x="958705" y="1305047"/>
            <a:ext cx="10691278" cy="4882144"/>
          </a:xfrm>
          <a:prstGeom prst="rect">
            <a:avLst/>
          </a:prstGeom>
        </p:spPr>
      </p:pic>
    </p:spTree>
    <p:extLst>
      <p:ext uri="{BB962C8B-B14F-4D97-AF65-F5344CB8AC3E}">
        <p14:creationId xmlns:p14="http://schemas.microsoft.com/office/powerpoint/2010/main" val="185261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326988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B06AA-42FC-AC52-3686-3F73A68CA385}"/>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6B28882-5B8A-4A56-F1F2-F15D41E6CB72}"/>
              </a:ext>
            </a:extLst>
          </p:cNvPr>
          <p:cNvSpPr>
            <a:spLocks noGrp="1"/>
          </p:cNvSpPr>
          <p:nvPr>
            <p:ph type="sldNum" sz="quarter" idx="12"/>
          </p:nvPr>
        </p:nvSpPr>
        <p:spPr>
          <a:xfrm>
            <a:off x="9163050" y="5784849"/>
            <a:ext cx="2743200" cy="365125"/>
          </a:xfrm>
        </p:spPr>
        <p:txBody>
          <a:bodyPr/>
          <a:lstStyle/>
          <a:p>
            <a:fld id="{A765CC5E-8052-F244-B94C-173FF7AA6EEC}" type="slidenum">
              <a:rPr lang="en-US" smtClean="0"/>
              <a:t>19</a:t>
            </a:fld>
            <a:endParaRPr lang="en-US"/>
          </a:p>
        </p:txBody>
      </p:sp>
      <p:sp>
        <p:nvSpPr>
          <p:cNvPr id="14" name="TextBox 13">
            <a:extLst>
              <a:ext uri="{FF2B5EF4-FFF2-40B4-BE49-F238E27FC236}">
                <a16:creationId xmlns:a16="http://schemas.microsoft.com/office/drawing/2014/main" id="{F3572393-9A21-C0B3-C790-A084F316EB54}"/>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grpSp>
        <p:nvGrpSpPr>
          <p:cNvPr id="16" name="Group 15">
            <a:extLst>
              <a:ext uri="{FF2B5EF4-FFF2-40B4-BE49-F238E27FC236}">
                <a16:creationId xmlns:a16="http://schemas.microsoft.com/office/drawing/2014/main" id="{7222C648-986A-AA61-84E7-AA89A9D79E96}"/>
              </a:ext>
            </a:extLst>
          </p:cNvPr>
          <p:cNvGrpSpPr/>
          <p:nvPr/>
        </p:nvGrpSpPr>
        <p:grpSpPr>
          <a:xfrm>
            <a:off x="110306" y="1113827"/>
            <a:ext cx="11971388" cy="3639746"/>
            <a:chOff x="129356" y="1323377"/>
            <a:chExt cx="11971388" cy="3639746"/>
          </a:xfrm>
        </p:grpSpPr>
        <p:sp>
          <p:nvSpPr>
            <p:cNvPr id="6" name="TextBox 5">
              <a:extLst>
                <a:ext uri="{FF2B5EF4-FFF2-40B4-BE49-F238E27FC236}">
                  <a16:creationId xmlns:a16="http://schemas.microsoft.com/office/drawing/2014/main" id="{9197BE4F-A04E-DEF6-9A63-AFD17301E7BB}"/>
                </a:ext>
              </a:extLst>
            </p:cNvPr>
            <p:cNvSpPr txBox="1"/>
            <p:nvPr/>
          </p:nvSpPr>
          <p:spPr>
            <a:xfrm>
              <a:off x="129356" y="2654799"/>
              <a:ext cx="6146156" cy="2308324"/>
            </a:xfrm>
            <a:prstGeom prst="rect">
              <a:avLst/>
            </a:prstGeom>
            <a:noFill/>
          </p:spPr>
          <p:txBody>
            <a:bodyPr wrap="square">
              <a:spAutoFit/>
            </a:bodyPr>
            <a:lstStyle/>
            <a:p>
              <a:r>
                <a:rPr lang="en-US" b="0" i="0" dirty="0">
                  <a:solidFill>
                    <a:srgbClr val="212529"/>
                  </a:solidFill>
                  <a:effectLst/>
                  <a:latin typeface="Verdana" panose="020B0604030504040204" pitchFamily="34" charset="0"/>
                  <a:ea typeface="Verdana" panose="020B0604030504040204" pitchFamily="34" charset="0"/>
                </a:rPr>
                <a:t>The Promised Messiah (on whom be peace) said that Salat alone is the virtue that dispels satanic weaknesses, and that Satan wishes man to stay away from Salat because he knows it is Salat that would purify man. ….. Just as a soldier would never surrender his best weapon in a battlefield Salat is the most excellent weapon for a believer and a believer should safeguard it at all costs.</a:t>
              </a:r>
              <a:endParaRPr lang="en-US"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6BF1D3D-FF00-4367-A4FA-ED64836617C3}"/>
                </a:ext>
              </a:extLst>
            </p:cNvPr>
            <p:cNvSpPr txBox="1"/>
            <p:nvPr/>
          </p:nvSpPr>
          <p:spPr>
            <a:xfrm>
              <a:off x="129356" y="1731469"/>
              <a:ext cx="4585519" cy="923330"/>
            </a:xfrm>
            <a:prstGeom prst="rect">
              <a:avLst/>
            </a:prstGeom>
            <a:noFill/>
          </p:spPr>
          <p:txBody>
            <a:bodyPr wrap="square">
              <a:spAutoFit/>
            </a:bodyPr>
            <a:lstStyle/>
            <a:p>
              <a:r>
                <a:rPr lang="en-US" b="1" dirty="0"/>
                <a:t>Salat (Prayers)</a:t>
              </a:r>
            </a:p>
            <a:p>
              <a:r>
                <a:rPr lang="en-US" b="1" dirty="0"/>
                <a:t>Friday Sermon February 15</a:t>
              </a:r>
              <a:r>
                <a:rPr lang="en-US" b="1" baseline="30000" dirty="0"/>
                <a:t>th</a:t>
              </a:r>
              <a:r>
                <a:rPr lang="en-US" b="1" dirty="0"/>
                <a:t>, 2008</a:t>
              </a:r>
            </a:p>
            <a:p>
              <a:r>
                <a:rPr lang="en-US" b="1" dirty="0"/>
                <a:t>Delivered by Hazrat Khalifatul Masih V</a:t>
              </a:r>
              <a:r>
                <a:rPr lang="en-US" b="1" baseline="30000" dirty="0"/>
                <a:t>aba</a:t>
              </a:r>
              <a:endParaRPr lang="en-US" b="1" dirty="0"/>
            </a:p>
          </p:txBody>
        </p:sp>
        <p:pic>
          <p:nvPicPr>
            <p:cNvPr id="13" name="Picture 12">
              <a:extLst>
                <a:ext uri="{FF2B5EF4-FFF2-40B4-BE49-F238E27FC236}">
                  <a16:creationId xmlns:a16="http://schemas.microsoft.com/office/drawing/2014/main" id="{2AE1C5CB-72B5-9602-B7E1-A49F40F0D6A9}"/>
                </a:ext>
              </a:extLst>
            </p:cNvPr>
            <p:cNvPicPr>
              <a:picLocks noChangeAspect="1"/>
            </p:cNvPicPr>
            <p:nvPr/>
          </p:nvPicPr>
          <p:blipFill>
            <a:blip r:embed="rId3"/>
            <a:stretch>
              <a:fillRect/>
            </a:stretch>
          </p:blipFill>
          <p:spPr>
            <a:xfrm>
              <a:off x="6165206" y="1323377"/>
              <a:ext cx="5935538" cy="3599760"/>
            </a:xfrm>
            <a:prstGeom prst="rect">
              <a:avLst/>
            </a:prstGeom>
          </p:spPr>
        </p:pic>
      </p:grpSp>
    </p:spTree>
    <p:extLst>
      <p:ext uri="{BB962C8B-B14F-4D97-AF65-F5344CB8AC3E}">
        <p14:creationId xmlns:p14="http://schemas.microsoft.com/office/powerpoint/2010/main" val="311806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50643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69A3F23B-4D09-92A7-ECB8-FF5EB1F3683D}"/>
              </a:ext>
            </a:extLst>
          </p:cNvPr>
          <p:cNvSpPr>
            <a:spLocks noGrp="1"/>
          </p:cNvSpPr>
          <p:nvPr>
            <p:ph type="sldNum" sz="quarter" idx="12"/>
          </p:nvPr>
        </p:nvSpPr>
        <p:spPr/>
        <p:txBody>
          <a:bodyPr/>
          <a:lstStyle/>
          <a:p>
            <a:fld id="{A765CC5E-8052-F244-B94C-173FF7AA6EEC}" type="slidenum">
              <a:rPr lang="en-US" smtClean="0"/>
              <a:t>21</a:t>
            </a:fld>
            <a:endParaRPr lang="en-US"/>
          </a:p>
        </p:txBody>
      </p:sp>
      <p:sp>
        <p:nvSpPr>
          <p:cNvPr id="3" name="TextBox 2">
            <a:extLst>
              <a:ext uri="{FF2B5EF4-FFF2-40B4-BE49-F238E27FC236}">
                <a16:creationId xmlns:a16="http://schemas.microsoft.com/office/drawing/2014/main" id="{A1197513-6391-E64B-1761-F8CF85E0EA9F}"/>
              </a:ext>
            </a:extLst>
          </p:cNvPr>
          <p:cNvSpPr txBox="1"/>
          <p:nvPr/>
        </p:nvSpPr>
        <p:spPr>
          <a:xfrm>
            <a:off x="416762" y="1407786"/>
            <a:ext cx="11650978" cy="2246769"/>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Let no ignorant person think that this graveyard and the arrangements for it fall into the category of Bid‘at [an unwarranted religious innovation]. For this arrangement is in accordance with Divine revelation and there is no element of human involvement in it. And let no one wonder how, by just being buried in this graveyard, one can enter Paradise. The idea behind it all is not that this piece of land will make anyone worthy of Heaven; rather the Word of God means that only those will be buried here who are worthy of Heaven.</a:t>
            </a:r>
          </a:p>
        </p:txBody>
      </p:sp>
      <p:grpSp>
        <p:nvGrpSpPr>
          <p:cNvPr id="18" name="Group 17">
            <a:extLst>
              <a:ext uri="{FF2B5EF4-FFF2-40B4-BE49-F238E27FC236}">
                <a16:creationId xmlns:a16="http://schemas.microsoft.com/office/drawing/2014/main" id="{565D6CA5-04BD-FDBE-0F18-51A24A6B3B5F}"/>
              </a:ext>
            </a:extLst>
          </p:cNvPr>
          <p:cNvGrpSpPr/>
          <p:nvPr/>
        </p:nvGrpSpPr>
        <p:grpSpPr>
          <a:xfrm>
            <a:off x="3043031" y="3521530"/>
            <a:ext cx="8563387" cy="2555315"/>
            <a:chOff x="3043031" y="3255312"/>
            <a:chExt cx="8563387" cy="2555315"/>
          </a:xfrm>
        </p:grpSpPr>
        <p:pic>
          <p:nvPicPr>
            <p:cNvPr id="16" name="Picture 15">
              <a:extLst>
                <a:ext uri="{FF2B5EF4-FFF2-40B4-BE49-F238E27FC236}">
                  <a16:creationId xmlns:a16="http://schemas.microsoft.com/office/drawing/2014/main" id="{BE39A8E3-FB79-E24B-0391-1FA4E4AE9C53}"/>
                </a:ext>
              </a:extLst>
            </p:cNvPr>
            <p:cNvPicPr>
              <a:picLocks noChangeAspect="1"/>
            </p:cNvPicPr>
            <p:nvPr/>
          </p:nvPicPr>
          <p:blipFill>
            <a:blip r:embed="rId3"/>
            <a:stretch>
              <a:fillRect/>
            </a:stretch>
          </p:blipFill>
          <p:spPr>
            <a:xfrm>
              <a:off x="3043031" y="3255312"/>
              <a:ext cx="8563387" cy="2555315"/>
            </a:xfrm>
            <a:prstGeom prst="rect">
              <a:avLst/>
            </a:prstGeom>
          </p:spPr>
        </p:pic>
        <p:sp>
          <p:nvSpPr>
            <p:cNvPr id="17" name="Rectangle 16">
              <a:extLst>
                <a:ext uri="{FF2B5EF4-FFF2-40B4-BE49-F238E27FC236}">
                  <a16:creationId xmlns:a16="http://schemas.microsoft.com/office/drawing/2014/main" id="{85F5DD43-ADE5-6605-9344-5B55CD1BA377}"/>
                </a:ext>
              </a:extLst>
            </p:cNvPr>
            <p:cNvSpPr/>
            <p:nvPr/>
          </p:nvSpPr>
          <p:spPr>
            <a:xfrm>
              <a:off x="6242251" y="5457825"/>
              <a:ext cx="634799" cy="276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477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22</a:t>
            </a:fld>
            <a:endParaRPr lang="en-US"/>
          </a:p>
        </p:txBody>
      </p:sp>
    </p:spTree>
    <p:extLst>
      <p:ext uri="{BB962C8B-B14F-4D97-AF65-F5344CB8AC3E}">
        <p14:creationId xmlns:p14="http://schemas.microsoft.com/office/powerpoint/2010/main" val="426041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In which city/town was William Shakespeare born?</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Barton-upon-Humber</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Stratford-upon-Avon</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Ross-on-Wye</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Norton-on-Derwent</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was the name of the first cloned animal?</a:t>
            </a: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Golly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Jolly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Molly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Dolly </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How many amendments make up the Bill of Rights?</a:t>
            </a: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4</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8</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87014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F389E4-72D3-A482-EE81-E47E92A7E7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8AC873-0D1A-E420-E667-2F241006F2A9}"/>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In which city/town was William Shakespeare born?</a:t>
            </a:r>
          </a:p>
        </p:txBody>
      </p:sp>
      <p:sp>
        <p:nvSpPr>
          <p:cNvPr id="5" name="Rectangle 2">
            <a:extLst>
              <a:ext uri="{FF2B5EF4-FFF2-40B4-BE49-F238E27FC236}">
                <a16:creationId xmlns:a16="http://schemas.microsoft.com/office/drawing/2014/main" id="{36202C02-37FE-5882-93FA-B3BE04F5621D}"/>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Barton-upon-Humber</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Stratford-upon-Avon</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Ross-on-Wye</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Norton-on-Derwent</a:t>
            </a:r>
          </a:p>
        </p:txBody>
      </p:sp>
      <p:sp>
        <p:nvSpPr>
          <p:cNvPr id="6" name="TextBox 5">
            <a:extLst>
              <a:ext uri="{FF2B5EF4-FFF2-40B4-BE49-F238E27FC236}">
                <a16:creationId xmlns:a16="http://schemas.microsoft.com/office/drawing/2014/main" id="{595AEA30-0F1B-E0BB-AF4B-35758FD6336F}"/>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was the name of the first cloned animal?</a:t>
            </a:r>
          </a:p>
        </p:txBody>
      </p:sp>
      <p:sp>
        <p:nvSpPr>
          <p:cNvPr id="7" name="Rectangle 3">
            <a:extLst>
              <a:ext uri="{FF2B5EF4-FFF2-40B4-BE49-F238E27FC236}">
                <a16:creationId xmlns:a16="http://schemas.microsoft.com/office/drawing/2014/main" id="{5BB105D8-3E8D-3B23-7284-19D17AF64013}"/>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Golly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Jolly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Molly</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Dolly</a:t>
            </a:r>
            <a:r>
              <a:rPr lang="en-US" altLang="en-US" dirty="0">
                <a:solidFill>
                  <a:prstClr val="black"/>
                </a:solidFill>
                <a:latin typeface="Verdana" panose="020B0604030504040204" pitchFamily="34" charset="0"/>
                <a:ea typeface="Verdana" panose="020B0604030504040204" pitchFamily="34" charset="0"/>
              </a:rPr>
              <a:t> </a:t>
            </a:r>
          </a:p>
        </p:txBody>
      </p:sp>
      <p:sp>
        <p:nvSpPr>
          <p:cNvPr id="8" name="TextBox 7">
            <a:extLst>
              <a:ext uri="{FF2B5EF4-FFF2-40B4-BE49-F238E27FC236}">
                <a16:creationId xmlns:a16="http://schemas.microsoft.com/office/drawing/2014/main" id="{64112CEE-AA37-59D1-0B4C-8829AED95326}"/>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How many amendments make up the Bill of Rights?</a:t>
            </a:r>
          </a:p>
        </p:txBody>
      </p:sp>
      <p:sp>
        <p:nvSpPr>
          <p:cNvPr id="10" name="TextBox 9">
            <a:extLst>
              <a:ext uri="{FF2B5EF4-FFF2-40B4-BE49-F238E27FC236}">
                <a16:creationId xmlns:a16="http://schemas.microsoft.com/office/drawing/2014/main" id="{F968029B-4172-E944-CF62-47BF76D6C2FC}"/>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899A8C28-2F80-5D64-7378-5D62E462E12D}"/>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4</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8</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10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a:t>
            </a:r>
          </a:p>
        </p:txBody>
      </p:sp>
      <p:sp>
        <p:nvSpPr>
          <p:cNvPr id="12" name="Slide Number Placeholder 11">
            <a:extLst>
              <a:ext uri="{FF2B5EF4-FFF2-40B4-BE49-F238E27FC236}">
                <a16:creationId xmlns:a16="http://schemas.microsoft.com/office/drawing/2014/main" id="{64F5A353-B921-D579-06A6-1F3F17CE18DF}"/>
              </a:ext>
            </a:extLst>
          </p:cNvPr>
          <p:cNvSpPr>
            <a:spLocks noGrp="1"/>
          </p:cNvSpPr>
          <p:nvPr>
            <p:ph type="sldNum" sz="quarter" idx="12"/>
          </p:nvPr>
        </p:nvSpPr>
        <p:spPr/>
        <p:txBody>
          <a:bodyPr/>
          <a:lstStyle/>
          <a:p>
            <a:fld id="{A765CC5E-8052-F244-B94C-173FF7AA6EEC}" type="slidenum">
              <a:rPr lang="en-US" smtClean="0"/>
              <a:t>24</a:t>
            </a:fld>
            <a:endParaRPr lang="en-US"/>
          </a:p>
        </p:txBody>
      </p:sp>
      <p:sp>
        <p:nvSpPr>
          <p:cNvPr id="9" name="TextBox 8">
            <a:extLst>
              <a:ext uri="{FF2B5EF4-FFF2-40B4-BE49-F238E27FC236}">
                <a16:creationId xmlns:a16="http://schemas.microsoft.com/office/drawing/2014/main" id="{226F4A3A-C611-CE37-1D9C-EB6A8E812026}"/>
              </a:ext>
            </a:extLst>
          </p:cNvPr>
          <p:cNvSpPr txBox="1"/>
          <p:nvPr/>
        </p:nvSpPr>
        <p:spPr>
          <a:xfrm>
            <a:off x="4780814" y="1765434"/>
            <a:ext cx="6018366" cy="830997"/>
          </a:xfrm>
          <a:prstGeom prst="rect">
            <a:avLst/>
          </a:prstGeom>
          <a:noFill/>
          <a:ln w="38100">
            <a:solidFill>
              <a:srgbClr val="C00000"/>
            </a:solidFill>
          </a:ln>
        </p:spPr>
        <p:txBody>
          <a:bodyPr wrap="square" rtlCol="0">
            <a:spAutoFit/>
          </a:bodyPr>
          <a:lstStyle/>
          <a:p>
            <a:r>
              <a:rPr lang="en-US" sz="1600" dirty="0">
                <a:latin typeface="Verdana" panose="020B0604030504040204" pitchFamily="34" charset="0"/>
                <a:ea typeface="Verdana" panose="020B0604030504040204" pitchFamily="34" charset="0"/>
              </a:rPr>
              <a:t>Stratford-upon-Avon, a medieval market town in England’s West Midlands, is the 16th-century birthplace of William Shakespeare.</a:t>
            </a:r>
          </a:p>
        </p:txBody>
      </p:sp>
      <p:sp>
        <p:nvSpPr>
          <p:cNvPr id="13" name="TextBox 12">
            <a:extLst>
              <a:ext uri="{FF2B5EF4-FFF2-40B4-BE49-F238E27FC236}">
                <a16:creationId xmlns:a16="http://schemas.microsoft.com/office/drawing/2014/main" id="{3B33FDED-230C-6299-7A12-F5C6853EFF60}"/>
              </a:ext>
            </a:extLst>
          </p:cNvPr>
          <p:cNvSpPr txBox="1"/>
          <p:nvPr/>
        </p:nvSpPr>
        <p:spPr>
          <a:xfrm>
            <a:off x="4780814" y="3118829"/>
            <a:ext cx="5376892" cy="1077218"/>
          </a:xfrm>
          <a:prstGeom prst="rect">
            <a:avLst/>
          </a:prstGeom>
          <a:noFill/>
          <a:ln w="38100">
            <a:solidFill>
              <a:srgbClr val="C00000"/>
            </a:solidFill>
          </a:ln>
        </p:spPr>
        <p:txBody>
          <a:bodyPr wrap="square" rtlCol="0">
            <a:spAutoFit/>
          </a:bodyPr>
          <a:lstStyle/>
          <a:p>
            <a:r>
              <a:rPr lang="en-US" sz="1600" dirty="0">
                <a:latin typeface="Verdana" panose="020B0604030504040204" pitchFamily="34" charset="0"/>
                <a:ea typeface="Verdana" panose="020B0604030504040204" pitchFamily="34" charset="0"/>
              </a:rPr>
              <a:t>The first successfully cloned mammal was Dolly the sheep, cloned from an adult somatic cell in 1996. She was the product of research by Ian Wilmut and Keith Campbell at the Roslin Institute. </a:t>
            </a:r>
          </a:p>
        </p:txBody>
      </p:sp>
      <p:pic>
        <p:nvPicPr>
          <p:cNvPr id="15" name="Picture 14">
            <a:extLst>
              <a:ext uri="{FF2B5EF4-FFF2-40B4-BE49-F238E27FC236}">
                <a16:creationId xmlns:a16="http://schemas.microsoft.com/office/drawing/2014/main" id="{98F2B161-93F7-07E3-A99A-03AD3AC67F0D}"/>
              </a:ext>
            </a:extLst>
          </p:cNvPr>
          <p:cNvPicPr>
            <a:picLocks noChangeAspect="1"/>
          </p:cNvPicPr>
          <p:nvPr/>
        </p:nvPicPr>
        <p:blipFill>
          <a:blip r:embed="rId3"/>
          <a:stretch>
            <a:fillRect/>
          </a:stretch>
        </p:blipFill>
        <p:spPr>
          <a:xfrm>
            <a:off x="10221149" y="3118829"/>
            <a:ext cx="1862419" cy="1077218"/>
          </a:xfrm>
          <a:prstGeom prst="rect">
            <a:avLst/>
          </a:prstGeom>
        </p:spPr>
      </p:pic>
      <p:pic>
        <p:nvPicPr>
          <p:cNvPr id="17" name="Picture 16">
            <a:extLst>
              <a:ext uri="{FF2B5EF4-FFF2-40B4-BE49-F238E27FC236}">
                <a16:creationId xmlns:a16="http://schemas.microsoft.com/office/drawing/2014/main" id="{AE0F3FE6-DE18-69AD-227D-5E08F823AD8C}"/>
              </a:ext>
            </a:extLst>
          </p:cNvPr>
          <p:cNvPicPr>
            <a:picLocks noChangeAspect="1"/>
          </p:cNvPicPr>
          <p:nvPr/>
        </p:nvPicPr>
        <p:blipFill>
          <a:blip r:embed="rId4"/>
          <a:stretch>
            <a:fillRect/>
          </a:stretch>
        </p:blipFill>
        <p:spPr>
          <a:xfrm>
            <a:off x="11001434" y="1285677"/>
            <a:ext cx="1082134" cy="1310754"/>
          </a:xfrm>
          <a:prstGeom prst="rect">
            <a:avLst/>
          </a:prstGeom>
        </p:spPr>
      </p:pic>
      <p:sp>
        <p:nvSpPr>
          <p:cNvPr id="19" name="TextBox 18">
            <a:extLst>
              <a:ext uri="{FF2B5EF4-FFF2-40B4-BE49-F238E27FC236}">
                <a16:creationId xmlns:a16="http://schemas.microsoft.com/office/drawing/2014/main" id="{CA0482B4-3780-2797-A995-0F469E642C44}"/>
              </a:ext>
            </a:extLst>
          </p:cNvPr>
          <p:cNvSpPr txBox="1"/>
          <p:nvPr/>
        </p:nvSpPr>
        <p:spPr>
          <a:xfrm>
            <a:off x="4780814" y="4848421"/>
            <a:ext cx="7302754" cy="1169551"/>
          </a:xfrm>
          <a:prstGeom prst="rect">
            <a:avLst/>
          </a:prstGeom>
          <a:noFill/>
          <a:ln w="38100">
            <a:solidFill>
              <a:srgbClr val="C00000"/>
            </a:solidFill>
          </a:ln>
        </p:spPr>
        <p:txBody>
          <a:bodyPr wrap="square" rtlCol="0">
            <a:spAutoFit/>
          </a:bodyPr>
          <a:lstStyle>
            <a:defPPr>
              <a:defRPr lang="en-US"/>
            </a:defPPr>
            <a:lvl1pPr>
              <a:defRPr sz="1600">
                <a:latin typeface="Verdana" panose="020B0604030504040204" pitchFamily="34" charset="0"/>
                <a:ea typeface="Verdana" panose="020B0604030504040204" pitchFamily="34" charset="0"/>
              </a:defRPr>
            </a:lvl1pPr>
          </a:lstStyle>
          <a:p>
            <a:r>
              <a:rPr lang="en-US" sz="1400" dirty="0"/>
              <a:t>On September 25, 1789, the First Congress of the United States proposed 12 amendments to the Constitution.  Ten of the proposed 12 amendments were ratified by three-fourths of the state legislatures on December 15, 1791. The ratified Articles (Articles 3–12) constitute the first 10 amendments of the Constitution, or the U.S. Bill of Rights. </a:t>
            </a:r>
          </a:p>
        </p:txBody>
      </p:sp>
    </p:spTree>
    <p:extLst>
      <p:ext uri="{BB962C8B-B14F-4D97-AF65-F5344CB8AC3E}">
        <p14:creationId xmlns:p14="http://schemas.microsoft.com/office/powerpoint/2010/main" val="377088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913011"/>
            <a:ext cx="8576441" cy="707886"/>
          </a:xfrm>
          <a:prstGeom prst="rect">
            <a:avLst/>
          </a:prstGeom>
          <a:noFill/>
        </p:spPr>
        <p:txBody>
          <a:bodyPr wrap="square">
            <a:spAutoFit/>
          </a:bodyPr>
          <a:lstStyle/>
          <a:p>
            <a:pPr algn="ct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25</a:t>
            </a:fld>
            <a:endParaRPr lang="en-US"/>
          </a:p>
        </p:txBody>
      </p:sp>
    </p:spTree>
    <p:extLst>
      <p:ext uri="{BB962C8B-B14F-4D97-AF65-F5344CB8AC3E}">
        <p14:creationId xmlns:p14="http://schemas.microsoft.com/office/powerpoint/2010/main" val="283869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295830"/>
            <a:ext cx="11849743"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Tajweed, Idgh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 means to merge one letter into another. If </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Nūn Sākin</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ar-AE" sz="28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or Tanwīn is followed by Mashaddad Yā/</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Mīm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Nūn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/Wau then Idgham will take place with a 2-second Gunnah Sound. </a:t>
            </a: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5"/>
              </a:rPr>
              <a:t>See Ch:88 V3,4,9</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Click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886501" y="1242607"/>
            <a:ext cx="10515600" cy="9645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Nūn Sākin</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ar-AE" sz="40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 Idghām</a:t>
            </a:r>
            <a:r>
              <a:rPr kumimoji="0" lang="en-US" sz="2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(assimilation) </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 Gunnah</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36209AD-AC88-9371-7402-36013D69A623}"/>
              </a:ext>
            </a:extLst>
          </p:cNvPr>
          <p:cNvPicPr>
            <a:picLocks noChangeAspect="1"/>
          </p:cNvPicPr>
          <p:nvPr/>
        </p:nvPicPr>
        <p:blipFill>
          <a:blip r:embed="rId7"/>
          <a:stretch>
            <a:fillRect/>
          </a:stretch>
        </p:blipFill>
        <p:spPr>
          <a:xfrm>
            <a:off x="3746748" y="3265900"/>
            <a:ext cx="4274912" cy="1931436"/>
          </a:xfrm>
          <a:prstGeom prst="rect">
            <a:avLst/>
          </a:prstGeom>
        </p:spPr>
      </p:pic>
      <p:pic>
        <p:nvPicPr>
          <p:cNvPr id="8" name="Picture 7">
            <a:extLst>
              <a:ext uri="{FF2B5EF4-FFF2-40B4-BE49-F238E27FC236}">
                <a16:creationId xmlns:a16="http://schemas.microsoft.com/office/drawing/2014/main" id="{D3FE808F-9AF4-9A34-2EC8-254A00F7E461}"/>
              </a:ext>
            </a:extLst>
          </p:cNvPr>
          <p:cNvPicPr>
            <a:picLocks noChangeAspect="1"/>
          </p:cNvPicPr>
          <p:nvPr/>
        </p:nvPicPr>
        <p:blipFill>
          <a:blip r:embed="rId8"/>
          <a:stretch>
            <a:fillRect/>
          </a:stretch>
        </p:blipFill>
        <p:spPr>
          <a:xfrm>
            <a:off x="8114076" y="3897389"/>
            <a:ext cx="1646247" cy="253269"/>
          </a:xfrm>
          <a:prstGeom prst="rect">
            <a:avLst/>
          </a:prstGeom>
        </p:spPr>
      </p:pic>
      <p:pic>
        <p:nvPicPr>
          <p:cNvPr id="3" name="NunWithGunnah">
            <a:hlinkClick r:id="" action="ppaction://media"/>
            <a:extLst>
              <a:ext uri="{FF2B5EF4-FFF2-40B4-BE49-F238E27FC236}">
                <a16:creationId xmlns:a16="http://schemas.microsoft.com/office/drawing/2014/main" id="{AF77581E-A79F-4BC0-5EFF-A302DAA2514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9688" y="5482875"/>
            <a:ext cx="265036" cy="2650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3981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27</a:t>
            </a:fld>
            <a:endParaRPr lang="en-US"/>
          </a:p>
        </p:txBody>
      </p:sp>
    </p:spTree>
    <p:extLst>
      <p:ext uri="{BB962C8B-B14F-4D97-AF65-F5344CB8AC3E}">
        <p14:creationId xmlns:p14="http://schemas.microsoft.com/office/powerpoint/2010/main" val="142906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How to Prevent Diabetes REF: Mayo clinic and Harvard Health"/>
          <p:cNvSpPr txBox="1">
            <a:spLocks noGrp="1"/>
          </p:cNvSpPr>
          <p:nvPr>
            <p:ph type="title"/>
          </p:nvPr>
        </p:nvSpPr>
        <p:spPr>
          <a:prstGeom prst="rect">
            <a:avLst/>
          </a:prstGeom>
        </p:spPr>
        <p:txBody>
          <a:bodyPr>
            <a:noAutofit/>
          </a:bodyPr>
          <a:lstStyle/>
          <a:p>
            <a:pPr defTabSz="227013">
              <a:defRPr sz="5830">
                <a:solidFill>
                  <a:srgbClr val="000000"/>
                </a:solidFill>
              </a:defRPr>
            </a:pPr>
            <a:r>
              <a:rPr sz="2800" dirty="0">
                <a:latin typeface="Verdana" panose="020B0604030504040204" pitchFamily="34" charset="0"/>
                <a:ea typeface="Verdana" panose="020B0604030504040204" pitchFamily="34" charset="0"/>
              </a:rPr>
              <a:t>How to Prevent Diabetes</a:t>
            </a:r>
            <a:br>
              <a:rPr sz="2800" dirty="0">
                <a:latin typeface="Verdana" panose="020B0604030504040204" pitchFamily="34" charset="0"/>
                <a:ea typeface="Verdana" panose="020B0604030504040204" pitchFamily="34" charset="0"/>
              </a:rPr>
            </a:br>
            <a:r>
              <a:rPr sz="2800" dirty="0">
                <a:latin typeface="Verdana" panose="020B0604030504040204" pitchFamily="34" charset="0"/>
                <a:ea typeface="Verdana" panose="020B0604030504040204" pitchFamily="34" charset="0"/>
              </a:rPr>
              <a:t>REF: Mayo clinic and Harvard Health</a:t>
            </a:r>
          </a:p>
        </p:txBody>
      </p:sp>
      <p:sp>
        <p:nvSpPr>
          <p:cNvPr id="121" name="Tanvir Ahmed"/>
          <p:cNvSpPr txBox="1">
            <a:spLocks noGrp="1"/>
          </p:cNvSpPr>
          <p:nvPr>
            <p:ph type="body" sz="quarter" idx="1"/>
          </p:nvPr>
        </p:nvSpPr>
        <p:spPr>
          <a:prstGeom prst="rect">
            <a:avLst/>
          </a:prstGeom>
        </p:spPr>
        <p:txBody>
          <a:bodyPr/>
          <a:lstStyle>
            <a:lvl1pPr>
              <a:defRPr>
                <a:solidFill>
                  <a:srgbClr val="000000"/>
                </a:solidFill>
              </a:defRPr>
            </a:lvl1pPr>
          </a:lstStyle>
          <a:p>
            <a:r>
              <a:rPr dirty="0">
                <a:latin typeface="Verdana" panose="020B0604030504040204" pitchFamily="34" charset="0"/>
                <a:ea typeface="Verdana" panose="020B0604030504040204" pitchFamily="34" charset="0"/>
              </a:rPr>
              <a:t>Tanvir Ahmed </a:t>
            </a:r>
          </a:p>
        </p:txBody>
      </p:sp>
      <p:pic>
        <p:nvPicPr>
          <p:cNvPr id="5" name="Picture 4">
            <a:extLst>
              <a:ext uri="{FF2B5EF4-FFF2-40B4-BE49-F238E27FC236}">
                <a16:creationId xmlns:a16="http://schemas.microsoft.com/office/drawing/2014/main" id="{5CA41A09-49EB-1F82-5298-52DBB32FF518}"/>
              </a:ext>
            </a:extLst>
          </p:cNvPr>
          <p:cNvPicPr>
            <a:picLocks noChangeAspect="1"/>
          </p:cNvPicPr>
          <p:nvPr/>
        </p:nvPicPr>
        <p:blipFill>
          <a:blip r:embed="rId2"/>
          <a:stretch>
            <a:fillRect/>
          </a:stretch>
        </p:blipFill>
        <p:spPr>
          <a:xfrm>
            <a:off x="3101074" y="678067"/>
            <a:ext cx="6142252" cy="2606266"/>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iabetes Prevention Naturally"/>
          <p:cNvSpPr txBox="1">
            <a:spLocks noGrp="1"/>
          </p:cNvSpPr>
          <p:nvPr>
            <p:ph type="title"/>
          </p:nvPr>
        </p:nvSpPr>
        <p:spPr>
          <a:prstGeom prst="rect">
            <a:avLst/>
          </a:prstGeom>
        </p:spPr>
        <p:txBody>
          <a:bodyPr>
            <a:normAutofit fontScale="90000"/>
          </a:bodyPr>
          <a:lstStyle/>
          <a:p>
            <a:r>
              <a:rPr dirty="0">
                <a:latin typeface="Verdana" panose="020B0604030504040204" pitchFamily="34" charset="0"/>
                <a:ea typeface="Verdana" panose="020B0604030504040204" pitchFamily="34" charset="0"/>
              </a:rPr>
              <a:t>Diabetes Prevention Naturally </a:t>
            </a:r>
          </a:p>
        </p:txBody>
      </p:sp>
      <p:sp>
        <p:nvSpPr>
          <p:cNvPr id="125" name="Lifestyle changes can help prevent the onset of type type 2 Diabetes. It is never too late to start…"/>
          <p:cNvSpPr txBox="1">
            <a:spLocks noGrp="1"/>
          </p:cNvSpPr>
          <p:nvPr>
            <p:ph type="body" sz="half" idx="1"/>
          </p:nvPr>
        </p:nvSpPr>
        <p:spPr>
          <a:xfrm>
            <a:off x="552894" y="2085907"/>
            <a:ext cx="6570920" cy="3399074"/>
          </a:xfrm>
          <a:prstGeom prst="rect">
            <a:avLst/>
          </a:prstGeom>
        </p:spPr>
        <p:txBody>
          <a:bodyPr>
            <a:normAutofit fontScale="62500" lnSpcReduction="20000"/>
          </a:bodyPr>
          <a:lstStyle/>
          <a:p>
            <a:pPr>
              <a:buBlip>
                <a:blip r:embed="rId2"/>
              </a:buBlip>
              <a:defRPr sz="4700">
                <a:solidFill>
                  <a:srgbClr val="000000"/>
                </a:solidFill>
              </a:defRPr>
            </a:pPr>
            <a:r>
              <a:rPr dirty="0">
                <a:latin typeface="Verdana" panose="020B0604030504040204" pitchFamily="34" charset="0"/>
                <a:ea typeface="Verdana" panose="020B0604030504040204" pitchFamily="34" charset="0"/>
              </a:rPr>
              <a:t>Lifestyle changes can help prevent the onset of type 2 Diabetes. It is never too late to start</a:t>
            </a:r>
          </a:p>
          <a:p>
            <a:pPr>
              <a:buBlip>
                <a:blip r:embed="rId2"/>
              </a:buBlip>
              <a:defRPr sz="4700">
                <a:solidFill>
                  <a:srgbClr val="000000"/>
                </a:solidFill>
              </a:defRPr>
            </a:pPr>
            <a:r>
              <a:rPr dirty="0">
                <a:latin typeface="Verdana" panose="020B0604030504040204" pitchFamily="34" charset="0"/>
                <a:ea typeface="Verdana" panose="020B0604030504040204" pitchFamily="34" charset="0"/>
              </a:rPr>
              <a:t>Prevention is especially important if you are a pre-diabetic (borderline diabetes)</a:t>
            </a:r>
          </a:p>
        </p:txBody>
      </p:sp>
      <p:pic>
        <p:nvPicPr>
          <p:cNvPr id="5" name="Picture 4">
            <a:extLst>
              <a:ext uri="{FF2B5EF4-FFF2-40B4-BE49-F238E27FC236}">
                <a16:creationId xmlns:a16="http://schemas.microsoft.com/office/drawing/2014/main" id="{94B8797B-98E3-9049-52DD-3AFFF3B4B4A0}"/>
              </a:ext>
            </a:extLst>
          </p:cNvPr>
          <p:cNvPicPr>
            <a:picLocks noChangeAspect="1"/>
          </p:cNvPicPr>
          <p:nvPr/>
        </p:nvPicPr>
        <p:blipFill>
          <a:blip r:embed="rId3"/>
          <a:stretch>
            <a:fillRect/>
          </a:stretch>
        </p:blipFill>
        <p:spPr>
          <a:xfrm>
            <a:off x="7365749" y="2264163"/>
            <a:ext cx="3649020" cy="322081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C87B5-9DC8-F87D-AA16-5F2A8A62398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3380AD-3943-1BD7-8323-91E7005DC7A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42F7E768-6E5B-C90A-53DD-F12EC8F7AE62}"/>
              </a:ext>
            </a:extLst>
          </p:cNvPr>
          <p:cNvSpPr>
            <a:spLocks noGrp="1"/>
          </p:cNvSpPr>
          <p:nvPr>
            <p:ph type="sldNum" sz="quarter" idx="12"/>
          </p:nvPr>
        </p:nvSpPr>
        <p:spPr/>
        <p:txBody>
          <a:bodyPr/>
          <a:lstStyle/>
          <a:p>
            <a:fld id="{A765CC5E-8052-F244-B94C-173FF7AA6EEC}" type="slidenum">
              <a:rPr lang="en-US" smtClean="0"/>
              <a:t>3</a:t>
            </a:fld>
            <a:endParaRPr lang="en-US"/>
          </a:p>
        </p:txBody>
      </p:sp>
      <p:sp>
        <p:nvSpPr>
          <p:cNvPr id="2" name="TextBox 1">
            <a:extLst>
              <a:ext uri="{FF2B5EF4-FFF2-40B4-BE49-F238E27FC236}">
                <a16:creationId xmlns:a16="http://schemas.microsoft.com/office/drawing/2014/main" id="{C6DC73E5-78ED-B090-FA09-799BFB61B0AB}"/>
              </a:ext>
            </a:extLst>
          </p:cNvPr>
          <p:cNvSpPr txBox="1"/>
          <p:nvPr/>
        </p:nvSpPr>
        <p:spPr>
          <a:xfrm>
            <a:off x="2650601" y="5443429"/>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178</a:t>
            </a:r>
          </a:p>
        </p:txBody>
      </p:sp>
      <p:pic>
        <p:nvPicPr>
          <p:cNvPr id="11" name="Picture 10">
            <a:extLst>
              <a:ext uri="{FF2B5EF4-FFF2-40B4-BE49-F238E27FC236}">
                <a16:creationId xmlns:a16="http://schemas.microsoft.com/office/drawing/2014/main" id="{9FDB413C-5D4E-FD72-BA44-3C0D4F1D513A}"/>
              </a:ext>
            </a:extLst>
          </p:cNvPr>
          <p:cNvPicPr>
            <a:picLocks noChangeAspect="1"/>
          </p:cNvPicPr>
          <p:nvPr/>
        </p:nvPicPr>
        <p:blipFill>
          <a:blip r:embed="rId3"/>
          <a:stretch>
            <a:fillRect/>
          </a:stretch>
        </p:blipFill>
        <p:spPr>
          <a:xfrm>
            <a:off x="6356144" y="1313031"/>
            <a:ext cx="5753599" cy="4130398"/>
          </a:xfrm>
          <a:prstGeom prst="rect">
            <a:avLst/>
          </a:prstGeom>
        </p:spPr>
      </p:pic>
      <p:sp>
        <p:nvSpPr>
          <p:cNvPr id="13" name="TextBox 12">
            <a:extLst>
              <a:ext uri="{FF2B5EF4-FFF2-40B4-BE49-F238E27FC236}">
                <a16:creationId xmlns:a16="http://schemas.microsoft.com/office/drawing/2014/main" id="{236FC21E-D1B9-8F4F-CE3F-C2E059309CE6}"/>
              </a:ext>
            </a:extLst>
          </p:cNvPr>
          <p:cNvSpPr txBox="1"/>
          <p:nvPr/>
        </p:nvSpPr>
        <p:spPr>
          <a:xfrm>
            <a:off x="0" y="1429262"/>
            <a:ext cx="6520695" cy="3416320"/>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It is not righteousness that you turn your faces to the East or the West, but </a:t>
            </a:r>
            <a:r>
              <a:rPr lang="en-US" b="0" i="1" dirty="0">
                <a:effectLst/>
                <a:latin typeface="Verdana" panose="020B0604030504040204" pitchFamily="34" charset="0"/>
                <a:ea typeface="Verdana" panose="020B0604030504040204" pitchFamily="34" charset="0"/>
              </a:rPr>
              <a:t>truly</a:t>
            </a:r>
            <a:r>
              <a:rPr lang="en-US" b="0" i="0" dirty="0">
                <a:effectLst/>
                <a:latin typeface="Verdana" panose="020B0604030504040204" pitchFamily="34" charset="0"/>
                <a:ea typeface="Verdana" panose="020B0604030504040204" pitchFamily="34" charset="0"/>
              </a:rPr>
              <a:t> righteous is he who believes in Allah and the Last Day and the angels and the Book and the Prophets, and spends his money for love of Him, on the kindred and the orphans and the needy and the wayfarer and those who ask </a:t>
            </a:r>
            <a:r>
              <a:rPr lang="en-US" b="0" i="1" dirty="0">
                <a:effectLst/>
                <a:latin typeface="Verdana" panose="020B0604030504040204" pitchFamily="34" charset="0"/>
                <a:ea typeface="Verdana" panose="020B0604030504040204" pitchFamily="34" charset="0"/>
              </a:rPr>
              <a:t>for charity</a:t>
            </a:r>
            <a:r>
              <a:rPr lang="en-US" b="0" i="0" dirty="0">
                <a:effectLst/>
                <a:latin typeface="Verdana" panose="020B0604030504040204" pitchFamily="34" charset="0"/>
                <a:ea typeface="Verdana" panose="020B0604030504040204" pitchFamily="34" charset="0"/>
              </a:rPr>
              <a:t>, and for </a:t>
            </a:r>
            <a:r>
              <a:rPr lang="en-US" b="0" i="1" dirty="0">
                <a:effectLst/>
                <a:latin typeface="Verdana" panose="020B0604030504040204" pitchFamily="34" charset="0"/>
                <a:ea typeface="Verdana" panose="020B0604030504040204" pitchFamily="34" charset="0"/>
              </a:rPr>
              <a:t>ransoming</a:t>
            </a:r>
            <a:r>
              <a:rPr lang="en-US" b="0" i="0" dirty="0">
                <a:effectLst/>
                <a:latin typeface="Verdana" panose="020B0604030504040204" pitchFamily="34" charset="0"/>
                <a:ea typeface="Verdana" panose="020B0604030504040204" pitchFamily="34" charset="0"/>
              </a:rPr>
              <a:t> the captives; and who observes Prayer and pays the Zakat; and those who fulfil their promise when they have made one, and the patient in poverty and afflictions and </a:t>
            </a:r>
            <a:r>
              <a:rPr lang="en-US" b="0" i="1" dirty="0">
                <a:effectLst/>
                <a:latin typeface="Verdana" panose="020B0604030504040204" pitchFamily="34" charset="0"/>
                <a:ea typeface="Verdana" panose="020B0604030504040204" pitchFamily="34" charset="0"/>
              </a:rPr>
              <a:t>the steadfast</a:t>
            </a:r>
            <a:r>
              <a:rPr lang="en-US" b="0" i="0" dirty="0">
                <a:effectLst/>
                <a:latin typeface="Verdana" panose="020B0604030504040204" pitchFamily="34" charset="0"/>
                <a:ea typeface="Verdana" panose="020B0604030504040204" pitchFamily="34" charset="0"/>
              </a:rPr>
              <a:t> in time of war; it is these who have proved truthful and it is these who are the God-fearing.</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834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ose Extra weight"/>
          <p:cNvSpPr txBox="1">
            <a:spLocks noGrp="1"/>
          </p:cNvSpPr>
          <p:nvPr>
            <p:ph type="title"/>
          </p:nvPr>
        </p:nvSpPr>
        <p:spPr>
          <a:xfrm>
            <a:off x="1035050" y="458496"/>
            <a:ext cx="10121900" cy="847790"/>
          </a:xfrm>
          <a:prstGeom prst="rect">
            <a:avLst/>
          </a:prstGeom>
        </p:spPr>
        <p:txBody>
          <a:bodyPr>
            <a:normAutofit fontScale="90000"/>
          </a:bodyPr>
          <a:lstStyle>
            <a:lvl1pPr>
              <a:defRPr>
                <a:solidFill>
                  <a:srgbClr val="000000"/>
                </a:solidFill>
              </a:defRPr>
            </a:lvl1pPr>
          </a:lstStyle>
          <a:p>
            <a:r>
              <a:rPr dirty="0"/>
              <a:t>Lose Extra weight</a:t>
            </a:r>
          </a:p>
        </p:txBody>
      </p:sp>
      <p:sp>
        <p:nvSpPr>
          <p:cNvPr id="128" name="If you lose 7-10% of weight with exercise and nutrition, the risk of developing diabetes will go down by unto 60%. More weight loss will confer greater benefits.…"/>
          <p:cNvSpPr txBox="1">
            <a:spLocks noGrp="1"/>
          </p:cNvSpPr>
          <p:nvPr>
            <p:ph type="body" sz="half" idx="1"/>
          </p:nvPr>
        </p:nvSpPr>
        <p:spPr>
          <a:xfrm>
            <a:off x="478465" y="1668041"/>
            <a:ext cx="6081823" cy="4031010"/>
          </a:xfrm>
          <a:prstGeom prst="rect">
            <a:avLst/>
          </a:prstGeom>
        </p:spPr>
        <p:txBody>
          <a:bodyPr>
            <a:normAutofit fontScale="62500" lnSpcReduction="20000"/>
          </a:bodyPr>
          <a:lstStyle/>
          <a:p>
            <a:pPr>
              <a:buBlip>
                <a:blip r:embed="rId2"/>
              </a:buBlip>
              <a:defRPr sz="4400">
                <a:solidFill>
                  <a:srgbClr val="000000"/>
                </a:solidFill>
                <a:latin typeface="Arial"/>
                <a:ea typeface="Arial"/>
                <a:cs typeface="Arial"/>
                <a:sym typeface="Arial"/>
              </a:defRPr>
            </a:pPr>
            <a:r>
              <a:rPr dirty="0"/>
              <a:t>If you lose 7-10% of weight with</a:t>
            </a:r>
            <a:r>
              <a:rPr b="1" dirty="0"/>
              <a:t> exercise and nutrition, the risk of developing diabetes will go down by unto 60%. More weight loss will confer greater benefits. </a:t>
            </a:r>
          </a:p>
          <a:p>
            <a:pPr>
              <a:buBlip>
                <a:blip r:embed="rId2"/>
              </a:buBlip>
              <a:defRPr sz="4400">
                <a:solidFill>
                  <a:srgbClr val="000000"/>
                </a:solidFill>
                <a:latin typeface="Arial"/>
                <a:ea typeface="Arial"/>
                <a:cs typeface="Arial"/>
                <a:sym typeface="Arial"/>
              </a:defRPr>
            </a:pPr>
            <a:r>
              <a:rPr dirty="0"/>
              <a:t>Strive to lose 1-2 lbs. a week and set a goal weight</a:t>
            </a:r>
          </a:p>
          <a:p>
            <a:pPr>
              <a:buBlip>
                <a:blip r:embed="rId2"/>
              </a:buBlip>
              <a:defRPr sz="4400">
                <a:solidFill>
                  <a:srgbClr val="000000"/>
                </a:solidFill>
                <a:latin typeface="Arial"/>
                <a:ea typeface="Arial"/>
                <a:cs typeface="Arial"/>
                <a:sym typeface="Arial"/>
              </a:defRPr>
            </a:pPr>
            <a:r>
              <a:rPr dirty="0"/>
              <a:t>Remember there are no magical pills or diet fads that work for long term</a:t>
            </a:r>
          </a:p>
        </p:txBody>
      </p:sp>
      <p:pic>
        <p:nvPicPr>
          <p:cNvPr id="3" name="Picture 2">
            <a:extLst>
              <a:ext uri="{FF2B5EF4-FFF2-40B4-BE49-F238E27FC236}">
                <a16:creationId xmlns:a16="http://schemas.microsoft.com/office/drawing/2014/main" id="{3D5D8393-CA82-D5AC-A461-19A1EEE4B22D}"/>
              </a:ext>
            </a:extLst>
          </p:cNvPr>
          <p:cNvPicPr>
            <a:picLocks noChangeAspect="1"/>
          </p:cNvPicPr>
          <p:nvPr/>
        </p:nvPicPr>
        <p:blipFill>
          <a:blip r:embed="rId3"/>
          <a:stretch>
            <a:fillRect/>
          </a:stretch>
        </p:blipFill>
        <p:spPr>
          <a:xfrm>
            <a:off x="6914605" y="2069033"/>
            <a:ext cx="4707265" cy="3111239"/>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Be More Active"/>
          <p:cNvSpPr txBox="1">
            <a:spLocks noGrp="1"/>
          </p:cNvSpPr>
          <p:nvPr>
            <p:ph type="title"/>
          </p:nvPr>
        </p:nvSpPr>
        <p:spPr>
          <a:xfrm>
            <a:off x="1035050" y="625170"/>
            <a:ext cx="10121900" cy="847833"/>
          </a:xfrm>
          <a:prstGeom prst="rect">
            <a:avLst/>
          </a:prstGeom>
        </p:spPr>
        <p:txBody>
          <a:bodyPr>
            <a:normAutofit/>
          </a:bodyPr>
          <a:lstStyle>
            <a:lvl1pPr defTabSz="792479">
              <a:defRPr sz="10175">
                <a:solidFill>
                  <a:srgbClr val="000000"/>
                </a:solidFill>
              </a:defRPr>
            </a:lvl1pPr>
          </a:lstStyle>
          <a:p>
            <a:r>
              <a:rPr sz="4800" dirty="0"/>
              <a:t>Be More Active</a:t>
            </a:r>
          </a:p>
        </p:txBody>
      </p:sp>
      <p:sp>
        <p:nvSpPr>
          <p:cNvPr id="132" name="Exercise can help you lose weight, lower your blood sugar and increase your strength, balance and mood…"/>
          <p:cNvSpPr txBox="1">
            <a:spLocks noGrp="1"/>
          </p:cNvSpPr>
          <p:nvPr>
            <p:ph type="body" sz="half" idx="1"/>
          </p:nvPr>
        </p:nvSpPr>
        <p:spPr>
          <a:xfrm>
            <a:off x="384959" y="1881312"/>
            <a:ext cx="5711041" cy="3955963"/>
          </a:xfrm>
          <a:prstGeom prst="rect">
            <a:avLst/>
          </a:prstGeom>
        </p:spPr>
        <p:txBody>
          <a:bodyPr>
            <a:normAutofit fontScale="55000" lnSpcReduction="20000"/>
          </a:bodyPr>
          <a:lstStyle/>
          <a:p>
            <a:pPr>
              <a:buBlip>
                <a:blip r:embed="rId2"/>
              </a:buBlip>
              <a:defRPr sz="4400">
                <a:solidFill>
                  <a:srgbClr val="000000"/>
                </a:solidFill>
                <a:latin typeface="Arial"/>
                <a:ea typeface="Arial"/>
                <a:cs typeface="Arial"/>
                <a:sym typeface="Arial"/>
              </a:defRPr>
            </a:pPr>
            <a:r>
              <a:rPr dirty="0"/>
              <a:t>Exercise can help you lose weight, lower your blood sugar and increase your strength, balance and mood </a:t>
            </a:r>
          </a:p>
          <a:p>
            <a:pPr>
              <a:buBlip>
                <a:blip r:embed="rId2"/>
              </a:buBlip>
              <a:defRPr sz="4400">
                <a:solidFill>
                  <a:srgbClr val="000000"/>
                </a:solidFill>
                <a:latin typeface="Arial"/>
                <a:ea typeface="Arial"/>
                <a:cs typeface="Arial"/>
                <a:sym typeface="Arial"/>
              </a:defRPr>
            </a:pPr>
            <a:r>
              <a:rPr b="1" dirty="0"/>
              <a:t>Aerobic Exercise</a:t>
            </a:r>
            <a:r>
              <a:rPr dirty="0"/>
              <a:t> such as brisk walking, cycling, swimming etc. for 30 minutes daily</a:t>
            </a:r>
          </a:p>
          <a:p>
            <a:pPr>
              <a:buBlip>
                <a:blip r:embed="rId2"/>
              </a:buBlip>
              <a:defRPr sz="4400">
                <a:solidFill>
                  <a:srgbClr val="000000"/>
                </a:solidFill>
                <a:latin typeface="Arial"/>
                <a:ea typeface="Arial"/>
                <a:cs typeface="Arial"/>
                <a:sym typeface="Arial"/>
              </a:defRPr>
            </a:pPr>
            <a:r>
              <a:rPr b="1" dirty="0"/>
              <a:t>Resistance exercise</a:t>
            </a:r>
            <a:r>
              <a:rPr dirty="0"/>
              <a:t> such as weight training etc. 3 times a week</a:t>
            </a:r>
          </a:p>
          <a:p>
            <a:pPr>
              <a:buBlip>
                <a:blip r:embed="rId2"/>
              </a:buBlip>
              <a:defRPr sz="4400">
                <a:solidFill>
                  <a:srgbClr val="000000"/>
                </a:solidFill>
                <a:latin typeface="Arial"/>
                <a:ea typeface="Arial"/>
                <a:cs typeface="Arial"/>
                <a:sym typeface="Arial"/>
              </a:defRPr>
            </a:pPr>
            <a:r>
              <a:rPr b="1" dirty="0"/>
              <a:t>Breaks from sitting</a:t>
            </a:r>
            <a:r>
              <a:rPr dirty="0"/>
              <a:t> for long periods with walking stretching etc.</a:t>
            </a:r>
          </a:p>
        </p:txBody>
      </p:sp>
      <p:pic>
        <p:nvPicPr>
          <p:cNvPr id="3" name="Picture 2">
            <a:extLst>
              <a:ext uri="{FF2B5EF4-FFF2-40B4-BE49-F238E27FC236}">
                <a16:creationId xmlns:a16="http://schemas.microsoft.com/office/drawing/2014/main" id="{A06CCDC3-5333-A295-323A-4852C28CA01D}"/>
              </a:ext>
            </a:extLst>
          </p:cNvPr>
          <p:cNvPicPr>
            <a:picLocks noChangeAspect="1"/>
          </p:cNvPicPr>
          <p:nvPr/>
        </p:nvPicPr>
        <p:blipFill>
          <a:blip r:embed="rId3"/>
          <a:stretch>
            <a:fillRect/>
          </a:stretch>
        </p:blipFill>
        <p:spPr>
          <a:xfrm>
            <a:off x="6096000" y="1881312"/>
            <a:ext cx="5711041" cy="3735717"/>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hose healthy plant foods"/>
          <p:cNvSpPr txBox="1">
            <a:spLocks noGrp="1"/>
          </p:cNvSpPr>
          <p:nvPr>
            <p:ph type="title"/>
          </p:nvPr>
        </p:nvSpPr>
        <p:spPr>
          <a:xfrm>
            <a:off x="1141686" y="625170"/>
            <a:ext cx="10121901" cy="847833"/>
          </a:xfrm>
          <a:prstGeom prst="rect">
            <a:avLst/>
          </a:prstGeom>
        </p:spPr>
        <p:txBody>
          <a:bodyPr>
            <a:noAutofit/>
          </a:bodyPr>
          <a:lstStyle>
            <a:lvl1pPr defTabSz="792479">
              <a:defRPr sz="10175">
                <a:solidFill>
                  <a:srgbClr val="000000"/>
                </a:solidFill>
              </a:defRPr>
            </a:lvl1pPr>
          </a:lstStyle>
          <a:p>
            <a:r>
              <a:rPr sz="4800" dirty="0">
                <a:latin typeface="Verdana" panose="020B0604030504040204" pitchFamily="34" charset="0"/>
                <a:ea typeface="Verdana" panose="020B0604030504040204" pitchFamily="34" charset="0"/>
              </a:rPr>
              <a:t>Cho</a:t>
            </a:r>
            <a:r>
              <a:rPr lang="en-US" sz="4800" dirty="0">
                <a:latin typeface="Verdana" panose="020B0604030504040204" pitchFamily="34" charset="0"/>
                <a:ea typeface="Verdana" panose="020B0604030504040204" pitchFamily="34" charset="0"/>
              </a:rPr>
              <a:t>o</a:t>
            </a:r>
            <a:r>
              <a:rPr sz="4800" dirty="0">
                <a:latin typeface="Verdana" panose="020B0604030504040204" pitchFamily="34" charset="0"/>
                <a:ea typeface="Verdana" panose="020B0604030504040204" pitchFamily="34" charset="0"/>
              </a:rPr>
              <a:t>se healthy plant foods </a:t>
            </a:r>
          </a:p>
        </p:txBody>
      </p:sp>
      <p:sp>
        <p:nvSpPr>
          <p:cNvPr id="136" name="Plants provide vitamins, minerals and carbohydrates in your diet…"/>
          <p:cNvSpPr txBox="1">
            <a:spLocks noGrp="1"/>
          </p:cNvSpPr>
          <p:nvPr>
            <p:ph type="body" sz="half" idx="1"/>
          </p:nvPr>
        </p:nvSpPr>
        <p:spPr>
          <a:xfrm>
            <a:off x="596659" y="1881312"/>
            <a:ext cx="5370311" cy="4019551"/>
          </a:xfrm>
          <a:prstGeom prst="rect">
            <a:avLst/>
          </a:prstGeom>
        </p:spPr>
        <p:txBody>
          <a:bodyPr>
            <a:normAutofit fontScale="47500" lnSpcReduction="20000"/>
          </a:bodyPr>
          <a:lstStyle/>
          <a:p>
            <a:pPr marL="274320" indent="-274320" defTabSz="396240">
              <a:spcBef>
                <a:spcPts val="1850"/>
              </a:spcBef>
              <a:defRPr sz="4224">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Plants provide vitamins, minerals and carbohydrates in your diet</a:t>
            </a:r>
          </a:p>
          <a:p>
            <a:pPr marL="274320" indent="-274320" defTabSz="396240">
              <a:spcBef>
                <a:spcPts val="1850"/>
              </a:spcBef>
              <a:defRPr sz="4224">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Eat a variety of healthy, fiber-rich foods</a:t>
            </a:r>
          </a:p>
          <a:p>
            <a:pPr marL="274320" indent="-274320" defTabSz="396240">
              <a:spcBef>
                <a:spcPts val="1850"/>
              </a:spcBef>
              <a:defRPr sz="4224">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Non-starchy vegetables, such as leafy greens, broccoli and cauliflower</a:t>
            </a:r>
          </a:p>
          <a:p>
            <a:pPr marL="274320" indent="-274320" defTabSz="396240">
              <a:spcBef>
                <a:spcPts val="1850"/>
              </a:spcBef>
              <a:defRPr sz="4224">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Legumes, such as beans, chickpeas and lentils</a:t>
            </a:r>
          </a:p>
          <a:p>
            <a:pPr marL="274320" indent="-274320" defTabSz="396240">
              <a:spcBef>
                <a:spcPts val="1850"/>
              </a:spcBef>
              <a:defRPr sz="4224">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Whole grains, such as whole-wheat pasta and bread, whole-grain rice etc.</a:t>
            </a:r>
          </a:p>
        </p:txBody>
      </p:sp>
      <p:pic>
        <p:nvPicPr>
          <p:cNvPr id="3" name="Picture 2">
            <a:extLst>
              <a:ext uri="{FF2B5EF4-FFF2-40B4-BE49-F238E27FC236}">
                <a16:creationId xmlns:a16="http://schemas.microsoft.com/office/drawing/2014/main" id="{05A00347-B88E-D8FD-0A3B-0708CC970C51}"/>
              </a:ext>
            </a:extLst>
          </p:cNvPr>
          <p:cNvPicPr>
            <a:picLocks noChangeAspect="1"/>
          </p:cNvPicPr>
          <p:nvPr/>
        </p:nvPicPr>
        <p:blipFill>
          <a:blip r:embed="rId2"/>
          <a:stretch>
            <a:fillRect/>
          </a:stretch>
        </p:blipFill>
        <p:spPr>
          <a:xfrm>
            <a:off x="6225031" y="2204794"/>
            <a:ext cx="5202413" cy="3368692"/>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ose Healthy Fats"/>
          <p:cNvSpPr txBox="1">
            <a:spLocks noGrp="1"/>
          </p:cNvSpPr>
          <p:nvPr>
            <p:ph type="title"/>
          </p:nvPr>
        </p:nvSpPr>
        <p:spPr>
          <a:xfrm>
            <a:off x="1141686" y="625170"/>
            <a:ext cx="10121901" cy="847833"/>
          </a:xfrm>
          <a:prstGeom prst="rect">
            <a:avLst/>
          </a:prstGeom>
        </p:spPr>
        <p:txBody>
          <a:bodyPr>
            <a:noAutofit/>
          </a:bodyPr>
          <a:lstStyle>
            <a:lvl1pPr defTabSz="792479">
              <a:defRPr sz="10175">
                <a:solidFill>
                  <a:srgbClr val="000000"/>
                </a:solidFill>
              </a:defRPr>
            </a:lvl1pPr>
          </a:lstStyle>
          <a:p>
            <a:r>
              <a:rPr sz="5400" dirty="0">
                <a:latin typeface="Verdana" panose="020B0604030504040204" pitchFamily="34" charset="0"/>
                <a:ea typeface="Verdana" panose="020B0604030504040204" pitchFamily="34" charset="0"/>
              </a:rPr>
              <a:t>Cho</a:t>
            </a:r>
            <a:r>
              <a:rPr lang="en-US" sz="5400" dirty="0">
                <a:latin typeface="Verdana" panose="020B0604030504040204" pitchFamily="34" charset="0"/>
                <a:ea typeface="Verdana" panose="020B0604030504040204" pitchFamily="34" charset="0"/>
              </a:rPr>
              <a:t>o</a:t>
            </a:r>
            <a:r>
              <a:rPr sz="5400" dirty="0">
                <a:latin typeface="Verdana" panose="020B0604030504040204" pitchFamily="34" charset="0"/>
                <a:ea typeface="Verdana" panose="020B0604030504040204" pitchFamily="34" charset="0"/>
              </a:rPr>
              <a:t>se Healthy Fats</a:t>
            </a:r>
          </a:p>
        </p:txBody>
      </p:sp>
      <p:sp>
        <p:nvSpPr>
          <p:cNvPr id="140" name="Fats should be limited and consumed in moderation - high in calories…"/>
          <p:cNvSpPr txBox="1">
            <a:spLocks noGrp="1"/>
          </p:cNvSpPr>
          <p:nvPr>
            <p:ph type="body" sz="half" idx="1"/>
          </p:nvPr>
        </p:nvSpPr>
        <p:spPr>
          <a:xfrm>
            <a:off x="259961" y="1473003"/>
            <a:ext cx="5836039" cy="4510356"/>
          </a:xfrm>
          <a:prstGeom prst="rect">
            <a:avLst/>
          </a:prstGeom>
        </p:spPr>
        <p:txBody>
          <a:bodyPr>
            <a:normAutofit fontScale="47500" lnSpcReduction="20000"/>
          </a:bodyPr>
          <a:lstStyle/>
          <a:p>
            <a:pPr marL="265747" indent="-265747" defTabSz="383858">
              <a:spcBef>
                <a:spcPts val="1800"/>
              </a:spcBef>
              <a:defRPr sz="4092">
                <a:solidFill>
                  <a:srgbClr val="000000"/>
                </a:solidFill>
                <a:latin typeface="Arial"/>
                <a:ea typeface="Arial"/>
                <a:cs typeface="Arial"/>
                <a:sym typeface="Arial"/>
              </a:defRPr>
            </a:pPr>
            <a:r>
              <a:rPr dirty="0">
                <a:latin typeface="Verdana" panose="020B0604030504040204" pitchFamily="34" charset="0"/>
                <a:ea typeface="Verdana" panose="020B0604030504040204" pitchFamily="34" charset="0"/>
              </a:rPr>
              <a:t>Fats should be limited and consumed in moderation - high in calories</a:t>
            </a:r>
          </a:p>
          <a:p>
            <a:pPr marL="265747" indent="-265747" defTabSz="383858">
              <a:spcBef>
                <a:spcPts val="1800"/>
              </a:spcBef>
              <a:defRPr sz="4092">
                <a:solidFill>
                  <a:srgbClr val="000000"/>
                </a:solidFill>
                <a:latin typeface="Arial"/>
                <a:ea typeface="Arial"/>
                <a:cs typeface="Arial"/>
                <a:sym typeface="Arial"/>
              </a:defRPr>
            </a:pPr>
            <a:r>
              <a:rPr b="1" dirty="0">
                <a:latin typeface="Verdana" panose="020B0604030504040204" pitchFamily="34" charset="0"/>
                <a:ea typeface="Verdana" panose="020B0604030504040204" pitchFamily="34" charset="0"/>
              </a:rPr>
              <a:t>Unsaturated fats</a:t>
            </a:r>
            <a:r>
              <a:rPr dirty="0">
                <a:latin typeface="Verdana" panose="020B0604030504040204" pitchFamily="34" charset="0"/>
                <a:ea typeface="Verdana" panose="020B0604030504040204" pitchFamily="34" charset="0"/>
              </a:rPr>
              <a:t> promote healthy blood cholesterol levels and good heart and vascular health </a:t>
            </a:r>
            <a:r>
              <a:rPr lang="en-US" dirty="0">
                <a:latin typeface="Verdana" panose="020B0604030504040204" pitchFamily="34" charset="0"/>
                <a:ea typeface="Verdana" panose="020B0604030504040204" pitchFamily="34" charset="0"/>
              </a:rPr>
              <a:t>e.g.,</a:t>
            </a:r>
            <a:r>
              <a:rPr dirty="0">
                <a:latin typeface="Verdana" panose="020B0604030504040204" pitchFamily="34" charset="0"/>
                <a:ea typeface="Verdana" panose="020B0604030504040204" pitchFamily="34" charset="0"/>
              </a:rPr>
              <a:t> Olive oil, avocado oil</a:t>
            </a:r>
          </a:p>
          <a:p>
            <a:pPr marL="265747" indent="-265747" defTabSz="383858">
              <a:spcBef>
                <a:spcPts val="1800"/>
              </a:spcBef>
              <a:defRPr sz="4092">
                <a:solidFill>
                  <a:srgbClr val="000000"/>
                </a:solidFill>
                <a:latin typeface="Arial"/>
                <a:ea typeface="Arial"/>
                <a:cs typeface="Arial"/>
                <a:sym typeface="Arial"/>
              </a:defRPr>
            </a:pPr>
            <a:r>
              <a:rPr b="1" dirty="0">
                <a:latin typeface="Verdana" panose="020B0604030504040204" pitchFamily="34" charset="0"/>
                <a:ea typeface="Verdana" panose="020B0604030504040204" pitchFamily="34" charset="0"/>
              </a:rPr>
              <a:t>Nuts and seeds,</a:t>
            </a:r>
            <a:r>
              <a:rPr dirty="0">
                <a:latin typeface="Verdana" panose="020B0604030504040204" pitchFamily="34" charset="0"/>
                <a:ea typeface="Verdana" panose="020B0604030504040204" pitchFamily="34" charset="0"/>
              </a:rPr>
              <a:t> such as almonds, peanuts and fish such as salmon, mackerel, sardines, tuna and cod</a:t>
            </a:r>
          </a:p>
          <a:p>
            <a:pPr marL="265747" indent="-265747" defTabSz="383858">
              <a:spcBef>
                <a:spcPts val="1800"/>
              </a:spcBef>
              <a:defRPr sz="4092">
                <a:solidFill>
                  <a:srgbClr val="000000"/>
                </a:solidFill>
                <a:latin typeface="Arial"/>
                <a:ea typeface="Arial"/>
                <a:cs typeface="Arial"/>
                <a:sym typeface="Arial"/>
              </a:defRPr>
            </a:pPr>
            <a:r>
              <a:rPr lang="en-US" dirty="0">
                <a:latin typeface="Verdana" panose="020B0604030504040204" pitchFamily="34" charset="0"/>
                <a:ea typeface="Verdana" panose="020B0604030504040204" pitchFamily="34" charset="0"/>
              </a:rPr>
              <a:t>Eat less of saturated fats (coconut oil, palm oil, butter and high fat red meat)</a:t>
            </a:r>
          </a:p>
          <a:p>
            <a:pPr marL="265747" indent="-265747" defTabSz="383858">
              <a:spcBef>
                <a:spcPts val="1800"/>
              </a:spcBef>
              <a:defRPr sz="4092">
                <a:solidFill>
                  <a:srgbClr val="000000"/>
                </a:solidFill>
                <a:latin typeface="Arial"/>
                <a:ea typeface="Arial"/>
                <a:cs typeface="Arial"/>
                <a:sym typeface="Arial"/>
              </a:defRPr>
            </a:pPr>
            <a:r>
              <a:rPr lang="en-US" dirty="0">
                <a:latin typeface="Verdana" panose="020B0604030504040204" pitchFamily="34" charset="0"/>
                <a:ea typeface="Verdana" panose="020B0604030504040204" pitchFamily="34" charset="0"/>
              </a:rPr>
              <a:t>Eat more protein such as lean meat, fish, nuts, egg white, legumes, and lentils</a:t>
            </a:r>
            <a:endParaRPr dirty="0">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F7F50715-09B2-FC06-EFA1-4DF6F387120C}"/>
              </a:ext>
            </a:extLst>
          </p:cNvPr>
          <p:cNvPicPr>
            <a:picLocks noChangeAspect="1"/>
          </p:cNvPicPr>
          <p:nvPr/>
        </p:nvPicPr>
        <p:blipFill>
          <a:blip r:embed="rId2"/>
          <a:stretch>
            <a:fillRect/>
          </a:stretch>
        </p:blipFill>
        <p:spPr>
          <a:xfrm>
            <a:off x="6202636" y="2208445"/>
            <a:ext cx="5206435" cy="3365284"/>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Diabetes Prevention-Naturally"/>
          <p:cNvSpPr txBox="1">
            <a:spLocks noGrp="1"/>
          </p:cNvSpPr>
          <p:nvPr>
            <p:ph type="title"/>
          </p:nvPr>
        </p:nvSpPr>
        <p:spPr>
          <a:xfrm>
            <a:off x="1035050" y="400050"/>
            <a:ext cx="10121900" cy="1156607"/>
          </a:xfrm>
          <a:prstGeom prst="rect">
            <a:avLst/>
          </a:prstGeom>
        </p:spPr>
        <p:txBody>
          <a:bodyPr>
            <a:normAutofit fontScale="90000"/>
          </a:bodyPr>
          <a:lstStyle>
            <a:lvl1pPr>
              <a:defRPr>
                <a:solidFill>
                  <a:srgbClr val="000000"/>
                </a:solidFill>
              </a:defRPr>
            </a:lvl1pPr>
          </a:lstStyle>
          <a:p>
            <a:r>
              <a:rPr dirty="0">
                <a:latin typeface="Verdana" panose="020B0604030504040204" pitchFamily="34" charset="0"/>
                <a:ea typeface="Verdana" panose="020B0604030504040204" pitchFamily="34" charset="0"/>
              </a:rPr>
              <a:t>Diabetes Prevention-Naturally </a:t>
            </a:r>
          </a:p>
        </p:txBody>
      </p:sp>
      <p:sp>
        <p:nvSpPr>
          <p:cNvPr id="144" name="Preventing diabetes will help you avoid serious health complications of diabetes in the future, such as nerve, kidney and heart damage"/>
          <p:cNvSpPr txBox="1">
            <a:spLocks noGrp="1"/>
          </p:cNvSpPr>
          <p:nvPr>
            <p:ph type="body" sz="quarter" idx="1"/>
          </p:nvPr>
        </p:nvSpPr>
        <p:spPr>
          <a:xfrm>
            <a:off x="350875" y="2016932"/>
            <a:ext cx="6581554" cy="3395040"/>
          </a:xfrm>
          <a:prstGeom prst="rect">
            <a:avLst/>
          </a:prstGeom>
        </p:spPr>
        <p:txBody>
          <a:bodyPr/>
          <a:lstStyle>
            <a:lvl1pPr>
              <a:buBlip>
                <a:blip r:embed="rId2"/>
              </a:buBlip>
              <a:defRPr>
                <a:solidFill>
                  <a:srgbClr val="000000"/>
                </a:solidFill>
              </a:defRPr>
            </a:lvl1pPr>
          </a:lstStyle>
          <a:p>
            <a:r>
              <a:rPr dirty="0">
                <a:latin typeface="Verdana" panose="020B0604030504040204" pitchFamily="34" charset="0"/>
                <a:ea typeface="Verdana" panose="020B0604030504040204" pitchFamily="34" charset="0"/>
              </a:rPr>
              <a:t>Preventing diabetes will help you avoid serious health complications of diabetes in the future, such as nerve, kidney</a:t>
            </a:r>
            <a:r>
              <a:rPr lang="en-US" dirty="0">
                <a:latin typeface="Verdana" panose="020B0604030504040204" pitchFamily="34" charset="0"/>
                <a:ea typeface="Verdana" panose="020B0604030504040204" pitchFamily="34" charset="0"/>
              </a:rPr>
              <a:t>, eye</a:t>
            </a:r>
            <a:r>
              <a:rPr dirty="0">
                <a:latin typeface="Verdana" panose="020B0604030504040204" pitchFamily="34" charset="0"/>
                <a:ea typeface="Verdana" panose="020B0604030504040204" pitchFamily="34" charset="0"/>
              </a:rPr>
              <a:t> and </a:t>
            </a:r>
            <a:r>
              <a:rPr>
                <a:latin typeface="Verdana" panose="020B0604030504040204" pitchFamily="34" charset="0"/>
                <a:ea typeface="Verdana" panose="020B0604030504040204" pitchFamily="34" charset="0"/>
              </a:rPr>
              <a:t>heart </a:t>
            </a:r>
            <a:r>
              <a:rPr lang="en-US">
                <a:latin typeface="Verdana" panose="020B0604030504040204" pitchFamily="34" charset="0"/>
                <a:ea typeface="Verdana" panose="020B0604030504040204" pitchFamily="34" charset="0"/>
              </a:rPr>
              <a:t>diseases</a:t>
            </a:r>
            <a:endParaRPr dirty="0">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BF4A7832-1D16-60AF-F9B1-54747C7E60CC}"/>
              </a:ext>
            </a:extLst>
          </p:cNvPr>
          <p:cNvPicPr>
            <a:picLocks noChangeAspect="1"/>
          </p:cNvPicPr>
          <p:nvPr/>
        </p:nvPicPr>
        <p:blipFill>
          <a:blip r:embed="rId3"/>
          <a:stretch>
            <a:fillRect/>
          </a:stretch>
        </p:blipFill>
        <p:spPr>
          <a:xfrm>
            <a:off x="7195457" y="1782375"/>
            <a:ext cx="4291277" cy="434601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35</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299720" y="3858540"/>
            <a:ext cx="11725658" cy="830997"/>
          </a:xfrm>
          <a:prstGeom prst="rect">
            <a:avLst/>
          </a:prstGeom>
          <a:noFill/>
        </p:spPr>
        <p:txBody>
          <a:bodyPr wrap="square">
            <a:spAutoFit/>
          </a:bodyPr>
          <a:lstStyle/>
          <a:p>
            <a:r>
              <a:rPr lang="en-US" sz="1600" i="0" u="none" strike="noStrike" dirty="0">
                <a:effectLst/>
                <a:latin typeface="Verdana" panose="020B0604030504040204" pitchFamily="34" charset="0"/>
                <a:ea typeface="Verdana" panose="020B0604030504040204" pitchFamily="34" charset="0"/>
              </a:rPr>
              <a:t>Narrated by Hadrat Abu Hurairah</a:t>
            </a:r>
            <a:r>
              <a:rPr lang="en-US" sz="1600" i="0" u="none" strike="noStrike" baseline="30000" dirty="0">
                <a:effectLst/>
                <a:latin typeface="Verdana" panose="020B0604030504040204" pitchFamily="34" charset="0"/>
                <a:ea typeface="Verdana" panose="020B0604030504040204" pitchFamily="34" charset="0"/>
              </a:rPr>
              <a:t>ra</a:t>
            </a:r>
            <a:r>
              <a:rPr lang="en-US" sz="1600" dirty="0">
                <a:latin typeface="Verdana" panose="020B0604030504040204" pitchFamily="34" charset="0"/>
                <a:ea typeface="Verdana" panose="020B0604030504040204" pitchFamily="34" charset="0"/>
              </a:rPr>
              <a:t> </a:t>
            </a:r>
            <a:r>
              <a:rPr lang="en-US" sz="1600" i="0" u="none" strike="noStrike" dirty="0">
                <a:effectLst/>
                <a:latin typeface="Verdana" panose="020B0604030504040204" pitchFamily="34" charset="0"/>
                <a:ea typeface="Verdana" panose="020B0604030504040204" pitchFamily="34" charset="0"/>
              </a:rPr>
              <a:t>that the Messenger of Allah</a:t>
            </a:r>
            <a:r>
              <a:rPr lang="en-US" sz="1600" i="0" u="none" strike="noStrike" baseline="30000" dirty="0">
                <a:effectLst/>
                <a:latin typeface="Verdana" panose="020B0604030504040204" pitchFamily="34" charset="0"/>
                <a:ea typeface="Verdana" panose="020B0604030504040204" pitchFamily="34" charset="0"/>
              </a:rPr>
              <a:t>sa</a:t>
            </a:r>
            <a:r>
              <a:rPr lang="en-US" sz="1600" dirty="0">
                <a:latin typeface="Verdana" panose="020B0604030504040204" pitchFamily="34" charset="0"/>
                <a:ea typeface="Verdana" panose="020B0604030504040204" pitchFamily="34" charset="0"/>
              </a:rPr>
              <a:t>,</a:t>
            </a:r>
            <a:r>
              <a:rPr lang="en-US" sz="1600" i="0" u="none" strike="noStrike" dirty="0">
                <a:effectLst/>
                <a:latin typeface="Verdana" panose="020B0604030504040204" pitchFamily="34" charset="0"/>
                <a:ea typeface="Verdana" panose="020B0604030504040204" pitchFamily="34" charset="0"/>
              </a:rPr>
              <a:t>"The Muslim is the one from whose tongue and hand (other) Muslims are safe, and the believer is the one with whom the people trust their blood and their wealth." </a:t>
            </a:r>
            <a:endParaRPr lang="en-US" sz="1600" b="0" i="0" u="none" strike="noStrike" dirty="0">
              <a:effectLst/>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405010"/>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9525767" y="4381760"/>
            <a:ext cx="2366513"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Jami al Tirmidhi</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299720" y="4791270"/>
            <a:ext cx="11725658" cy="1323439"/>
          </a:xfrm>
          <a:prstGeom prst="rect">
            <a:avLst/>
          </a:prstGeom>
          <a:noFill/>
        </p:spPr>
        <p:txBody>
          <a:bodyPr wrap="square">
            <a:spAutoFit/>
          </a:bodyPr>
          <a:lstStyle/>
          <a:p>
            <a:r>
              <a:rPr lang="en-US" sz="1600" i="0" u="none" strike="noStrike" dirty="0">
                <a:effectLst/>
                <a:latin typeface="Verdana" panose="020B0604030504040204" pitchFamily="34" charset="0"/>
                <a:ea typeface="Verdana" panose="020B0604030504040204" pitchFamily="34" charset="0"/>
              </a:rPr>
              <a:t>Hadrat Mu’adh bin Jabal</a:t>
            </a:r>
            <a:r>
              <a:rPr lang="en-US" sz="1600" i="0" u="none" strike="noStrike" baseline="30000" dirty="0">
                <a:effectLst/>
                <a:latin typeface="Verdana" panose="020B0604030504040204" pitchFamily="34" charset="0"/>
                <a:ea typeface="Verdana" panose="020B0604030504040204" pitchFamily="34" charset="0"/>
              </a:rPr>
              <a:t>ra</a:t>
            </a:r>
            <a:r>
              <a:rPr lang="en-US" sz="1600" i="0" u="none" strike="noStrike" dirty="0">
                <a:effectLst/>
                <a:latin typeface="Verdana" panose="020B0604030504040204" pitchFamily="34" charset="0"/>
                <a:ea typeface="Verdana" panose="020B0604030504040204" pitchFamily="34" charset="0"/>
              </a:rPr>
              <a:t> said: “The Messenger of Allah</a:t>
            </a:r>
            <a:r>
              <a:rPr lang="en-US" sz="1600" i="0" u="none" strike="noStrike" baseline="30000" dirty="0">
                <a:effectLst/>
                <a:latin typeface="Verdana" panose="020B0604030504040204" pitchFamily="34" charset="0"/>
                <a:ea typeface="Verdana" panose="020B0604030504040204" pitchFamily="34" charset="0"/>
              </a:rPr>
              <a:t>sa</a:t>
            </a:r>
            <a:r>
              <a:rPr lang="en-US" sz="1600" i="0" u="none" strike="noStrike" dirty="0">
                <a:effectLst/>
                <a:latin typeface="Verdana" panose="020B0604030504040204" pitchFamily="34" charset="0"/>
                <a:ea typeface="Verdana" panose="020B0604030504040204" pitchFamily="34" charset="0"/>
              </a:rPr>
              <a:t> passed by me when I was riding a donkey, and said: ‘O Mu’adh, do you know what Allah’s right over His slaves is and what His slaves’ right over Allah is?’ I said: ‘Allah and His Messenger know best.’ He said: ‘The right of Allah over His slaves is that they should worship Him and not associate anything with Him. And the right of the slaves over Allah, if they do that, is that He should not punish them.’”</a:t>
            </a:r>
            <a:endParaRPr lang="en-US" sz="1600" b="0" i="0" u="none" strike="noStrike" dirty="0">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621BF19-07C2-D11B-12E5-61E6F9494656}"/>
              </a:ext>
            </a:extLst>
          </p:cNvPr>
          <p:cNvSpPr txBox="1"/>
          <p:nvPr/>
        </p:nvSpPr>
        <p:spPr>
          <a:xfrm>
            <a:off x="9525766" y="5927752"/>
            <a:ext cx="2366513"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Sunan Ibn Majah</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C8D02B-C667-4967-A922-9CA88021067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99A6BF-CC26-190C-EC7A-CF6D5D69E66A}"/>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47667443-D17F-5C72-42BA-B48AF3C674EB}"/>
              </a:ext>
            </a:extLst>
          </p:cNvPr>
          <p:cNvSpPr>
            <a:spLocks noGrp="1"/>
          </p:cNvSpPr>
          <p:nvPr>
            <p:ph type="sldNum" sz="quarter" idx="12"/>
          </p:nvPr>
        </p:nvSpPr>
        <p:spPr/>
        <p:txBody>
          <a:bodyPr/>
          <a:lstStyle/>
          <a:p>
            <a:fld id="{A765CC5E-8052-F244-B94C-173FF7AA6EEC}" type="slidenum">
              <a:rPr lang="en-US" smtClean="0"/>
              <a:t>8</a:t>
            </a:fld>
            <a:endParaRPr lang="en-US"/>
          </a:p>
        </p:txBody>
      </p:sp>
      <p:sp>
        <p:nvSpPr>
          <p:cNvPr id="2" name="TextBox 1">
            <a:extLst>
              <a:ext uri="{FF2B5EF4-FFF2-40B4-BE49-F238E27FC236}">
                <a16:creationId xmlns:a16="http://schemas.microsoft.com/office/drawing/2014/main" id="{92E35285-8C7B-722F-077A-AC050D5CDAF5}"/>
              </a:ext>
            </a:extLst>
          </p:cNvPr>
          <p:cNvSpPr txBox="1"/>
          <p:nvPr/>
        </p:nvSpPr>
        <p:spPr>
          <a:xfrm>
            <a:off x="2650601" y="5443429"/>
            <a:ext cx="3603875"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178</a:t>
            </a:r>
          </a:p>
        </p:txBody>
      </p:sp>
      <p:pic>
        <p:nvPicPr>
          <p:cNvPr id="11" name="Picture 10">
            <a:extLst>
              <a:ext uri="{FF2B5EF4-FFF2-40B4-BE49-F238E27FC236}">
                <a16:creationId xmlns:a16="http://schemas.microsoft.com/office/drawing/2014/main" id="{A85F8C8F-A2CE-E80D-9BCD-CB83A83E8EDE}"/>
              </a:ext>
            </a:extLst>
          </p:cNvPr>
          <p:cNvPicPr>
            <a:picLocks noChangeAspect="1"/>
          </p:cNvPicPr>
          <p:nvPr/>
        </p:nvPicPr>
        <p:blipFill>
          <a:blip r:embed="rId3"/>
          <a:stretch>
            <a:fillRect/>
          </a:stretch>
        </p:blipFill>
        <p:spPr>
          <a:xfrm>
            <a:off x="6356144" y="1313031"/>
            <a:ext cx="5753599" cy="4130398"/>
          </a:xfrm>
          <a:prstGeom prst="rect">
            <a:avLst/>
          </a:prstGeom>
        </p:spPr>
      </p:pic>
      <p:sp>
        <p:nvSpPr>
          <p:cNvPr id="13" name="TextBox 12">
            <a:extLst>
              <a:ext uri="{FF2B5EF4-FFF2-40B4-BE49-F238E27FC236}">
                <a16:creationId xmlns:a16="http://schemas.microsoft.com/office/drawing/2014/main" id="{29FC86F0-4F1B-A92E-E41B-B822436A89DF}"/>
              </a:ext>
            </a:extLst>
          </p:cNvPr>
          <p:cNvSpPr txBox="1"/>
          <p:nvPr/>
        </p:nvSpPr>
        <p:spPr>
          <a:xfrm>
            <a:off x="0" y="1429262"/>
            <a:ext cx="6520695" cy="3416320"/>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It is not righteousness that you turn your faces to the East or the West, but </a:t>
            </a:r>
            <a:r>
              <a:rPr lang="en-US" b="0" i="1" dirty="0">
                <a:effectLst/>
                <a:latin typeface="Verdana" panose="020B0604030504040204" pitchFamily="34" charset="0"/>
                <a:ea typeface="Verdana" panose="020B0604030504040204" pitchFamily="34" charset="0"/>
              </a:rPr>
              <a:t>truly</a:t>
            </a:r>
            <a:r>
              <a:rPr lang="en-US" b="0" i="0" dirty="0">
                <a:effectLst/>
                <a:latin typeface="Verdana" panose="020B0604030504040204" pitchFamily="34" charset="0"/>
                <a:ea typeface="Verdana" panose="020B0604030504040204" pitchFamily="34" charset="0"/>
              </a:rPr>
              <a:t> righteous is he who believes in Allah and the Last Day and the angels and the Book and the Prophets, and spends his money for love of Him, on the kindred and the orphans and the needy and the wayfarer and those who ask </a:t>
            </a:r>
            <a:r>
              <a:rPr lang="en-US" b="0" i="1" dirty="0">
                <a:effectLst/>
                <a:latin typeface="Verdana" panose="020B0604030504040204" pitchFamily="34" charset="0"/>
                <a:ea typeface="Verdana" panose="020B0604030504040204" pitchFamily="34" charset="0"/>
              </a:rPr>
              <a:t>for charity</a:t>
            </a:r>
            <a:r>
              <a:rPr lang="en-US" b="0" i="0" dirty="0">
                <a:effectLst/>
                <a:latin typeface="Verdana" panose="020B0604030504040204" pitchFamily="34" charset="0"/>
                <a:ea typeface="Verdana" panose="020B0604030504040204" pitchFamily="34" charset="0"/>
              </a:rPr>
              <a:t>, and for </a:t>
            </a:r>
            <a:r>
              <a:rPr lang="en-US" b="0" i="1" dirty="0">
                <a:effectLst/>
                <a:latin typeface="Verdana" panose="020B0604030504040204" pitchFamily="34" charset="0"/>
                <a:ea typeface="Verdana" panose="020B0604030504040204" pitchFamily="34" charset="0"/>
              </a:rPr>
              <a:t>ransoming</a:t>
            </a:r>
            <a:r>
              <a:rPr lang="en-US" b="0" i="0" dirty="0">
                <a:effectLst/>
                <a:latin typeface="Verdana" panose="020B0604030504040204" pitchFamily="34" charset="0"/>
                <a:ea typeface="Verdana" panose="020B0604030504040204" pitchFamily="34" charset="0"/>
              </a:rPr>
              <a:t> the captives; and who observes Prayer and pays the Zakat; and those who fulfil their promise when they have made one, and the patient in poverty and afflictions and </a:t>
            </a:r>
            <a:r>
              <a:rPr lang="en-US" b="0" i="1" dirty="0">
                <a:effectLst/>
                <a:latin typeface="Verdana" panose="020B0604030504040204" pitchFamily="34" charset="0"/>
                <a:ea typeface="Verdana" panose="020B0604030504040204" pitchFamily="34" charset="0"/>
              </a:rPr>
              <a:t>the steadfast</a:t>
            </a:r>
            <a:r>
              <a:rPr lang="en-US" b="0" i="0" dirty="0">
                <a:effectLst/>
                <a:latin typeface="Verdana" panose="020B0604030504040204" pitchFamily="34" charset="0"/>
                <a:ea typeface="Verdana" panose="020B0604030504040204" pitchFamily="34" charset="0"/>
              </a:rPr>
              <a:t> in time of war; it is these who have proved truthful and it is these who are the God-fearing.</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839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249629" y="1835182"/>
            <a:ext cx="11808874" cy="31876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A shelter home was built by local church for homeless people in the society. This was near a mosque in one of our Majalis. In one of the Ansar meeting, a discussion ensued about supporting this shelter home. Some Ansar were in favor of doing so while others felt there are other useful avenues to spend our manpower and funds. </a:t>
            </a:r>
          </a:p>
          <a:p>
            <a:pPr algn="l">
              <a:spcBef>
                <a:spcPts val="0"/>
              </a:spcBef>
            </a:pPr>
            <a:endParaRPr lang="en-US" dirty="0">
              <a:latin typeface="Verdana" panose="020B0604030504040204" pitchFamily="34" charset="0"/>
              <a:ea typeface="Verdana" panose="020B0604030504040204" pitchFamily="34" charset="0"/>
            </a:endParaRP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What would be your approach and why?</a:t>
            </a: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Should we be spending on charities outside Jama’at?</a:t>
            </a:r>
          </a:p>
          <a:p>
            <a:pPr marL="342900"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Should we support someone who does not believe in God?</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
            <a:srgbClr val="9A7865"/>
          </a:buClr>
          <a:buSzTx/>
          <a:buFontTx/>
          <a:buNone/>
          <a:tabLst/>
          <a:defRPr kumimoji="0" sz="50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
            <a:srgbClr val="9A7865"/>
          </a:buClr>
          <a:buSzTx/>
          <a:buFontTx/>
          <a:buNone/>
          <a:tabLst/>
          <a:defRPr kumimoji="0" sz="56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38601</TotalTime>
  <Words>2808</Words>
  <Application>Microsoft Office PowerPoint</Application>
  <PresentationFormat>Widescreen</PresentationFormat>
  <Paragraphs>204</Paragraphs>
  <Slides>35</Slides>
  <Notes>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35</vt:i4>
      </vt:variant>
    </vt:vector>
  </HeadingPairs>
  <TitlesOfParts>
    <vt:vector size="49" baseType="lpstr">
      <vt:lpstr>Aptos</vt:lpstr>
      <vt:lpstr>Aptos Display</vt:lpstr>
      <vt:lpstr>Arabic Typesetting</vt:lpstr>
      <vt:lpstr>Arial</vt:lpstr>
      <vt:lpstr>Calibri</vt:lpstr>
      <vt:lpstr>Didot</vt:lpstr>
      <vt:lpstr>Ink Free</vt:lpstr>
      <vt:lpstr>Noto Nastaliq Urdu Medium</vt:lpstr>
      <vt:lpstr>Noto Nastaliq Urdu SemiBold</vt:lpstr>
      <vt:lpstr>Verdana</vt:lpstr>
      <vt:lpstr>Zapfino</vt:lpstr>
      <vt:lpstr>Office Theme</vt:lpstr>
      <vt:lpstr>Renaissance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Prevent Diabetes REF: Mayo clinic and Harvard Health</vt:lpstr>
      <vt:lpstr>Diabetes Prevention Naturally </vt:lpstr>
      <vt:lpstr>Lose Extra weight</vt:lpstr>
      <vt:lpstr>Be More Active</vt:lpstr>
      <vt:lpstr>Choose healthy plant foods </vt:lpstr>
      <vt:lpstr>Choose Healthy Fats</vt:lpstr>
      <vt:lpstr>Diabetes Prevention-Naturally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114</cp:revision>
  <dcterms:created xsi:type="dcterms:W3CDTF">2024-12-05T17:25:45Z</dcterms:created>
  <dcterms:modified xsi:type="dcterms:W3CDTF">2025-05-24T13:03:42Z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