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00" r:id="rId3"/>
  </p:sldMasterIdLst>
  <p:notesMasterIdLst>
    <p:notesMasterId r:id="rId35"/>
  </p:notesMasterIdLst>
  <p:sldIdLst>
    <p:sldId id="266" r:id="rId4"/>
    <p:sldId id="256" r:id="rId5"/>
    <p:sldId id="312" r:id="rId6"/>
    <p:sldId id="258" r:id="rId7"/>
    <p:sldId id="260" r:id="rId8"/>
    <p:sldId id="281" r:id="rId9"/>
    <p:sldId id="282" r:id="rId10"/>
    <p:sldId id="332" r:id="rId11"/>
    <p:sldId id="261" r:id="rId12"/>
    <p:sldId id="288" r:id="rId13"/>
    <p:sldId id="259" r:id="rId14"/>
    <p:sldId id="330" r:id="rId15"/>
    <p:sldId id="333" r:id="rId16"/>
    <p:sldId id="302" r:id="rId17"/>
    <p:sldId id="323" r:id="rId18"/>
    <p:sldId id="334" r:id="rId19"/>
    <p:sldId id="284" r:id="rId20"/>
    <p:sldId id="335" r:id="rId21"/>
    <p:sldId id="336" r:id="rId22"/>
    <p:sldId id="285" r:id="rId23"/>
    <p:sldId id="315" r:id="rId24"/>
    <p:sldId id="337" r:id="rId25"/>
    <p:sldId id="286" r:id="rId26"/>
    <p:sldId id="269" r:id="rId27"/>
    <p:sldId id="287" r:id="rId28"/>
    <p:sldId id="338" r:id="rId29"/>
    <p:sldId id="257" r:id="rId30"/>
    <p:sldId id="339" r:id="rId31"/>
    <p:sldId id="340" r:id="rId32"/>
    <p:sldId id="341"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8CC89-6787-4871-B592-684089F95AA1}" type="slidenum">
              <a:rPr lang="en-US" smtClean="0"/>
              <a:t>12</a:t>
            </a:fld>
            <a:endParaRPr lang="en-US"/>
          </a:p>
        </p:txBody>
      </p:sp>
    </p:spTree>
    <p:extLst>
      <p:ext uri="{BB962C8B-B14F-4D97-AF65-F5344CB8AC3E}">
        <p14:creationId xmlns:p14="http://schemas.microsoft.com/office/powerpoint/2010/main" val="119362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6/25/2025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6/25/2025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6/25/2025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9551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7564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659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23097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58904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62160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2514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462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6/25/2025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38125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3676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901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3" name="Line"/>
          <p:cNvSpPr/>
          <p:nvPr/>
        </p:nvSpPr>
        <p:spPr>
          <a:xfrm>
            <a:off x="476250" y="3644900"/>
            <a:ext cx="11239500"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14" name="Title Text"/>
          <p:cNvSpPr txBox="1">
            <a:spLocks noGrp="1"/>
          </p:cNvSpPr>
          <p:nvPr>
            <p:ph type="title"/>
          </p:nvPr>
        </p:nvSpPr>
        <p:spPr>
          <a:xfrm>
            <a:off x="476250" y="2114550"/>
            <a:ext cx="11239500" cy="1428750"/>
          </a:xfrm>
          <a:prstGeom prst="rect">
            <a:avLst/>
          </a:prstGeom>
        </p:spPr>
        <p:txBody>
          <a:bodyPr anchor="b"/>
          <a:lstStyle/>
          <a:p>
            <a:r>
              <a:t>Title Text</a:t>
            </a:r>
          </a:p>
        </p:txBody>
      </p:sp>
      <p:sp>
        <p:nvSpPr>
          <p:cNvPr id="15" name="Body Level One…"/>
          <p:cNvSpPr txBox="1">
            <a:spLocks noGrp="1"/>
          </p:cNvSpPr>
          <p:nvPr>
            <p:ph type="body" sz="quarter" idx="1"/>
          </p:nvPr>
        </p:nvSpPr>
        <p:spPr>
          <a:xfrm>
            <a:off x="476250" y="3911600"/>
            <a:ext cx="11239500" cy="577850"/>
          </a:xfrm>
          <a:prstGeom prst="rect">
            <a:avLst/>
          </a:prstGeom>
        </p:spPr>
        <p:txBody>
          <a:bodyPr anchor="t"/>
          <a:lstStyle>
            <a:lvl1pPr marL="0" indent="0">
              <a:lnSpc>
                <a:spcPct val="120000"/>
              </a:lnSpc>
              <a:spcBef>
                <a:spcPts val="0"/>
              </a:spcBef>
              <a:buSzTx/>
              <a:buNone/>
              <a:defRPr sz="1600"/>
            </a:lvl1pPr>
            <a:lvl2pPr marL="0" indent="0">
              <a:lnSpc>
                <a:spcPct val="120000"/>
              </a:lnSpc>
              <a:spcBef>
                <a:spcPts val="0"/>
              </a:spcBef>
              <a:buSzTx/>
              <a:buNone/>
              <a:defRPr sz="1600"/>
            </a:lvl2pPr>
            <a:lvl3pPr marL="0" indent="0">
              <a:lnSpc>
                <a:spcPct val="120000"/>
              </a:lnSpc>
              <a:spcBef>
                <a:spcPts val="0"/>
              </a:spcBef>
              <a:buSzTx/>
              <a:buNone/>
              <a:defRPr sz="1600"/>
            </a:lvl3pPr>
            <a:lvl4pPr marL="0" indent="0">
              <a:lnSpc>
                <a:spcPct val="120000"/>
              </a:lnSpc>
              <a:spcBef>
                <a:spcPts val="0"/>
              </a:spcBef>
              <a:buSzTx/>
              <a:buNone/>
              <a:defRPr sz="1600"/>
            </a:lvl4pPr>
            <a:lvl5pPr marL="0" indent="0">
              <a:lnSpc>
                <a:spcPct val="120000"/>
              </a:lnSpc>
              <a:spcBef>
                <a:spcPts val="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449050" y="6159500"/>
            <a:ext cx="285335"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64077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Rock formations in the turquoise waters of Algarve, Portugal"/>
          <p:cNvSpPr>
            <a:spLocks noGrp="1"/>
          </p:cNvSpPr>
          <p:nvPr>
            <p:ph type="pic" idx="21"/>
          </p:nvPr>
        </p:nvSpPr>
        <p:spPr>
          <a:xfrm>
            <a:off x="463550" y="-882650"/>
            <a:ext cx="11264900" cy="7509933"/>
          </a:xfrm>
          <a:prstGeom prst="rect">
            <a:avLst/>
          </a:prstGeom>
          <a:ln w="9525">
            <a:round/>
          </a:ln>
        </p:spPr>
        <p:txBody>
          <a:bodyPr lIns="91439" tIns="45719" rIns="91439" bIns="45719" anchor="t">
            <a:noAutofit/>
          </a:bodyPr>
          <a:lstStyle/>
          <a:p>
            <a:endParaRPr/>
          </a:p>
        </p:txBody>
      </p:sp>
      <p:sp>
        <p:nvSpPr>
          <p:cNvPr id="24" name="Title Text"/>
          <p:cNvSpPr txBox="1">
            <a:spLocks noGrp="1"/>
          </p:cNvSpPr>
          <p:nvPr>
            <p:ph type="title"/>
          </p:nvPr>
        </p:nvSpPr>
        <p:spPr>
          <a:xfrm>
            <a:off x="476250" y="4991100"/>
            <a:ext cx="11239500" cy="787400"/>
          </a:xfrm>
          <a:prstGeom prst="rect">
            <a:avLst/>
          </a:prstGeom>
        </p:spPr>
        <p:txBody>
          <a:bodyPr anchor="b"/>
          <a:lstStyle/>
          <a:p>
            <a:r>
              <a:t>Title Text</a:t>
            </a:r>
          </a:p>
        </p:txBody>
      </p:sp>
      <p:sp>
        <p:nvSpPr>
          <p:cNvPr id="25" name="Body Level One…"/>
          <p:cNvSpPr txBox="1">
            <a:spLocks noGrp="1"/>
          </p:cNvSpPr>
          <p:nvPr>
            <p:ph type="body" sz="quarter" idx="1"/>
          </p:nvPr>
        </p:nvSpPr>
        <p:spPr>
          <a:xfrm>
            <a:off x="476250" y="5810250"/>
            <a:ext cx="11239500" cy="590550"/>
          </a:xfrm>
          <a:prstGeom prst="rect">
            <a:avLst/>
          </a:prstGeom>
        </p:spPr>
        <p:txBody>
          <a:bodyPr anchor="t"/>
          <a:lstStyle>
            <a:lvl1pPr marL="0" indent="0">
              <a:lnSpc>
                <a:spcPct val="120000"/>
              </a:lnSpc>
              <a:spcBef>
                <a:spcPts val="0"/>
              </a:spcBef>
              <a:buSzTx/>
              <a:buNone/>
              <a:defRPr sz="1600"/>
            </a:lvl1pPr>
            <a:lvl2pPr marL="0" indent="0">
              <a:lnSpc>
                <a:spcPct val="120000"/>
              </a:lnSpc>
              <a:spcBef>
                <a:spcPts val="0"/>
              </a:spcBef>
              <a:buSzTx/>
              <a:buNone/>
              <a:defRPr sz="1600"/>
            </a:lvl2pPr>
            <a:lvl3pPr marL="0" indent="0">
              <a:lnSpc>
                <a:spcPct val="120000"/>
              </a:lnSpc>
              <a:spcBef>
                <a:spcPts val="0"/>
              </a:spcBef>
              <a:buSzTx/>
              <a:buNone/>
              <a:defRPr sz="1600"/>
            </a:lvl3pPr>
            <a:lvl4pPr marL="0" indent="0">
              <a:lnSpc>
                <a:spcPct val="120000"/>
              </a:lnSpc>
              <a:spcBef>
                <a:spcPts val="0"/>
              </a:spcBef>
              <a:buSzTx/>
              <a:buNone/>
              <a:defRPr sz="1600"/>
            </a:lvl4pPr>
            <a:lvl5pPr marL="0" indent="0">
              <a:lnSpc>
                <a:spcPct val="120000"/>
              </a:lnSpc>
              <a:spcBef>
                <a:spcPts val="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73877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476250" y="2717800"/>
            <a:ext cx="11239500" cy="1428750"/>
          </a:xfrm>
          <a:prstGeom prst="rect">
            <a:avLst/>
          </a:prstGeom>
        </p:spPr>
        <p:txBody>
          <a:bodyP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760182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a:spLocks noGrp="1"/>
          </p:cNvSpPr>
          <p:nvPr>
            <p:ph type="pic" idx="21"/>
          </p:nvPr>
        </p:nvSpPr>
        <p:spPr>
          <a:xfrm>
            <a:off x="6311900" y="-673100"/>
            <a:ext cx="5464234" cy="8159750"/>
          </a:xfrm>
          <a:prstGeom prst="rect">
            <a:avLst/>
          </a:prstGeom>
          <a:ln w="9525">
            <a:round/>
          </a:ln>
        </p:spPr>
        <p:txBody>
          <a:bodyPr lIns="91439" tIns="45719" rIns="91439" bIns="45719" anchor="t">
            <a:noAutofit/>
          </a:bodyPr>
          <a:lstStyle/>
          <a:p>
            <a:endParaRPr/>
          </a:p>
        </p:txBody>
      </p:sp>
      <p:sp>
        <p:nvSpPr>
          <p:cNvPr id="42" name="Title Text"/>
          <p:cNvSpPr txBox="1">
            <a:spLocks noGrp="1"/>
          </p:cNvSpPr>
          <p:nvPr>
            <p:ph type="title"/>
          </p:nvPr>
        </p:nvSpPr>
        <p:spPr>
          <a:xfrm>
            <a:off x="476250" y="1689100"/>
            <a:ext cx="5467350" cy="4267200"/>
          </a:xfrm>
          <a:prstGeom prst="rect">
            <a:avLst/>
          </a:prstGeom>
        </p:spPr>
        <p:txBody>
          <a:bodyPr anchor="t"/>
          <a:lstStyle/>
          <a:p>
            <a:r>
              <a:t>Title Text</a:t>
            </a:r>
          </a:p>
        </p:txBody>
      </p:sp>
      <p:sp>
        <p:nvSpPr>
          <p:cNvPr id="43" name="Body Level One…"/>
          <p:cNvSpPr txBox="1">
            <a:spLocks noGrp="1"/>
          </p:cNvSpPr>
          <p:nvPr>
            <p:ph type="body" sz="quarter" idx="1"/>
          </p:nvPr>
        </p:nvSpPr>
        <p:spPr>
          <a:xfrm>
            <a:off x="476250" y="819150"/>
            <a:ext cx="5467350" cy="590550"/>
          </a:xfrm>
          <a:prstGeom prst="rect">
            <a:avLst/>
          </a:prstGeom>
        </p:spPr>
        <p:txBody>
          <a:bodyPr anchor="t"/>
          <a:lstStyle>
            <a:lvl1pPr marL="0" indent="0">
              <a:lnSpc>
                <a:spcPct val="120000"/>
              </a:lnSpc>
              <a:spcBef>
                <a:spcPts val="0"/>
              </a:spcBef>
              <a:buSzTx/>
              <a:buNone/>
              <a:defRPr sz="1600"/>
            </a:lvl1pPr>
            <a:lvl2pPr marL="0" indent="0">
              <a:lnSpc>
                <a:spcPct val="120000"/>
              </a:lnSpc>
              <a:spcBef>
                <a:spcPts val="0"/>
              </a:spcBef>
              <a:buSzTx/>
              <a:buNone/>
              <a:defRPr sz="1600"/>
            </a:lvl2pPr>
            <a:lvl3pPr marL="0" indent="0">
              <a:lnSpc>
                <a:spcPct val="120000"/>
              </a:lnSpc>
              <a:spcBef>
                <a:spcPts val="0"/>
              </a:spcBef>
              <a:buSzTx/>
              <a:buNone/>
              <a:defRPr sz="1600"/>
            </a:lvl3pPr>
            <a:lvl4pPr marL="0" indent="0">
              <a:lnSpc>
                <a:spcPct val="120000"/>
              </a:lnSpc>
              <a:spcBef>
                <a:spcPts val="0"/>
              </a:spcBef>
              <a:buSzTx/>
              <a:buNone/>
              <a:defRPr sz="1600"/>
            </a:lvl4pPr>
            <a:lvl5pPr marL="0" indent="0">
              <a:lnSpc>
                <a:spcPct val="120000"/>
              </a:lnSpc>
              <a:spcBef>
                <a:spcPts val="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285343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1" name="Line"/>
          <p:cNvSpPr/>
          <p:nvPr/>
        </p:nvSpPr>
        <p:spPr>
          <a:xfrm>
            <a:off x="476250" y="180975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93772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Line"/>
          <p:cNvSpPr/>
          <p:nvPr/>
        </p:nvSpPr>
        <p:spPr>
          <a:xfrm>
            <a:off x="476250" y="1809750"/>
            <a:ext cx="11239500"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idx="1"/>
          </p:nvPr>
        </p:nvSpPr>
        <p:spPr>
          <a:xfrm>
            <a:off x="476250" y="2133600"/>
            <a:ext cx="112395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384521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0" name="Line"/>
          <p:cNvSpPr/>
          <p:nvPr/>
        </p:nvSpPr>
        <p:spPr>
          <a:xfrm>
            <a:off x="476250" y="1809750"/>
            <a:ext cx="11239500"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71" name="Rock formations in the turquoise waters of Algarve, Portugal"/>
          <p:cNvSpPr>
            <a:spLocks noGrp="1"/>
          </p:cNvSpPr>
          <p:nvPr>
            <p:ph type="pic" sz="half" idx="21"/>
          </p:nvPr>
        </p:nvSpPr>
        <p:spPr>
          <a:xfrm>
            <a:off x="190500" y="2114550"/>
            <a:ext cx="5842000" cy="3894667"/>
          </a:xfrm>
          <a:prstGeom prst="rect">
            <a:avLst/>
          </a:prstGeom>
          <a:ln w="9525">
            <a:round/>
          </a:ln>
        </p:spPr>
        <p:txBody>
          <a:bodyPr lIns="91439" tIns="45719" rIns="91439" bIns="45719" anchor="t">
            <a:noAutofit/>
          </a:bodyPr>
          <a:lstStyle/>
          <a:p>
            <a:endParaRP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sz="half" idx="1"/>
          </p:nvPr>
        </p:nvSpPr>
        <p:spPr>
          <a:xfrm>
            <a:off x="6343650" y="2057400"/>
            <a:ext cx="5372100" cy="3975100"/>
          </a:xfrm>
          <a:prstGeom prst="rect">
            <a:avLst/>
          </a:prstGeom>
        </p:spPr>
        <p:txBody>
          <a:bodyPr/>
          <a:lstStyle>
            <a:lvl1pPr marL="247650" indent="-247650">
              <a:spcBef>
                <a:spcPts val="2250"/>
              </a:spcBef>
              <a:buSzPct val="30000"/>
              <a:buBlip>
                <a:blip r:embed="rId2"/>
              </a:buBlip>
              <a:defRPr sz="2100"/>
            </a:lvl1pPr>
            <a:lvl2pPr marL="495300" indent="-247650">
              <a:spcBef>
                <a:spcPts val="2250"/>
              </a:spcBef>
              <a:buSzPct val="30000"/>
              <a:buBlip>
                <a:blip r:embed="rId2"/>
              </a:buBlip>
              <a:defRPr sz="2100"/>
            </a:lvl2pPr>
            <a:lvl3pPr marL="742950" indent="-247650">
              <a:spcBef>
                <a:spcPts val="2250"/>
              </a:spcBef>
              <a:buSzPct val="30000"/>
              <a:buBlip>
                <a:blip r:embed="rId2"/>
              </a:buBlip>
              <a:defRPr sz="2100"/>
            </a:lvl3pPr>
            <a:lvl4pPr marL="990600" indent="-247650">
              <a:spcBef>
                <a:spcPts val="2250"/>
              </a:spcBef>
              <a:buSzPct val="30000"/>
              <a:buBlip>
                <a:blip r:embed="rId2"/>
              </a:buBlip>
              <a:defRPr sz="2100"/>
            </a:lvl4pPr>
            <a:lvl5pPr marL="1238250" indent="-247650">
              <a:spcBef>
                <a:spcPts val="2250"/>
              </a:spcBef>
              <a:buSzPct val="30000"/>
              <a:buBlip>
                <a:blip r:embed="rId2"/>
              </a:buBlip>
              <a:defRPr sz="2100"/>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05348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6/25/2025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1"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058744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a:spLocks noGrp="1"/>
          </p:cNvSpPr>
          <p:nvPr>
            <p:ph type="pic" sz="half" idx="21"/>
          </p:nvPr>
        </p:nvSpPr>
        <p:spPr>
          <a:xfrm>
            <a:off x="6604000" y="260350"/>
            <a:ext cx="5454984" cy="3638550"/>
          </a:xfrm>
          <a:prstGeom prst="rect">
            <a:avLst/>
          </a:prstGeom>
          <a:ln w="9525">
            <a:round/>
          </a:ln>
        </p:spPr>
        <p:txBody>
          <a:bodyPr lIns="91439" tIns="45719" rIns="91439" bIns="45719" anchor="t">
            <a:noAutofit/>
          </a:bodyPr>
          <a:lstStyle/>
          <a:p>
            <a:endParaRPr/>
          </a:p>
        </p:txBody>
      </p:sp>
      <p:sp>
        <p:nvSpPr>
          <p:cNvPr id="90" name="Rock formations in the turquoise waters of Algarve, Portugal"/>
          <p:cNvSpPr>
            <a:spLocks noGrp="1"/>
          </p:cNvSpPr>
          <p:nvPr>
            <p:ph type="pic" sz="half" idx="22"/>
          </p:nvPr>
        </p:nvSpPr>
        <p:spPr>
          <a:xfrm>
            <a:off x="6604000" y="3073400"/>
            <a:ext cx="5080000" cy="3386667"/>
          </a:xfrm>
          <a:prstGeom prst="rect">
            <a:avLst/>
          </a:prstGeom>
          <a:ln w="9525">
            <a:round/>
          </a:ln>
        </p:spPr>
        <p:txBody>
          <a:bodyPr lIns="91439" tIns="45719" rIns="91439" bIns="45719" anchor="t">
            <a:noAutofit/>
          </a:bodyPr>
          <a:lstStyle/>
          <a:p>
            <a:endParaRPr/>
          </a:p>
        </p:txBody>
      </p:sp>
      <p:sp>
        <p:nvSpPr>
          <p:cNvPr id="91" name="Lighthouse in Portugal with coastal rock formations in the foreground overlooking the ocean at sunset "/>
          <p:cNvSpPr>
            <a:spLocks noGrp="1"/>
          </p:cNvSpPr>
          <p:nvPr>
            <p:ph type="pic" idx="23"/>
          </p:nvPr>
        </p:nvSpPr>
        <p:spPr>
          <a:xfrm>
            <a:off x="371069" y="-695572"/>
            <a:ext cx="5927737" cy="8851901"/>
          </a:xfrm>
          <a:prstGeom prst="rect">
            <a:avLst/>
          </a:prstGeom>
          <a:ln w="9525">
            <a:round/>
          </a:ln>
        </p:spPr>
        <p:txBody>
          <a:bodyPr lIns="91439" tIns="45719" rIns="91439" bIns="45719" anchor="t">
            <a:noAutofit/>
          </a:bodyPr>
          <a:lstStyle/>
          <a:p>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883667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9" name="–Johnny Appleseed"/>
          <p:cNvSpPr txBox="1">
            <a:spLocks noGrp="1"/>
          </p:cNvSpPr>
          <p:nvPr>
            <p:ph type="body" sz="quarter" idx="21"/>
          </p:nvPr>
        </p:nvSpPr>
        <p:spPr>
          <a:xfrm>
            <a:off x="476250" y="4159250"/>
            <a:ext cx="11239500" cy="513026"/>
          </a:xfrm>
          <a:prstGeom prst="rect">
            <a:avLst/>
          </a:prstGeom>
        </p:spPr>
        <p:txBody>
          <a:bodyPr anchor="t">
            <a:spAutoFit/>
          </a:bodyPr>
          <a:lstStyle>
            <a:lvl1pPr marL="0" indent="0" algn="ctr">
              <a:lnSpc>
                <a:spcPct val="140000"/>
              </a:lnSpc>
              <a:spcBef>
                <a:spcPts val="0"/>
              </a:spcBef>
              <a:buSzTx/>
              <a:buNone/>
              <a:defRPr sz="2100" i="1">
                <a:solidFill>
                  <a:srgbClr val="9D9D9D"/>
                </a:solidFill>
              </a:defRPr>
            </a:lvl1pPr>
          </a:lstStyle>
          <a:p>
            <a:r>
              <a:t>–Johnny Appleseed</a:t>
            </a:r>
          </a:p>
        </p:txBody>
      </p:sp>
      <p:sp>
        <p:nvSpPr>
          <p:cNvPr id="100" name="“Type a quote here.”"/>
          <p:cNvSpPr txBox="1">
            <a:spLocks noGrp="1"/>
          </p:cNvSpPr>
          <p:nvPr>
            <p:ph type="body" sz="quarter" idx="22"/>
          </p:nvPr>
        </p:nvSpPr>
        <p:spPr>
          <a:xfrm>
            <a:off x="1193800" y="2975035"/>
            <a:ext cx="9810750" cy="533479"/>
          </a:xfrm>
          <a:prstGeom prst="rect">
            <a:avLst/>
          </a:prstGeom>
        </p:spPr>
        <p:txBody>
          <a:bodyPr>
            <a:spAutoFit/>
          </a:bodyPr>
          <a:lstStyle>
            <a:lvl1pPr marL="0" indent="0" algn="ctr">
              <a:lnSpc>
                <a:spcPct val="120000"/>
              </a:lnSpc>
              <a:spcBef>
                <a:spcPts val="0"/>
              </a:spcBef>
              <a:buSzTx/>
              <a:buNone/>
              <a:defRPr sz="2500"/>
            </a:lvl1pPr>
          </a:lstStyle>
          <a:p>
            <a:r>
              <a:t>“Type a quote here.” </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351796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a:spLocks noGrp="1"/>
          </p:cNvSpPr>
          <p:nvPr>
            <p:ph type="pic" idx="21"/>
          </p:nvPr>
        </p:nvSpPr>
        <p:spPr>
          <a:xfrm>
            <a:off x="0" y="-438150"/>
            <a:ext cx="12192000" cy="8132234"/>
          </a:xfrm>
          <a:prstGeom prst="rect">
            <a:avLst/>
          </a:prstGeom>
        </p:spPr>
        <p:txBody>
          <a:bodyPr lIns="91439" tIns="45719" rIns="91439" bIns="45719" anchor="t">
            <a:noAutofit/>
          </a:bodyPr>
          <a:lstStyle/>
          <a:p>
            <a:endParaRP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729285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18555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6/25/2025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6/25/2025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6/25/2025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6/25/2025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6/25/2025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6/25/2025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6/25/2025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6/25/2025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485017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Line"/>
          <p:cNvSpPr/>
          <p:nvPr/>
        </p:nvSpPr>
        <p:spPr>
          <a:xfrm>
            <a:off x="476250" y="6502400"/>
            <a:ext cx="11239500" cy="0"/>
          </a:xfrm>
          <a:prstGeom prst="line">
            <a:avLst/>
          </a:prstGeom>
          <a:ln w="762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3" name="Line"/>
          <p:cNvSpPr/>
          <p:nvPr/>
        </p:nvSpPr>
        <p:spPr>
          <a:xfrm>
            <a:off x="476250" y="355600"/>
            <a:ext cx="11239500"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4" name="Body Level One…"/>
          <p:cNvSpPr txBox="1">
            <a:spLocks noGrp="1"/>
          </p:cNvSpPr>
          <p:nvPr>
            <p:ph type="body" idx="1"/>
          </p:nvPr>
        </p:nvSpPr>
        <p:spPr>
          <a:xfrm>
            <a:off x="476250" y="692150"/>
            <a:ext cx="11239500" cy="547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476250" y="419100"/>
            <a:ext cx="11239500" cy="1339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6" name="Slide Number"/>
          <p:cNvSpPr txBox="1">
            <a:spLocks noGrp="1"/>
          </p:cNvSpPr>
          <p:nvPr>
            <p:ph type="sldNum" sz="quarter" idx="2"/>
          </p:nvPr>
        </p:nvSpPr>
        <p:spPr>
          <a:xfrm>
            <a:off x="11461750" y="6159500"/>
            <a:ext cx="285335"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extLst>
      <p:ext uri="{BB962C8B-B14F-4D97-AF65-F5344CB8AC3E}">
        <p14:creationId xmlns:p14="http://schemas.microsoft.com/office/powerpoint/2010/main" val="24315182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txStyles>
    <p:titleStyle>
      <a:lvl1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1pPr>
      <a:lvl2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2pPr>
      <a:lvl3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3pPr>
      <a:lvl4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4pPr>
      <a:lvl5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5pPr>
      <a:lvl6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6pPr>
      <a:lvl7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7pPr>
      <a:lvl8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8pPr>
      <a:lvl9pPr marL="0" marR="0" indent="0" algn="ctr" defTabSz="412750" rtl="0" latinLnBrk="0">
        <a:lnSpc>
          <a:spcPct val="90000"/>
        </a:lnSpc>
        <a:spcBef>
          <a:spcPts val="0"/>
        </a:spcBef>
        <a:spcAft>
          <a:spcPts val="0"/>
        </a:spcAft>
        <a:buClrTx/>
        <a:buSzTx/>
        <a:buFontTx/>
        <a:buNone/>
        <a:tabLst/>
        <a:defRPr sz="4500" b="0" i="0" u="none" strike="noStrike" cap="all" spc="0" baseline="0">
          <a:solidFill>
            <a:srgbClr val="000000"/>
          </a:solidFill>
          <a:uFillTx/>
          <a:latin typeface="+mj-lt"/>
          <a:ea typeface="+mj-ea"/>
          <a:cs typeface="+mj-cs"/>
          <a:sym typeface="Gill Sans Light"/>
        </a:defRPr>
      </a:lvl9pPr>
    </p:titleStyle>
    <p:bodyStyle>
      <a:lvl1pPr marL="28575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1pPr>
      <a:lvl2pPr marL="57150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2pPr>
      <a:lvl3pPr marL="85725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3pPr>
      <a:lvl4pPr marL="114300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4pPr>
      <a:lvl5pPr marL="142875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5pPr>
      <a:lvl6pPr marL="171450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6pPr>
      <a:lvl7pPr marL="200025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7pPr>
      <a:lvl8pPr marL="228600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8pPr>
      <a:lvl9pPr marL="2571750" marR="0" indent="-285750" algn="l" defTabSz="412750" rtl="0" latinLnBrk="0">
        <a:lnSpc>
          <a:spcPct val="100000"/>
        </a:lnSpc>
        <a:spcBef>
          <a:spcPts val="2950"/>
        </a:spcBef>
        <a:spcAft>
          <a:spcPts val="0"/>
        </a:spcAft>
        <a:buClrTx/>
        <a:buSzPct val="30000"/>
        <a:buFontTx/>
        <a:buBlip>
          <a:blip r:embed="rId15"/>
        </a:buBlip>
        <a:tabLst/>
        <a:defRPr sz="2300" b="0" i="0" u="none" strike="noStrike" cap="none" spc="0" baseline="0">
          <a:solidFill>
            <a:srgbClr val="606060"/>
          </a:solidFill>
          <a:uFillTx/>
          <a:latin typeface="+mn-lt"/>
          <a:ea typeface="+mn-ea"/>
          <a:cs typeface="+mn-cs"/>
          <a:sym typeface="Gill Sans"/>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hyperlink" Target="https://youtu.be/nBgYEX3Hnr8" TargetMode="Externa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ubs.acs.org/doi/epdf/10.1021/envhealth.3c00052?ref=article_openPDF"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dpi.com/2071-1050/15/12/9760"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iencefocus.com/the-human-body/how-to-lose-belly-fat" TargetMode="External"/><Relationship Id="rId2" Type="http://schemas.openxmlformats.org/officeDocument/2006/relationships/hyperlink" Target="https://www.sciencefocus.com/news/microplastics-are-they-harmful" TargetMode="Externa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qaid.health@ansarusa.org" TargetMode="Externa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1744518"/>
            <a:ext cx="8534400" cy="3785652"/>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 July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Mirage</a:t>
            </a:r>
          </a:p>
          <a:p>
            <a:pPr algn="ctr"/>
            <a:r>
              <a:rPr lang="en-US" sz="1600" b="1" dirty="0">
                <a:latin typeface="Verdana" panose="020B0604030504040204" pitchFamily="34" charset="0"/>
                <a:ea typeface="Verdana" panose="020B0604030504040204" pitchFamily="34" charset="0"/>
              </a:rPr>
              <a:t>Worldly pursuits in lieu of prioritizing Allah can lead to ruin</a:t>
            </a:r>
          </a:p>
          <a:p>
            <a:pPr algn="ctr"/>
            <a:r>
              <a:rPr lang="en-US" sz="1600" b="1" dirty="0">
                <a:latin typeface="Verdana" panose="020B0604030504040204" pitchFamily="34" charset="0"/>
                <a:ea typeface="Verdana" panose="020B0604030504040204" pitchFamily="34" charset="0"/>
              </a:rPr>
              <a:t>I shall give preference to my faith over all worldly matters</a:t>
            </a:r>
          </a:p>
          <a:p>
            <a:pPr algn="ctr"/>
            <a:endParaRPr lang="en-US" sz="1600" b="1" dirty="0">
              <a:latin typeface="Verdana" panose="020B0604030504040204" pitchFamily="34" charset="0"/>
              <a:ea typeface="Verdana" panose="020B0604030504040204" pitchFamily="34" charset="0"/>
            </a:endParaRPr>
          </a:p>
          <a:p>
            <a:pPr algn="ctr"/>
            <a:r>
              <a:rPr lang="ur-PK" sz="3600" b="1" dirty="0">
                <a:latin typeface="Urdu Typesetting" panose="03020402040406030203" pitchFamily="66" charset="-78"/>
                <a:ea typeface="Verdana" panose="020B0604030504040204" pitchFamily="34" charset="0"/>
                <a:cs typeface="Urdu Typesetting" panose="03020402040406030203" pitchFamily="66" charset="-78"/>
              </a:rPr>
              <a:t>میں دین کو دنیا پر مقدّم رکھوں گا</a:t>
            </a:r>
            <a:endParaRPr lang="en-US" sz="3600" b="1" dirty="0">
              <a:latin typeface="Urdu Typesetting" panose="03020402040406030203" pitchFamily="66" charset="-78"/>
              <a:ea typeface="Verdana" panose="020B0604030504040204" pitchFamily="34" charset="0"/>
              <a:cs typeface="Urdu Typesetting" panose="03020402040406030203" pitchFamily="66" charset="-78"/>
            </a:endParaRP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122709" y="1305210"/>
            <a:ext cx="7558557" cy="4770537"/>
          </a:xfrm>
          <a:prstGeom prst="rect">
            <a:avLst/>
          </a:prstGeom>
          <a:noFill/>
        </p:spPr>
        <p:txBody>
          <a:bodyPr wrap="square">
            <a:spAutoFit/>
          </a:bodyPr>
          <a:lstStyle/>
          <a:p>
            <a:pPr algn="l"/>
            <a:r>
              <a:rPr lang="en-US" sz="1900" b="0" i="0" u="none" strike="noStrike" dirty="0">
                <a:solidFill>
                  <a:srgbClr val="212529"/>
                </a:solidFill>
                <a:effectLst/>
                <a:latin typeface="Verdana" panose="020B0604030504040204" pitchFamily="34" charset="0"/>
                <a:ea typeface="Verdana" panose="020B0604030504040204" pitchFamily="34" charset="0"/>
              </a:rPr>
              <a:t>Life spent in forgetfulness of God and disregard of its higher values is, as described in the verse under comment, but a sport and a pastime, otherwise man’s life on earth is a most serious fact. It has a great mission and a noble object to fulfil. The verse implies that at the time when the great Promised Reformer to whom reference is </a:t>
            </a:r>
            <a:r>
              <a:rPr lang="en-US" sz="1900" b="1" i="0" u="none" strike="noStrike" dirty="0">
                <a:solidFill>
                  <a:srgbClr val="212529"/>
                </a:solidFill>
                <a:effectLst/>
                <a:latin typeface="Verdana" panose="020B0604030504040204" pitchFamily="34" charset="0"/>
                <a:ea typeface="Verdana" panose="020B0604030504040204" pitchFamily="34" charset="0"/>
              </a:rPr>
              <a:t>impliedly made in the preceding verse</a:t>
            </a:r>
            <a:r>
              <a:rPr lang="en-US" sz="1900" b="0" i="0" u="none" strike="noStrike" dirty="0">
                <a:solidFill>
                  <a:srgbClr val="212529"/>
                </a:solidFill>
                <a:effectLst/>
                <a:latin typeface="Verdana" panose="020B0604030504040204" pitchFamily="34" charset="0"/>
                <a:ea typeface="Verdana" panose="020B0604030504040204" pitchFamily="34" charset="0"/>
              </a:rPr>
              <a:t> would make his appearance, men would neglect the grim and noble purpose of their lives and would give themselves up, body and soul, to the pursuit of petty and paltry pleasures of life and there would be a mad craze and unhealthy competition among them, and vying with one another, for amassing wealth and material resources. But the end of all this competition and rivalry, says the verse, would be like the end of a blooming and blossoming crop over which a scorching wind has blown turning it into broken pieces of straw.</a:t>
            </a:r>
            <a:endParaRPr lang="en-US" sz="1900"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 Volume Commentary</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10</a:t>
            </a:fld>
            <a:endParaRPr lang="en-US"/>
          </a:p>
        </p:txBody>
      </p:sp>
      <p:sp>
        <p:nvSpPr>
          <p:cNvPr id="6" name="TextBox 5">
            <a:extLst>
              <a:ext uri="{FF2B5EF4-FFF2-40B4-BE49-F238E27FC236}">
                <a16:creationId xmlns:a16="http://schemas.microsoft.com/office/drawing/2014/main" id="{62435573-2C91-5FA5-2F4A-2011B9853D06}"/>
              </a:ext>
            </a:extLst>
          </p:cNvPr>
          <p:cNvSpPr txBox="1"/>
          <p:nvPr/>
        </p:nvSpPr>
        <p:spPr>
          <a:xfrm>
            <a:off x="3102015" y="5921858"/>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57, Al Hadid, Verse 21</a:t>
            </a:r>
          </a:p>
        </p:txBody>
      </p:sp>
      <p:sp>
        <p:nvSpPr>
          <p:cNvPr id="7" name="TextBox 6">
            <a:extLst>
              <a:ext uri="{FF2B5EF4-FFF2-40B4-BE49-F238E27FC236}">
                <a16:creationId xmlns:a16="http://schemas.microsoft.com/office/drawing/2014/main" id="{7C87562F-15FD-2806-777C-02AAB971F8F1}"/>
              </a:ext>
            </a:extLst>
          </p:cNvPr>
          <p:cNvSpPr txBox="1"/>
          <p:nvPr/>
        </p:nvSpPr>
        <p:spPr>
          <a:xfrm>
            <a:off x="8206361" y="2053177"/>
            <a:ext cx="3789245" cy="2585323"/>
          </a:xfrm>
          <a:prstGeom prst="rect">
            <a:avLst/>
          </a:prstGeom>
          <a:noFill/>
          <a:ln w="25400">
            <a:solidFill>
              <a:schemeClr val="accent1">
                <a:shade val="15000"/>
              </a:schemeClr>
            </a:solidFill>
          </a:ln>
        </p:spPr>
        <p:txBody>
          <a:bodyPr wrap="square">
            <a:spAutoFit/>
          </a:bodyPr>
          <a:lstStyle/>
          <a:p>
            <a:r>
              <a:rPr lang="en-US" b="0" i="0" dirty="0">
                <a:effectLst/>
                <a:latin typeface="Verdana" panose="020B0604030504040204" pitchFamily="34" charset="0"/>
                <a:ea typeface="Verdana" panose="020B0604030504040204" pitchFamily="34" charset="0"/>
              </a:rPr>
              <a:t>And those who believe in Allah and His Messengers </a:t>
            </a:r>
            <a:r>
              <a:rPr lang="en-US" b="0" i="1" dirty="0">
                <a:effectLst/>
                <a:latin typeface="Verdana" panose="020B0604030504040204" pitchFamily="34" charset="0"/>
                <a:ea typeface="Verdana" panose="020B0604030504040204" pitchFamily="34" charset="0"/>
              </a:rPr>
              <a:t>and</a:t>
            </a:r>
            <a:r>
              <a:rPr lang="en-US" b="0" i="0" dirty="0">
                <a:effectLst/>
                <a:latin typeface="Verdana" panose="020B0604030504040204" pitchFamily="34" charset="0"/>
                <a:ea typeface="Verdana" panose="020B0604030504040204" pitchFamily="34" charset="0"/>
              </a:rPr>
              <a:t> they are the Truthful and the Witnesses in the sight of their Lord, they will have their reward and their light. But </a:t>
            </a:r>
            <a:r>
              <a:rPr lang="en-US" b="0" i="1" dirty="0">
                <a:effectLst/>
                <a:latin typeface="Verdana" panose="020B0604030504040204" pitchFamily="34" charset="0"/>
                <a:ea typeface="Verdana" panose="020B0604030504040204" pitchFamily="34" charset="0"/>
              </a:rPr>
              <a:t>as for</a:t>
            </a:r>
            <a:r>
              <a:rPr lang="en-US" b="0" i="0" dirty="0">
                <a:effectLst/>
                <a:latin typeface="Verdana" panose="020B0604030504040204" pitchFamily="34" charset="0"/>
                <a:ea typeface="Verdana" panose="020B0604030504040204" pitchFamily="34" charset="0"/>
              </a:rPr>
              <a:t> those who disbelieve and reject Our Signs, these are the inmates of Hell.</a:t>
            </a:r>
            <a:endParaRPr lang="en-US"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A632537-EEE4-80C3-1817-41CB6B714509}"/>
              </a:ext>
            </a:extLst>
          </p:cNvPr>
          <p:cNvSpPr txBox="1"/>
          <p:nvPr/>
        </p:nvSpPr>
        <p:spPr>
          <a:xfrm>
            <a:off x="8391731" y="4691993"/>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57, Al Hadid, Verse 20</a:t>
            </a:r>
          </a:p>
        </p:txBody>
      </p:sp>
    </p:spTree>
    <p:extLst>
      <p:ext uri="{BB962C8B-B14F-4D97-AF65-F5344CB8AC3E}">
        <p14:creationId xmlns:p14="http://schemas.microsoft.com/office/powerpoint/2010/main" val="93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144683" y="1438484"/>
            <a:ext cx="11902633" cy="43488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212529"/>
                </a:solidFill>
                <a:latin typeface="Verdana" panose="020B0604030504040204" pitchFamily="34" charset="0"/>
                <a:ea typeface="Verdana" panose="020B0604030504040204" pitchFamily="34" charset="0"/>
              </a:rPr>
              <a:t>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shared Promised Messiah</a:t>
            </a:r>
            <a:r>
              <a:rPr lang="en-US" baseline="30000" dirty="0">
                <a:solidFill>
                  <a:srgbClr val="212529"/>
                </a:solidFill>
                <a:latin typeface="Verdana" panose="020B0604030504040204" pitchFamily="34" charset="0"/>
                <a:ea typeface="Verdana" panose="020B0604030504040204" pitchFamily="34" charset="0"/>
              </a:rPr>
              <a:t>as</a:t>
            </a:r>
            <a:r>
              <a:rPr lang="en-US" dirty="0">
                <a:solidFill>
                  <a:srgbClr val="212529"/>
                </a:solidFill>
                <a:latin typeface="Verdana" panose="020B0604030504040204" pitchFamily="34" charset="0"/>
                <a:ea typeface="Verdana" panose="020B0604030504040204" pitchFamily="34" charset="0"/>
              </a:rPr>
              <a:t>’s teachings on how greed and worldly desires can create a metaphorical hell in this life. 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cautioned that the pursuit of wealth often leaves a person dissatisfied, as materialism can never truly bring inner peace or fulfilment. Instead, it creates an unquenchable thirst for more, which ultimately leads to spiritual ruin.</a:t>
            </a:r>
          </a:p>
          <a:p>
            <a:pPr algn="l"/>
            <a:endParaRPr lang="en-US" dirty="0">
              <a:solidFill>
                <a:srgbClr val="212529"/>
              </a:solidFill>
              <a:latin typeface="Verdana" panose="020B0604030504040204" pitchFamily="34" charset="0"/>
              <a:ea typeface="Verdana" panose="020B0604030504040204" pitchFamily="34" charset="0"/>
            </a:endParaRPr>
          </a:p>
          <a:p>
            <a:pPr algn="l"/>
            <a:r>
              <a:rPr lang="en-US" dirty="0">
                <a:solidFill>
                  <a:srgbClr val="212529"/>
                </a:solidFill>
                <a:latin typeface="Verdana" panose="020B0604030504040204" pitchFamily="34" charset="0"/>
                <a:ea typeface="Verdana" panose="020B0604030504040204" pitchFamily="34" charset="0"/>
              </a:rPr>
              <a:t>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reminded the Ansar that while striving for worldly success is permissible, it must always remain subservient to the goals of faith and service to Allah. Wealth, family, and status are all trials that must be navigated carefully to avoid becoming veils between man and God. True peace, he explained, can only be achieved by living for the sake of Allah and prioritizing the spiritual over the material.</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11</a:t>
            </a:fld>
            <a:endParaRPr lang="en-US"/>
          </a:p>
        </p:txBody>
      </p:sp>
    </p:spTree>
    <p:extLst>
      <p:ext uri="{BB962C8B-B14F-4D97-AF65-F5344CB8AC3E}">
        <p14:creationId xmlns:p14="http://schemas.microsoft.com/office/powerpoint/2010/main" val="244177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2277D8F-780F-6D86-8F2A-63229B19972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E715FDF-7D33-2829-7ED5-9D9843D912FE}"/>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1DDA7E9-79C7-7235-F389-B26B01A5638F}"/>
              </a:ext>
            </a:extLst>
          </p:cNvPr>
          <p:cNvSpPr txBox="1"/>
          <p:nvPr/>
        </p:nvSpPr>
        <p:spPr>
          <a:xfrm>
            <a:off x="5206100" y="121175"/>
            <a:ext cx="6855556"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9C82D6C6-F3E5-D495-7184-8BD2CC4C7080}"/>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26" name="TextBox 25">
            <a:extLst>
              <a:ext uri="{FF2B5EF4-FFF2-40B4-BE49-F238E27FC236}">
                <a16:creationId xmlns:a16="http://schemas.microsoft.com/office/drawing/2014/main" id="{098104BA-E55A-62B6-4A5B-D1CB65CF7515}"/>
              </a:ext>
            </a:extLst>
          </p:cNvPr>
          <p:cNvSpPr txBox="1"/>
          <p:nvPr/>
        </p:nvSpPr>
        <p:spPr>
          <a:xfrm>
            <a:off x="533400" y="1436802"/>
            <a:ext cx="11528256" cy="3970318"/>
          </a:xfrm>
          <a:prstGeom prst="rect">
            <a:avLst/>
          </a:prstGeom>
          <a:noFill/>
        </p:spPr>
        <p:txBody>
          <a:bodyPr wrap="square">
            <a:spAutoFit/>
          </a:bodyPr>
          <a:lstStyle/>
          <a:p>
            <a:pPr algn="l">
              <a:buNone/>
            </a:pPr>
            <a:r>
              <a:rPr lang="en-US" b="0" i="0" dirty="0">
                <a:solidFill>
                  <a:srgbClr val="212529"/>
                </a:solidFill>
                <a:effectLst/>
                <a:latin typeface="Verdana" panose="020B0604030504040204" pitchFamily="34" charset="0"/>
                <a:ea typeface="Verdana" panose="020B0604030504040204" pitchFamily="34" charset="0"/>
              </a:rPr>
              <a:t>Every man, woman, young and old of the Jama’at knows a phrase very well, which is ‘I shall give precedence to faith over worldly matters.’ This is because the Promised Messiah</a:t>
            </a:r>
            <a:r>
              <a:rPr lang="en-US" b="0" i="0" baseline="30000" dirty="0">
                <a:solidFill>
                  <a:srgbClr val="212529"/>
                </a:solidFill>
                <a:effectLst/>
                <a:latin typeface="Verdana" panose="020B0604030504040204" pitchFamily="34" charset="0"/>
                <a:ea typeface="Verdana" panose="020B0604030504040204" pitchFamily="34" charset="0"/>
              </a:rPr>
              <a:t>as</a:t>
            </a:r>
            <a:r>
              <a:rPr lang="en-US" b="0" i="0" dirty="0">
                <a:solidFill>
                  <a:srgbClr val="212529"/>
                </a:solidFill>
                <a:effectLst/>
                <a:latin typeface="Verdana" panose="020B0604030504040204" pitchFamily="34" charset="0"/>
                <a:ea typeface="Verdana" panose="020B0604030504040204" pitchFamily="34" charset="0"/>
              </a:rPr>
              <a:t> drew great attention to this. Speeches of our orators cite this phrase as well as addresses of Khulafa. Indeed, this phrase is a synopsis of the conditions of Bai’at as it is a summary of the pledges of our various auxiliary organizations. And these words are also mentioned in the conditions of Bai’at. In short, this phrase is a promise an Ahmadi makes on which his Bai’at is dependent. As does his connection with Khilafat and Nizam e Jama’at (administration) rely on this phrase. If he does not practice this phrase then his claim to Bai’at, connection with Khilafat and Nizam of Jama’at is erroneous. And assertions about Bai’at and attainment of God’s pleasure are reduced to mere verbosity!</a:t>
            </a:r>
          </a:p>
          <a:p>
            <a:pPr algn="l">
              <a:buNone/>
            </a:pPr>
            <a:endParaRPr lang="en-US" b="0" i="0" dirty="0">
              <a:solidFill>
                <a:srgbClr val="212529"/>
              </a:solidFill>
              <a:effectLst/>
              <a:latin typeface="Verdana" panose="020B0604030504040204" pitchFamily="34" charset="0"/>
              <a:ea typeface="Verdana" panose="020B0604030504040204" pitchFamily="34" charset="0"/>
            </a:endParaRPr>
          </a:p>
          <a:p>
            <a:pPr algn="l"/>
            <a:r>
              <a:rPr lang="en-US" b="0" i="0" dirty="0">
                <a:solidFill>
                  <a:srgbClr val="212529"/>
                </a:solidFill>
                <a:effectLst/>
                <a:latin typeface="Verdana" panose="020B0604030504040204" pitchFamily="34" charset="0"/>
                <a:ea typeface="Verdana" panose="020B0604030504040204" pitchFamily="34" charset="0"/>
              </a:rPr>
              <a:t>In this regard the Promised Messiah</a:t>
            </a:r>
            <a:r>
              <a:rPr lang="en-US" b="0" i="0" baseline="30000" dirty="0">
                <a:solidFill>
                  <a:srgbClr val="212529"/>
                </a:solidFill>
                <a:effectLst/>
                <a:latin typeface="Verdana" panose="020B0604030504040204" pitchFamily="34" charset="0"/>
                <a:ea typeface="Verdana" panose="020B0604030504040204" pitchFamily="34" charset="0"/>
              </a:rPr>
              <a:t>as</a:t>
            </a:r>
            <a:r>
              <a:rPr lang="en-US" b="0" i="0" dirty="0">
                <a:solidFill>
                  <a:srgbClr val="212529"/>
                </a:solidFill>
                <a:effectLst/>
                <a:latin typeface="Verdana" panose="020B0604030504040204" pitchFamily="34" charset="0"/>
                <a:ea typeface="Verdana" panose="020B0604030504040204" pitchFamily="34" charset="0"/>
              </a:rPr>
              <a:t> said: ‘If someone asserts during Bai’at that he will give precedence to faith over worldly matters but does not practice it and does not honor his pledge, then what care has God for him?</a:t>
            </a:r>
          </a:p>
        </p:txBody>
      </p:sp>
      <p:sp>
        <p:nvSpPr>
          <p:cNvPr id="28" name="TextBox 27">
            <a:extLst>
              <a:ext uri="{FF2B5EF4-FFF2-40B4-BE49-F238E27FC236}">
                <a16:creationId xmlns:a16="http://schemas.microsoft.com/office/drawing/2014/main" id="{E74E2306-F4AD-BC6A-02B7-69E935C8429C}"/>
              </a:ext>
            </a:extLst>
          </p:cNvPr>
          <p:cNvSpPr txBox="1"/>
          <p:nvPr/>
        </p:nvSpPr>
        <p:spPr>
          <a:xfrm>
            <a:off x="4187487" y="5560130"/>
            <a:ext cx="7874169" cy="523220"/>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Giving precedence to faith over worldly matters</a:t>
            </a:r>
          </a:p>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October 17, 2014</a:t>
            </a:r>
          </a:p>
        </p:txBody>
      </p:sp>
    </p:spTree>
    <p:extLst>
      <p:ext uri="{BB962C8B-B14F-4D97-AF65-F5344CB8AC3E}">
        <p14:creationId xmlns:p14="http://schemas.microsoft.com/office/powerpoint/2010/main" val="206223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4E6430-708F-9890-2C4E-73F57B8300CC}"/>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FEC53D9-DC0E-C7E2-550F-FE009347AF05}"/>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0FD74F6A-5643-8742-0BBD-A8BD1FBF300B}"/>
              </a:ext>
            </a:extLst>
          </p:cNvPr>
          <p:cNvSpPr txBox="1"/>
          <p:nvPr/>
        </p:nvSpPr>
        <p:spPr>
          <a:xfrm>
            <a:off x="5336444" y="115583"/>
            <a:ext cx="6855556"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72AEBE07-6B8D-5EBD-1E0B-3F1D07FAB2D5}"/>
              </a:ext>
            </a:extLst>
          </p:cNvPr>
          <p:cNvSpPr>
            <a:spLocks noGrp="1"/>
          </p:cNvSpPr>
          <p:nvPr>
            <p:ph type="sldNum" sz="quarter" idx="12"/>
          </p:nvPr>
        </p:nvSpPr>
        <p:spPr/>
        <p:txBody>
          <a:bodyPr/>
          <a:lstStyle/>
          <a:p>
            <a:fld id="{A765CC5E-8052-F244-B94C-173FF7AA6EEC}" type="slidenum">
              <a:rPr lang="en-US" smtClean="0"/>
              <a:t>13</a:t>
            </a:fld>
            <a:endParaRPr lang="en-US"/>
          </a:p>
        </p:txBody>
      </p:sp>
      <p:pic>
        <p:nvPicPr>
          <p:cNvPr id="10" name="Picture 9">
            <a:extLst>
              <a:ext uri="{FF2B5EF4-FFF2-40B4-BE49-F238E27FC236}">
                <a16:creationId xmlns:a16="http://schemas.microsoft.com/office/drawing/2014/main" id="{0AE1D3FD-D6F2-8450-E414-74C07902130B}"/>
              </a:ext>
            </a:extLst>
          </p:cNvPr>
          <p:cNvPicPr>
            <a:picLocks noChangeAspect="1"/>
          </p:cNvPicPr>
          <p:nvPr/>
        </p:nvPicPr>
        <p:blipFill>
          <a:blip r:embed="rId3"/>
          <a:stretch>
            <a:fillRect/>
          </a:stretch>
        </p:blipFill>
        <p:spPr>
          <a:xfrm>
            <a:off x="0" y="1688121"/>
            <a:ext cx="12192000" cy="4312283"/>
          </a:xfrm>
          <a:prstGeom prst="rect">
            <a:avLst/>
          </a:prstGeom>
        </p:spPr>
      </p:pic>
      <p:pic>
        <p:nvPicPr>
          <p:cNvPr id="12" name="Picture 11">
            <a:extLst>
              <a:ext uri="{FF2B5EF4-FFF2-40B4-BE49-F238E27FC236}">
                <a16:creationId xmlns:a16="http://schemas.microsoft.com/office/drawing/2014/main" id="{74F4DBF8-9276-1057-FAE7-C3CE6761F3CD}"/>
              </a:ext>
            </a:extLst>
          </p:cNvPr>
          <p:cNvPicPr>
            <a:picLocks noChangeAspect="1"/>
          </p:cNvPicPr>
          <p:nvPr/>
        </p:nvPicPr>
        <p:blipFill>
          <a:blip r:embed="rId4"/>
          <a:stretch>
            <a:fillRect/>
          </a:stretch>
        </p:blipFill>
        <p:spPr>
          <a:xfrm>
            <a:off x="8839200" y="662888"/>
            <a:ext cx="3121886" cy="1101307"/>
          </a:xfrm>
          <a:prstGeom prst="rect">
            <a:avLst/>
          </a:prstGeom>
        </p:spPr>
      </p:pic>
    </p:spTree>
    <p:extLst>
      <p:ext uri="{BB962C8B-B14F-4D97-AF65-F5344CB8AC3E}">
        <p14:creationId xmlns:p14="http://schemas.microsoft.com/office/powerpoint/2010/main" val="227145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14</a:t>
            </a:fld>
            <a:endParaRPr lang="en-US"/>
          </a:p>
        </p:txBody>
      </p:sp>
    </p:spTree>
    <p:extLst>
      <p:ext uri="{BB962C8B-B14F-4D97-AF65-F5344CB8AC3E}">
        <p14:creationId xmlns:p14="http://schemas.microsoft.com/office/powerpoint/2010/main" val="326988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B06AA-42FC-AC52-3686-3F73A68CA38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3572393-9A21-C0B3-C790-A084F316EB54}"/>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6" name="TextBox 5">
            <a:extLst>
              <a:ext uri="{FF2B5EF4-FFF2-40B4-BE49-F238E27FC236}">
                <a16:creationId xmlns:a16="http://schemas.microsoft.com/office/drawing/2014/main" id="{9197BE4F-A04E-DEF6-9A63-AFD17301E7BB}"/>
              </a:ext>
            </a:extLst>
          </p:cNvPr>
          <p:cNvSpPr txBox="1"/>
          <p:nvPr/>
        </p:nvSpPr>
        <p:spPr>
          <a:xfrm>
            <a:off x="262563" y="1909765"/>
            <a:ext cx="11666874" cy="4462760"/>
          </a:xfrm>
          <a:prstGeom prst="rect">
            <a:avLst/>
          </a:prstGeom>
          <a:noFill/>
        </p:spPr>
        <p:txBody>
          <a:bodyPr wrap="square">
            <a:spAutoFit/>
          </a:bodyPr>
          <a:lstStyle/>
          <a:p>
            <a:r>
              <a:rPr lang="en-US" b="0" i="0" dirty="0">
                <a:solidFill>
                  <a:srgbClr val="212529"/>
                </a:solidFill>
                <a:effectLst/>
                <a:latin typeface="Verdana" panose="020B0604030504040204" pitchFamily="34" charset="0"/>
                <a:ea typeface="Verdana" panose="020B0604030504040204" pitchFamily="34" charset="0"/>
              </a:rPr>
              <a:t>For a real believer, offering Salat is the only way to remove spiritual corrosion. As Prophet Muhammad (peace be upon him) explained with an example, "if there was a river at a person's door and he took a bath in it five times a day, can you believe that any dirt would be left on his body." His companions replied, "O Prophet of God, not a trace of dirt would be left." At this, the Holy Prophet (peace be upon him) said, "That is the parable of the five prayers by which Allah removes sins and eliminates weaknesses." It means that not a trace of dirt is left on the soul of a person who offers five daily prayers. </a:t>
            </a:r>
          </a:p>
          <a:p>
            <a:pPr algn="r"/>
            <a:r>
              <a:rPr lang="en-US" sz="1400" b="1" i="1" dirty="0">
                <a:solidFill>
                  <a:srgbClr val="212529"/>
                </a:solidFill>
                <a:effectLst/>
                <a:latin typeface="Verdana" panose="020B0604030504040204" pitchFamily="34" charset="0"/>
                <a:ea typeface="Verdana" panose="020B0604030504040204" pitchFamily="34" charset="0"/>
              </a:rPr>
              <a:t>Sahih Al Bukhari Hadith 528</a:t>
            </a:r>
            <a:endParaRPr lang="en-US" b="1" i="1" dirty="0">
              <a:solidFill>
                <a:srgbClr val="212529"/>
              </a:solidFill>
              <a:effectLst/>
              <a:latin typeface="Verdana" panose="020B0604030504040204" pitchFamily="34" charset="0"/>
              <a:ea typeface="Verdana" panose="020B0604030504040204" pitchFamily="34" charset="0"/>
            </a:endParaRPr>
          </a:p>
          <a:p>
            <a:r>
              <a:rPr lang="en-US" b="0" i="0" dirty="0">
                <a:solidFill>
                  <a:srgbClr val="212529"/>
                </a:solidFill>
                <a:effectLst/>
                <a:latin typeface="Verdana" panose="020B0604030504040204" pitchFamily="34" charset="0"/>
                <a:ea typeface="Verdana" panose="020B0604030504040204" pitchFamily="34" charset="0"/>
              </a:rPr>
              <a:t>Thus, the Holy Prophet (peace be upon him) explained the importance of prayers with such a beautiful parable. But as I already said, that the commandment is not merely about offering Salat. The Prophet Muhammad (peace be upon him) further stated that a person who performed ablution at home, and then he set off heading to the mosque so that he could offer obligatory prayers he would be rewarded according to the number of steps he has to take to reach the mosque. One step will remove one of his sins, the next will elevate his (spiritual) status. This means that every step will gain him rewards.</a:t>
            </a:r>
          </a:p>
          <a:p>
            <a:pPr algn="r"/>
            <a:r>
              <a:rPr lang="en-US" sz="1400" b="1" i="1" dirty="0">
                <a:solidFill>
                  <a:srgbClr val="212529"/>
                </a:solidFill>
                <a:latin typeface="Verdana" panose="020B0604030504040204" pitchFamily="34" charset="0"/>
                <a:ea typeface="Verdana" panose="020B0604030504040204" pitchFamily="34" charset="0"/>
              </a:rPr>
              <a:t>Sahih Muslim Hadith 1406</a:t>
            </a:r>
            <a:endParaRPr lang="en-US" sz="1400" b="1" i="1"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6BF1D3D-FF00-4367-A4FA-ED64836617C3}"/>
              </a:ext>
            </a:extLst>
          </p:cNvPr>
          <p:cNvSpPr txBox="1"/>
          <p:nvPr/>
        </p:nvSpPr>
        <p:spPr>
          <a:xfrm>
            <a:off x="121881" y="1260000"/>
            <a:ext cx="4585519" cy="738664"/>
          </a:xfrm>
          <a:prstGeom prst="rect">
            <a:avLst/>
          </a:prstGeom>
          <a:noFill/>
        </p:spPr>
        <p:txBody>
          <a:bodyPr wrap="square">
            <a:spAutoFit/>
          </a:bodyPr>
          <a:lstStyle/>
          <a:p>
            <a:r>
              <a:rPr lang="en-US" sz="1400" b="1" dirty="0"/>
              <a:t>Salat (Prayers)</a:t>
            </a:r>
          </a:p>
          <a:p>
            <a:r>
              <a:rPr lang="en-US" sz="1400" b="1" dirty="0"/>
              <a:t>Friday Sermon January 20, 2017</a:t>
            </a:r>
          </a:p>
          <a:p>
            <a:r>
              <a:rPr lang="en-US" sz="1400" b="1" dirty="0"/>
              <a:t>Delivered by Hazrat Khalifatul Masih V</a:t>
            </a:r>
            <a:r>
              <a:rPr lang="en-US" sz="1400" b="1" baseline="30000" dirty="0"/>
              <a:t>aba</a:t>
            </a:r>
            <a:endParaRPr lang="en-US" sz="1400" b="1" dirty="0"/>
          </a:p>
        </p:txBody>
      </p:sp>
    </p:spTree>
    <p:extLst>
      <p:ext uri="{BB962C8B-B14F-4D97-AF65-F5344CB8AC3E}">
        <p14:creationId xmlns:p14="http://schemas.microsoft.com/office/powerpoint/2010/main" val="311806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792BE7-2522-3324-7BBD-0F70D0C3A17A}"/>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3A7EEC1-B6D6-E3F7-FBAE-5BB177E01C39}"/>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pic>
        <p:nvPicPr>
          <p:cNvPr id="3" name="Picture 2">
            <a:extLst>
              <a:ext uri="{FF2B5EF4-FFF2-40B4-BE49-F238E27FC236}">
                <a16:creationId xmlns:a16="http://schemas.microsoft.com/office/drawing/2014/main" id="{F5173193-E6B0-4BE4-AA67-A8981949CE19}"/>
              </a:ext>
            </a:extLst>
          </p:cNvPr>
          <p:cNvPicPr>
            <a:picLocks noChangeAspect="1"/>
          </p:cNvPicPr>
          <p:nvPr/>
        </p:nvPicPr>
        <p:blipFill>
          <a:blip r:embed="rId3"/>
          <a:stretch>
            <a:fillRect/>
          </a:stretch>
        </p:blipFill>
        <p:spPr>
          <a:xfrm>
            <a:off x="7994576" y="1014484"/>
            <a:ext cx="4054146" cy="1161556"/>
          </a:xfrm>
          <a:prstGeom prst="rect">
            <a:avLst/>
          </a:prstGeom>
        </p:spPr>
      </p:pic>
      <p:pic>
        <p:nvPicPr>
          <p:cNvPr id="5" name="Picture 4">
            <a:extLst>
              <a:ext uri="{FF2B5EF4-FFF2-40B4-BE49-F238E27FC236}">
                <a16:creationId xmlns:a16="http://schemas.microsoft.com/office/drawing/2014/main" id="{745CFCB6-66ED-C0B0-F395-285D51138FEC}"/>
              </a:ext>
            </a:extLst>
          </p:cNvPr>
          <p:cNvPicPr>
            <a:picLocks noChangeAspect="1"/>
          </p:cNvPicPr>
          <p:nvPr/>
        </p:nvPicPr>
        <p:blipFill>
          <a:blip r:embed="rId4"/>
          <a:stretch>
            <a:fillRect/>
          </a:stretch>
        </p:blipFill>
        <p:spPr>
          <a:xfrm>
            <a:off x="684339" y="2268643"/>
            <a:ext cx="11221911" cy="3881331"/>
          </a:xfrm>
          <a:prstGeom prst="rect">
            <a:avLst/>
          </a:prstGeom>
        </p:spPr>
      </p:pic>
    </p:spTree>
    <p:extLst>
      <p:ext uri="{BB962C8B-B14F-4D97-AF65-F5344CB8AC3E}">
        <p14:creationId xmlns:p14="http://schemas.microsoft.com/office/powerpoint/2010/main" val="38611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17</a:t>
            </a:fld>
            <a:endParaRPr lang="en-US"/>
          </a:p>
        </p:txBody>
      </p:sp>
    </p:spTree>
    <p:extLst>
      <p:ext uri="{BB962C8B-B14F-4D97-AF65-F5344CB8AC3E}">
        <p14:creationId xmlns:p14="http://schemas.microsoft.com/office/powerpoint/2010/main" val="50643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295A2-3ADD-8456-E11A-E79C727737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7647F4E-256C-CB5E-4426-95769F1A2DC0}"/>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CE2A509A-AE17-B20C-BDDE-DE37B3F48E27}"/>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47CFFA87-F125-1442-6636-6FC46DBC901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FBC8CA4D-0669-2C38-AA94-3CB944033B24}"/>
              </a:ext>
            </a:extLst>
          </p:cNvPr>
          <p:cNvSpPr>
            <a:spLocks noGrp="1"/>
          </p:cNvSpPr>
          <p:nvPr>
            <p:ph type="sldNum" sz="quarter" idx="12"/>
          </p:nvPr>
        </p:nvSpPr>
        <p:spPr/>
        <p:txBody>
          <a:bodyPr/>
          <a:lstStyle/>
          <a:p>
            <a:fld id="{A765CC5E-8052-F244-B94C-173FF7AA6EEC}" type="slidenum">
              <a:rPr lang="en-US" smtClean="0"/>
              <a:t>18</a:t>
            </a:fld>
            <a:endParaRPr lang="en-US"/>
          </a:p>
        </p:txBody>
      </p:sp>
      <p:sp>
        <p:nvSpPr>
          <p:cNvPr id="6" name="TextBox 5">
            <a:extLst>
              <a:ext uri="{FF2B5EF4-FFF2-40B4-BE49-F238E27FC236}">
                <a16:creationId xmlns:a16="http://schemas.microsoft.com/office/drawing/2014/main" id="{BE330FD9-9DED-F178-98C8-3E2F4B711917}"/>
              </a:ext>
            </a:extLst>
          </p:cNvPr>
          <p:cNvSpPr txBox="1"/>
          <p:nvPr/>
        </p:nvSpPr>
        <p:spPr>
          <a:xfrm>
            <a:off x="429771" y="1536174"/>
            <a:ext cx="11624959" cy="3785652"/>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Again, for the third time do I pray: O my Mighty and Benevolent [God!] O Forgiving and Merciful God, do grant them alone a place for graves here who have true faith in this messenger of Yours and who have no trace of hypocrisy, of selfish and obedience deserve to be followed and observed, they follow and observe it for Your sake; and in their heart of hearts they have already sacrificed their lives for you and in your path and You are pleased with them; and those whom You know to be totally lost in love for You; and those who have with your Messenger a relationship of love and devotion based on loyalty, total respect and enlightened faith, Amin, O Lord of the world.</a:t>
            </a:r>
          </a:p>
        </p:txBody>
      </p:sp>
    </p:spTree>
    <p:extLst>
      <p:ext uri="{BB962C8B-B14F-4D97-AF65-F5344CB8AC3E}">
        <p14:creationId xmlns:p14="http://schemas.microsoft.com/office/powerpoint/2010/main" val="23841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A50B11-F349-8C78-4A8E-BA29E250D28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1ECECF3-157A-64C7-5F03-292BEC9628A1}"/>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82E15A58-ACA5-6CBC-43E6-1EFE0175DFD8}"/>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D8BED5AF-47E2-86D2-19DD-45B5AEDE5347}"/>
              </a:ext>
            </a:extLst>
          </p:cNvPr>
          <p:cNvSpPr txBox="1"/>
          <p:nvPr/>
        </p:nvSpPr>
        <p:spPr>
          <a:xfrm>
            <a:off x="6246475" y="-32219"/>
            <a:ext cx="5934074" cy="523220"/>
          </a:xfrm>
          <a:prstGeom prst="rect">
            <a:avLst/>
          </a:prstGeom>
          <a:noFill/>
        </p:spPr>
        <p:txBody>
          <a:bodyPr wrap="square">
            <a:spAutoFit/>
          </a:bodyPr>
          <a:lstStyle/>
          <a:p>
            <a:pPr algn="r"/>
            <a:r>
              <a:rPr lang="ur-PK" sz="2800" b="1" dirty="0">
                <a:solidFill>
                  <a:schemeClr val="bg1"/>
                </a:solidFill>
                <a:latin typeface="Urdu Typesetting" panose="03020402040406030203" pitchFamily="66" charset="-78"/>
                <a:ea typeface="Verdana" panose="020B0604030504040204" pitchFamily="34" charset="0"/>
                <a:cs typeface="Urdu Typesetting" panose="03020402040406030203" pitchFamily="66" charset="-78"/>
              </a:rPr>
              <a:t>الوصیت </a:t>
            </a:r>
            <a:endParaRPr lang="en-US" sz="2800" b="1" dirty="0">
              <a:solidFill>
                <a:schemeClr val="bg1"/>
              </a:solidFill>
              <a:latin typeface="Urdu Typesetting" panose="03020402040406030203" pitchFamily="66" charset="-78"/>
              <a:ea typeface="Verdana" panose="020B0604030504040204" pitchFamily="34" charset="0"/>
              <a:cs typeface="Urdu Typesetting" panose="03020402040406030203" pitchFamily="66" charset="-78"/>
            </a:endParaRPr>
          </a:p>
        </p:txBody>
      </p:sp>
      <p:sp>
        <p:nvSpPr>
          <p:cNvPr id="22" name="Slide Number Placeholder 21">
            <a:extLst>
              <a:ext uri="{FF2B5EF4-FFF2-40B4-BE49-F238E27FC236}">
                <a16:creationId xmlns:a16="http://schemas.microsoft.com/office/drawing/2014/main" id="{3AD5F0FD-A3B0-8055-5B79-978594970D69}"/>
              </a:ext>
            </a:extLst>
          </p:cNvPr>
          <p:cNvSpPr>
            <a:spLocks noGrp="1"/>
          </p:cNvSpPr>
          <p:nvPr>
            <p:ph type="sldNum" sz="quarter" idx="12"/>
          </p:nvPr>
        </p:nvSpPr>
        <p:spPr/>
        <p:txBody>
          <a:bodyPr/>
          <a:lstStyle/>
          <a:p>
            <a:fld id="{A765CC5E-8052-F244-B94C-173FF7AA6EEC}" type="slidenum">
              <a:rPr lang="en-US" smtClean="0"/>
              <a:t>19</a:t>
            </a:fld>
            <a:endParaRPr lang="en-US"/>
          </a:p>
        </p:txBody>
      </p:sp>
      <p:grpSp>
        <p:nvGrpSpPr>
          <p:cNvPr id="7" name="Group 6">
            <a:extLst>
              <a:ext uri="{FF2B5EF4-FFF2-40B4-BE49-F238E27FC236}">
                <a16:creationId xmlns:a16="http://schemas.microsoft.com/office/drawing/2014/main" id="{CB09CE8F-57BB-FC03-7CF0-61BA956469D1}"/>
              </a:ext>
            </a:extLst>
          </p:cNvPr>
          <p:cNvGrpSpPr/>
          <p:nvPr/>
        </p:nvGrpSpPr>
        <p:grpSpPr>
          <a:xfrm>
            <a:off x="2232280" y="1500515"/>
            <a:ext cx="8164911" cy="4413898"/>
            <a:chOff x="2841647" y="1655532"/>
            <a:chExt cx="8164911" cy="4413898"/>
          </a:xfrm>
        </p:grpSpPr>
        <p:pic>
          <p:nvPicPr>
            <p:cNvPr id="3" name="Picture 2">
              <a:extLst>
                <a:ext uri="{FF2B5EF4-FFF2-40B4-BE49-F238E27FC236}">
                  <a16:creationId xmlns:a16="http://schemas.microsoft.com/office/drawing/2014/main" id="{12F4491E-F592-BC0A-2B0B-1224E8A24B4B}"/>
                </a:ext>
              </a:extLst>
            </p:cNvPr>
            <p:cNvPicPr>
              <a:picLocks noChangeAspect="1"/>
            </p:cNvPicPr>
            <p:nvPr/>
          </p:nvPicPr>
          <p:blipFill>
            <a:blip r:embed="rId3"/>
            <a:stretch>
              <a:fillRect/>
            </a:stretch>
          </p:blipFill>
          <p:spPr>
            <a:xfrm>
              <a:off x="2841647" y="1655532"/>
              <a:ext cx="8164911" cy="1902917"/>
            </a:xfrm>
            <a:prstGeom prst="rect">
              <a:avLst/>
            </a:prstGeom>
          </p:spPr>
        </p:pic>
        <p:pic>
          <p:nvPicPr>
            <p:cNvPr id="5" name="Picture 4">
              <a:extLst>
                <a:ext uri="{FF2B5EF4-FFF2-40B4-BE49-F238E27FC236}">
                  <a16:creationId xmlns:a16="http://schemas.microsoft.com/office/drawing/2014/main" id="{D29D0840-D04D-88D5-2984-DA6046F1F6D9}"/>
                </a:ext>
              </a:extLst>
            </p:cNvPr>
            <p:cNvPicPr>
              <a:picLocks noChangeAspect="1"/>
            </p:cNvPicPr>
            <p:nvPr/>
          </p:nvPicPr>
          <p:blipFill>
            <a:blip r:embed="rId4"/>
            <a:stretch>
              <a:fillRect/>
            </a:stretch>
          </p:blipFill>
          <p:spPr>
            <a:xfrm>
              <a:off x="2841647" y="3701909"/>
              <a:ext cx="8164911" cy="2367521"/>
            </a:xfrm>
            <a:prstGeom prst="rect">
              <a:avLst/>
            </a:prstGeom>
          </p:spPr>
        </p:pic>
      </p:grpSp>
    </p:spTree>
    <p:extLst>
      <p:ext uri="{BB962C8B-B14F-4D97-AF65-F5344CB8AC3E}">
        <p14:creationId xmlns:p14="http://schemas.microsoft.com/office/powerpoint/2010/main" val="32703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399671"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426041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Where is Mount Kilimanjaro located? </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Australia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Tanzania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Madagascar</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Sri Lanka</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What is the process by which plants convert sunlight to energy?</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Photosynthesis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Metamorphosis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Osmosis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Symbiosis</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Which</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country features a shipwreck on its national flag? </a:t>
            </a: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Portugal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Bermuda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Greenland</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87014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B4CD48-D85A-4C82-614C-BD91B8C7FE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CE939F-3FC2-C311-99C4-859186EF3D43}"/>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Where is Mount Kilimanjaro located? </a:t>
            </a:r>
          </a:p>
        </p:txBody>
      </p:sp>
      <p:sp>
        <p:nvSpPr>
          <p:cNvPr id="5" name="Rectangle 2">
            <a:extLst>
              <a:ext uri="{FF2B5EF4-FFF2-40B4-BE49-F238E27FC236}">
                <a16:creationId xmlns:a16="http://schemas.microsoft.com/office/drawing/2014/main" id="{CED43E31-D76A-B2EC-4B7D-B9813B844E94}"/>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Australia </a:t>
            </a:r>
          </a:p>
          <a:p>
            <a:pPr marL="285750" indent="-285750" eaLnBrk="0" fontAlgn="base" hangingPunct="0">
              <a:spcBef>
                <a:spcPct val="0"/>
              </a:spcBef>
              <a:spcAft>
                <a:spcPct val="0"/>
              </a:spcAft>
              <a:buFont typeface="+mj-lt"/>
              <a:buAutoNum type="arabicPeriod"/>
            </a:pPr>
            <a:r>
              <a:rPr lang="en-US" altLang="en-US" b="1" dirty="0">
                <a:solidFill>
                  <a:prstClr val="black"/>
                </a:solidFill>
                <a:latin typeface="Verdana" panose="020B0604030504040204" pitchFamily="34" charset="0"/>
                <a:ea typeface="Verdana" panose="020B0604030504040204" pitchFamily="34" charset="0"/>
              </a:rPr>
              <a:t>Tanzania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Madagascar</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Sri Lanka</a:t>
            </a:r>
          </a:p>
        </p:txBody>
      </p:sp>
      <p:sp>
        <p:nvSpPr>
          <p:cNvPr id="6" name="TextBox 5">
            <a:extLst>
              <a:ext uri="{FF2B5EF4-FFF2-40B4-BE49-F238E27FC236}">
                <a16:creationId xmlns:a16="http://schemas.microsoft.com/office/drawing/2014/main" id="{4F4AB5F9-B7CC-FCD2-8FB5-62718DCCE4D9}"/>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What is the process by which plants convert sunlight to energy?</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DF0F7041-DA0B-C7AA-228F-ED8F11D165F2}"/>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b="1" dirty="0">
                <a:solidFill>
                  <a:prstClr val="black"/>
                </a:solidFill>
                <a:latin typeface="Verdana" panose="020B0604030504040204" pitchFamily="34" charset="0"/>
                <a:ea typeface="Verdana" panose="020B0604030504040204" pitchFamily="34" charset="0"/>
              </a:rPr>
              <a:t>Photosynthesis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Metamorphosis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Osmosis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Symbiosis </a:t>
            </a:r>
          </a:p>
        </p:txBody>
      </p:sp>
      <p:sp>
        <p:nvSpPr>
          <p:cNvPr id="8" name="TextBox 7">
            <a:extLst>
              <a:ext uri="{FF2B5EF4-FFF2-40B4-BE49-F238E27FC236}">
                <a16:creationId xmlns:a16="http://schemas.microsoft.com/office/drawing/2014/main" id="{2CCB2B30-1ECC-7823-9E44-05E4DA549B93}"/>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Which</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country features a shipwreck on its national flag? </a:t>
            </a:r>
          </a:p>
        </p:txBody>
      </p:sp>
      <p:sp>
        <p:nvSpPr>
          <p:cNvPr id="10" name="TextBox 9">
            <a:extLst>
              <a:ext uri="{FF2B5EF4-FFF2-40B4-BE49-F238E27FC236}">
                <a16:creationId xmlns:a16="http://schemas.microsoft.com/office/drawing/2014/main" id="{BC5F00A0-5B36-FE74-45D2-D3B1FE70B04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53DB1E2-331F-6562-4AF1-D72F8402E173}"/>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Portugal</a:t>
            </a:r>
          </a:p>
          <a:p>
            <a:pPr marL="285750" indent="-285750">
              <a:buFont typeface="+mj-lt"/>
              <a:buAutoNum type="arabicPeriod"/>
            </a:pPr>
            <a:r>
              <a:rPr lang="en-US" altLang="en-US" b="1" dirty="0">
                <a:solidFill>
                  <a:prstClr val="black"/>
                </a:solidFill>
                <a:latin typeface="Verdana" panose="020B0604030504040204" pitchFamily="34" charset="0"/>
                <a:ea typeface="Verdana" panose="020B0604030504040204" pitchFamily="34" charset="0"/>
              </a:rPr>
              <a:t>Bermuda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Greenland</a:t>
            </a:r>
          </a:p>
        </p:txBody>
      </p:sp>
      <p:sp>
        <p:nvSpPr>
          <p:cNvPr id="12" name="Slide Number Placeholder 11">
            <a:extLst>
              <a:ext uri="{FF2B5EF4-FFF2-40B4-BE49-F238E27FC236}">
                <a16:creationId xmlns:a16="http://schemas.microsoft.com/office/drawing/2014/main" id="{A871F5F9-1DD1-D5FD-6DCF-C46B4C5DBC70}"/>
              </a:ext>
            </a:extLst>
          </p:cNvPr>
          <p:cNvSpPr>
            <a:spLocks noGrp="1"/>
          </p:cNvSpPr>
          <p:nvPr>
            <p:ph type="sldNum" sz="quarter" idx="12"/>
          </p:nvPr>
        </p:nvSpPr>
        <p:spPr/>
        <p:txBody>
          <a:bodyPr/>
          <a:lstStyle/>
          <a:p>
            <a:fld id="{A765CC5E-8052-F244-B94C-173FF7AA6EEC}" type="slidenum">
              <a:rPr lang="en-US" smtClean="0"/>
              <a:t>22</a:t>
            </a:fld>
            <a:endParaRPr lang="en-US"/>
          </a:p>
        </p:txBody>
      </p:sp>
      <p:sp>
        <p:nvSpPr>
          <p:cNvPr id="17" name="TextBox 16">
            <a:extLst>
              <a:ext uri="{FF2B5EF4-FFF2-40B4-BE49-F238E27FC236}">
                <a16:creationId xmlns:a16="http://schemas.microsoft.com/office/drawing/2014/main" id="{11AC1266-D812-89EA-AFD3-4E5F325A6D81}"/>
              </a:ext>
            </a:extLst>
          </p:cNvPr>
          <p:cNvSpPr txBox="1"/>
          <p:nvPr/>
        </p:nvSpPr>
        <p:spPr>
          <a:xfrm>
            <a:off x="2609127" y="1663211"/>
            <a:ext cx="6094070" cy="646331"/>
          </a:xfrm>
          <a:prstGeom prst="rect">
            <a:avLst/>
          </a:prstGeom>
          <a:noFill/>
          <a:ln w="25400">
            <a:solidFill>
              <a:schemeClr val="accent1">
                <a:shade val="15000"/>
              </a:schemeClr>
            </a:solidFill>
          </a:ln>
        </p:spPr>
        <p:txBody>
          <a:bodyPr wrap="square">
            <a:spAutoFit/>
          </a:bodyPr>
          <a:lstStyle>
            <a:defPPr>
              <a:defRPr lang="en-US"/>
            </a:defPPr>
            <a:lvl1pPr>
              <a:defRPr sz="1600" b="0" i="0">
                <a:solidFill>
                  <a:srgbClr val="001D35"/>
                </a:solidFill>
                <a:effectLst/>
                <a:latin typeface="Verdana" panose="020B0604030504040204" pitchFamily="34" charset="0"/>
                <a:ea typeface="Verdana" panose="020B0604030504040204" pitchFamily="34" charset="0"/>
              </a:defRPr>
            </a:lvl1pPr>
          </a:lstStyle>
          <a:p>
            <a:r>
              <a:rPr lang="en-US" dirty="0"/>
              <a:t>Mount Kilimanjaro is located in northeastern Tanzania, near the border with Kenya.</a:t>
            </a:r>
          </a:p>
        </p:txBody>
      </p:sp>
      <p:pic>
        <p:nvPicPr>
          <p:cNvPr id="19" name="Picture 18">
            <a:extLst>
              <a:ext uri="{FF2B5EF4-FFF2-40B4-BE49-F238E27FC236}">
                <a16:creationId xmlns:a16="http://schemas.microsoft.com/office/drawing/2014/main" id="{671757C5-C068-25C3-59D5-7BA4E2918602}"/>
              </a:ext>
            </a:extLst>
          </p:cNvPr>
          <p:cNvPicPr>
            <a:picLocks noChangeAspect="1"/>
          </p:cNvPicPr>
          <p:nvPr/>
        </p:nvPicPr>
        <p:blipFill>
          <a:blip r:embed="rId3"/>
          <a:stretch>
            <a:fillRect/>
          </a:stretch>
        </p:blipFill>
        <p:spPr>
          <a:xfrm>
            <a:off x="9491672" y="877581"/>
            <a:ext cx="2120989" cy="1827088"/>
          </a:xfrm>
          <a:prstGeom prst="rect">
            <a:avLst/>
          </a:prstGeom>
        </p:spPr>
      </p:pic>
      <p:pic>
        <p:nvPicPr>
          <p:cNvPr id="21" name="Picture 20">
            <a:extLst>
              <a:ext uri="{FF2B5EF4-FFF2-40B4-BE49-F238E27FC236}">
                <a16:creationId xmlns:a16="http://schemas.microsoft.com/office/drawing/2014/main" id="{8BD20925-9F73-CC64-F353-5500633CC87C}"/>
              </a:ext>
            </a:extLst>
          </p:cNvPr>
          <p:cNvPicPr>
            <a:picLocks noChangeAspect="1"/>
          </p:cNvPicPr>
          <p:nvPr/>
        </p:nvPicPr>
        <p:blipFill>
          <a:blip r:embed="rId4"/>
          <a:stretch>
            <a:fillRect/>
          </a:stretch>
        </p:blipFill>
        <p:spPr>
          <a:xfrm>
            <a:off x="3438717" y="4841903"/>
            <a:ext cx="2675309" cy="1200329"/>
          </a:xfrm>
          <a:prstGeom prst="rect">
            <a:avLst/>
          </a:prstGeom>
        </p:spPr>
      </p:pic>
      <p:pic>
        <p:nvPicPr>
          <p:cNvPr id="23" name="Picture 22">
            <a:extLst>
              <a:ext uri="{FF2B5EF4-FFF2-40B4-BE49-F238E27FC236}">
                <a16:creationId xmlns:a16="http://schemas.microsoft.com/office/drawing/2014/main" id="{9BE75871-E449-7921-39E9-EE0E6D351C69}"/>
              </a:ext>
            </a:extLst>
          </p:cNvPr>
          <p:cNvPicPr>
            <a:picLocks noChangeAspect="1"/>
          </p:cNvPicPr>
          <p:nvPr/>
        </p:nvPicPr>
        <p:blipFill>
          <a:blip r:embed="rId5"/>
          <a:stretch>
            <a:fillRect/>
          </a:stretch>
        </p:blipFill>
        <p:spPr>
          <a:xfrm>
            <a:off x="7559667" y="4463728"/>
            <a:ext cx="1268908" cy="1578504"/>
          </a:xfrm>
          <a:prstGeom prst="rect">
            <a:avLst/>
          </a:prstGeom>
        </p:spPr>
      </p:pic>
      <p:sp>
        <p:nvSpPr>
          <p:cNvPr id="29" name="TextBox 28">
            <a:extLst>
              <a:ext uri="{FF2B5EF4-FFF2-40B4-BE49-F238E27FC236}">
                <a16:creationId xmlns:a16="http://schemas.microsoft.com/office/drawing/2014/main" id="{17F09EE2-9173-C432-C3DD-DFE3A8A694A1}"/>
              </a:ext>
            </a:extLst>
          </p:cNvPr>
          <p:cNvSpPr txBox="1"/>
          <p:nvPr/>
        </p:nvSpPr>
        <p:spPr>
          <a:xfrm>
            <a:off x="3294695" y="3440567"/>
            <a:ext cx="8317966" cy="830997"/>
          </a:xfrm>
          <a:prstGeom prst="rect">
            <a:avLst/>
          </a:prstGeom>
          <a:noFill/>
          <a:ln w="25400">
            <a:solidFill>
              <a:schemeClr val="accent1">
                <a:shade val="15000"/>
              </a:schemeClr>
            </a:solidFill>
          </a:ln>
        </p:spPr>
        <p:txBody>
          <a:bodyPr wrap="square">
            <a:spAutoFit/>
          </a:bodyPr>
          <a:lstStyle>
            <a:defPPr>
              <a:defRPr lang="en-US"/>
            </a:defPPr>
            <a:lvl1pPr>
              <a:defRPr sz="1600" b="0" i="0">
                <a:solidFill>
                  <a:srgbClr val="001D35"/>
                </a:solidFill>
                <a:effectLst/>
                <a:latin typeface="Verdana" panose="020B0604030504040204" pitchFamily="34" charset="0"/>
                <a:ea typeface="Verdana" panose="020B0604030504040204" pitchFamily="34" charset="0"/>
              </a:defRPr>
            </a:lvl1pPr>
          </a:lstStyle>
          <a:p>
            <a:r>
              <a:rPr lang="en-US" dirty="0"/>
              <a:t>Photosynthesis is the process by which plants, algae, and some bacteria convert light energy, usually from the sun, into chemical energy in the form of glucose (a type of sugar), while also producing oxygen as a byproduct. </a:t>
            </a:r>
          </a:p>
        </p:txBody>
      </p:sp>
    </p:spTree>
    <p:extLst>
      <p:ext uri="{BB962C8B-B14F-4D97-AF65-F5344CB8AC3E}">
        <p14:creationId xmlns:p14="http://schemas.microsoft.com/office/powerpoint/2010/main" val="324594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913011"/>
            <a:ext cx="8576441" cy="707886"/>
          </a:xfrm>
          <a:prstGeom prst="rect">
            <a:avLst/>
          </a:prstGeom>
          <a:noFill/>
        </p:spPr>
        <p:txBody>
          <a:bodyPr wrap="square">
            <a:spAutoFit/>
          </a:bodyPr>
          <a:lstStyle/>
          <a:p>
            <a:pPr algn="ct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28386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295830"/>
            <a:ext cx="11849743" cy="41395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 means manifestation or express clearly. If </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Nūn Sākin</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ar-AE" sz="28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or Tanwīn is followed by following six letters, it is pronounced clearly without any elongated nasal sound (Ghunnah sound). In Tajweed, these six letters are called throat or Izh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 letters.</a:t>
            </a: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Click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886501" y="1242607"/>
            <a:ext cx="10515600" cy="9645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Nūn Sākin</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ar-AE" sz="40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 Izhār</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61B7018-2EF6-0BFC-647E-CC87FB71E9E8}"/>
              </a:ext>
            </a:extLst>
          </p:cNvPr>
          <p:cNvPicPr>
            <a:picLocks noChangeAspect="1"/>
          </p:cNvPicPr>
          <p:nvPr/>
        </p:nvPicPr>
        <p:blipFill>
          <a:blip r:embed="rId6"/>
          <a:stretch>
            <a:fillRect/>
          </a:stretch>
        </p:blipFill>
        <p:spPr>
          <a:xfrm>
            <a:off x="5082987" y="3120932"/>
            <a:ext cx="4492160" cy="2695951"/>
          </a:xfrm>
          <a:prstGeom prst="rect">
            <a:avLst/>
          </a:prstGeom>
        </p:spPr>
      </p:pic>
      <p:pic>
        <p:nvPicPr>
          <p:cNvPr id="3" name="NunIzhar">
            <a:hlinkClick r:id="" action="ppaction://media"/>
            <a:extLst>
              <a:ext uri="{FF2B5EF4-FFF2-40B4-BE49-F238E27FC236}">
                <a16:creationId xmlns:a16="http://schemas.microsoft.com/office/drawing/2014/main" id="{2BB5C6BC-D723-0635-020B-2504508ECD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833" y="5462993"/>
            <a:ext cx="304800" cy="3048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82093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25</a:t>
            </a:fld>
            <a:endParaRPr lang="en-US"/>
          </a:p>
        </p:txBody>
      </p:sp>
    </p:spTree>
    <p:extLst>
      <p:ext uri="{BB962C8B-B14F-4D97-AF65-F5344CB8AC3E}">
        <p14:creationId xmlns:p14="http://schemas.microsoft.com/office/powerpoint/2010/main" val="1429069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EALTH CONSEQUENCE OF BOTTLED WATER…"/>
          <p:cNvSpPr txBox="1">
            <a:spLocks noGrp="1"/>
          </p:cNvSpPr>
          <p:nvPr>
            <p:ph type="body" sz="quarter" idx="1"/>
          </p:nvPr>
        </p:nvSpPr>
        <p:spPr>
          <a:xfrm>
            <a:off x="254240" y="5359400"/>
            <a:ext cx="12072798" cy="590550"/>
          </a:xfrm>
          <a:prstGeom prst="rect">
            <a:avLst/>
          </a:prstGeom>
        </p:spPr>
        <p:txBody>
          <a:bodyPr>
            <a:normAutofit/>
          </a:bodyPr>
          <a:lstStyle/>
          <a:p>
            <a:pPr algn="ctr" defTabSz="177483">
              <a:lnSpc>
                <a:spcPct val="90000"/>
              </a:lnSpc>
              <a:defRPr sz="3870" cap="all">
                <a:solidFill>
                  <a:srgbClr val="000000"/>
                </a:solidFill>
                <a:latin typeface="+mj-lt"/>
                <a:ea typeface="+mj-ea"/>
                <a:cs typeface="+mj-cs"/>
                <a:sym typeface="Gill Sans Light"/>
              </a:defRPr>
            </a:pPr>
            <a:r>
              <a:rPr sz="1800" u="sng" dirty="0">
                <a:latin typeface="Verdana" panose="020B0604030504040204" pitchFamily="34" charset="0"/>
                <a:ea typeface="Verdana" panose="020B0604030504040204" pitchFamily="34" charset="0"/>
                <a:hlinkClick r:id="rId2"/>
              </a:rPr>
              <a:t>https://pubs.acs.org/doi/epdf/10.1021/envhealth.3c00052?ref=article_openPDF</a:t>
            </a:r>
            <a:r>
              <a:rPr sz="1800" dirty="0">
                <a:solidFill>
                  <a:schemeClr val="accent2">
                    <a:hueOff val="376119"/>
                    <a:satOff val="3650"/>
                    <a:lumOff val="-13970"/>
                  </a:schemeClr>
                </a:solidFill>
                <a:latin typeface="Verdana" panose="020B0604030504040204" pitchFamily="34" charset="0"/>
                <a:ea typeface="Verdana" panose="020B0604030504040204" pitchFamily="34" charset="0"/>
              </a:rPr>
              <a:t> </a:t>
            </a:r>
          </a:p>
        </p:txBody>
      </p:sp>
      <p:sp>
        <p:nvSpPr>
          <p:cNvPr id="3" name="TextBox 2">
            <a:extLst>
              <a:ext uri="{FF2B5EF4-FFF2-40B4-BE49-F238E27FC236}">
                <a16:creationId xmlns:a16="http://schemas.microsoft.com/office/drawing/2014/main" id="{4DDE8089-16E2-5DCD-7CC4-B483F12C5A17}"/>
              </a:ext>
            </a:extLst>
          </p:cNvPr>
          <p:cNvSpPr txBox="1"/>
          <p:nvPr/>
        </p:nvSpPr>
        <p:spPr>
          <a:xfrm>
            <a:off x="254240" y="587348"/>
            <a:ext cx="11850788" cy="628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177483">
              <a:lnSpc>
                <a:spcPct val="90000"/>
              </a:lnSpc>
              <a:defRPr sz="3870" cap="all">
                <a:solidFill>
                  <a:srgbClr val="000000"/>
                </a:solidFill>
                <a:latin typeface="+mj-lt"/>
                <a:ea typeface="+mj-ea"/>
                <a:cs typeface="+mj-cs"/>
                <a:sym typeface="Gill Sans Light"/>
              </a:defRPr>
            </a:pPr>
            <a:r>
              <a:rPr lang="en-US" dirty="0">
                <a:latin typeface="Verdana" panose="020B0604030504040204" pitchFamily="34" charset="0"/>
                <a:ea typeface="Verdana" panose="020B0604030504040204" pitchFamily="34" charset="0"/>
              </a:rPr>
              <a:t>HEALTH CONSEQUENCEs OF BOTTLED WATER</a:t>
            </a:r>
            <a:endParaRPr lang="en-US" dirty="0">
              <a:solidFill>
                <a:schemeClr val="accent2">
                  <a:hueOff val="376119"/>
                  <a:satOff val="3650"/>
                  <a:lumOff val="-13970"/>
                </a:schemeClr>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EDF5E357-AC8F-57ED-6664-DCBA1BC1F65B}"/>
              </a:ext>
            </a:extLst>
          </p:cNvPr>
          <p:cNvPicPr>
            <a:picLocks noChangeAspect="1"/>
          </p:cNvPicPr>
          <p:nvPr/>
        </p:nvPicPr>
        <p:blipFill>
          <a:blip r:embed="rId3"/>
          <a:stretch>
            <a:fillRect/>
          </a:stretch>
        </p:blipFill>
        <p:spPr>
          <a:xfrm>
            <a:off x="2743850" y="2366412"/>
            <a:ext cx="6313503" cy="1842238"/>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nvironment pollution"/>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dirty="0">
                <a:latin typeface="Verdana" panose="020B0604030504040204" pitchFamily="34" charset="0"/>
                <a:ea typeface="Verdana" panose="020B0604030504040204" pitchFamily="34" charset="0"/>
              </a:rPr>
              <a:t>environment pollution</a:t>
            </a:r>
          </a:p>
        </p:txBody>
      </p:sp>
      <p:sp>
        <p:nvSpPr>
          <p:cNvPr id="130" name="A million water bottles are bought every minute around the globe…"/>
          <p:cNvSpPr txBox="1">
            <a:spLocks noGrp="1"/>
          </p:cNvSpPr>
          <p:nvPr>
            <p:ph type="body" sz="half" idx="1"/>
          </p:nvPr>
        </p:nvSpPr>
        <p:spPr>
          <a:xfrm>
            <a:off x="5957705" y="2057400"/>
            <a:ext cx="6131514" cy="3960628"/>
          </a:xfrm>
          <a:prstGeom prst="rect">
            <a:avLst/>
          </a:prstGeom>
        </p:spPr>
        <p:txBody>
          <a:bodyPr>
            <a:normAutofit fontScale="47500" lnSpcReduction="20000"/>
          </a:bodyPr>
          <a:lstStyle/>
          <a:p>
            <a:pPr marL="297455" indent="-297455" defTabSz="387985">
              <a:spcBef>
                <a:spcPts val="2750"/>
              </a:spcBef>
              <a:defRPr sz="3759">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A </a:t>
            </a:r>
            <a:r>
              <a:rPr b="1" dirty="0">
                <a:latin typeface="Verdana" panose="020B0604030504040204" pitchFamily="34" charset="0"/>
                <a:ea typeface="Verdana" panose="020B0604030504040204" pitchFamily="34" charset="0"/>
              </a:rPr>
              <a:t>million water bottles </a:t>
            </a:r>
            <a:r>
              <a:rPr dirty="0">
                <a:latin typeface="Verdana" panose="020B0604030504040204" pitchFamily="34" charset="0"/>
                <a:ea typeface="Verdana" panose="020B0604030504040204" pitchFamily="34" charset="0"/>
              </a:rPr>
              <a:t>are bought every minute around the globe</a:t>
            </a:r>
          </a:p>
          <a:p>
            <a:pPr marL="297455" indent="-297455" defTabSz="387985">
              <a:spcBef>
                <a:spcPts val="2750"/>
              </a:spcBef>
              <a:defRPr sz="3759">
                <a:solidFill>
                  <a:srgbClr val="000000"/>
                </a:solidFill>
                <a:latin typeface="Arial"/>
                <a:ea typeface="Arial"/>
                <a:cs typeface="Arial"/>
                <a:sym typeface="Arial"/>
              </a:defRPr>
            </a:pPr>
            <a:r>
              <a:rPr b="1" dirty="0">
                <a:latin typeface="Verdana" panose="020B0604030504040204" pitchFamily="34" charset="0"/>
                <a:ea typeface="Verdana" panose="020B0604030504040204" pitchFamily="34" charset="0"/>
              </a:rPr>
              <a:t>Tap water </a:t>
            </a:r>
            <a:r>
              <a:rPr dirty="0">
                <a:latin typeface="Verdana" panose="020B0604030504040204" pitchFamily="34" charset="0"/>
                <a:ea typeface="Verdana" panose="020B0604030504040204" pitchFamily="34" charset="0"/>
              </a:rPr>
              <a:t>in the US is tightly regulated unlike </a:t>
            </a:r>
            <a:r>
              <a:rPr b="1" dirty="0">
                <a:latin typeface="Verdana" panose="020B0604030504040204" pitchFamily="34" charset="0"/>
                <a:ea typeface="Verdana" panose="020B0604030504040204" pitchFamily="34" charset="0"/>
              </a:rPr>
              <a:t>bottled water</a:t>
            </a:r>
          </a:p>
          <a:p>
            <a:pPr marL="297455" indent="-297455" defTabSz="387985">
              <a:spcBef>
                <a:spcPts val="2750"/>
              </a:spcBef>
              <a:defRPr sz="3759" b="1">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Some estimate suggest that</a:t>
            </a:r>
            <a:r>
              <a:rPr dirty="0">
                <a:solidFill>
                  <a:schemeClr val="accent2">
                    <a:hueOff val="376119"/>
                    <a:satOff val="3650"/>
                    <a:lumOff val="-13970"/>
                  </a:schemeClr>
                </a:solidFill>
                <a:latin typeface="Verdana" panose="020B0604030504040204" pitchFamily="34" charset="0"/>
                <a:ea typeface="Verdana" panose="020B0604030504040204" pitchFamily="34" charset="0"/>
              </a:rPr>
              <a:t> </a:t>
            </a:r>
            <a:r>
              <a:rPr dirty="0">
                <a:solidFill>
                  <a:schemeClr val="accent5">
                    <a:satOff val="-10854"/>
                    <a:lumOff val="-10463"/>
                  </a:schemeClr>
                </a:solidFill>
                <a:latin typeface="Verdana" panose="020B0604030504040204" pitchFamily="34" charset="0"/>
                <a:ea typeface="Verdana" panose="020B0604030504040204" pitchFamily="34" charset="0"/>
                <a:hlinkClick r:id="rId2"/>
              </a:rPr>
              <a:t>up to two-thirds of bottled water in the US is repackaged tap water</a:t>
            </a:r>
          </a:p>
          <a:p>
            <a:pPr marL="297455" indent="-297455" defTabSz="387985">
              <a:spcBef>
                <a:spcPts val="2750"/>
              </a:spcBef>
              <a:defRPr sz="3759">
                <a:solidFill>
                  <a:srgbClr val="000000"/>
                </a:solidFill>
                <a:latin typeface="Arial"/>
                <a:ea typeface="Arial"/>
                <a:cs typeface="Arial"/>
                <a:sym typeface="Arial"/>
              </a:defRPr>
            </a:pPr>
            <a:r>
              <a:rPr b="1" dirty="0">
                <a:latin typeface="Verdana" panose="020B0604030504040204" pitchFamily="34" charset="0"/>
                <a:ea typeface="Verdana" panose="020B0604030504040204" pitchFamily="34" charset="0"/>
              </a:rPr>
              <a:t>Plastic bottles</a:t>
            </a:r>
            <a:r>
              <a:rPr dirty="0">
                <a:latin typeface="Verdana" panose="020B0604030504040204" pitchFamily="34" charset="0"/>
                <a:ea typeface="Verdana" panose="020B0604030504040204" pitchFamily="34" charset="0"/>
              </a:rPr>
              <a:t> are the </a:t>
            </a:r>
            <a:r>
              <a:rPr b="1" dirty="0">
                <a:latin typeface="Verdana" panose="020B0604030504040204" pitchFamily="34" charset="0"/>
                <a:ea typeface="Verdana" panose="020B0604030504040204" pitchFamily="34" charset="0"/>
              </a:rPr>
              <a:t>second most common ocean pollutant behind plastic bags</a:t>
            </a:r>
          </a:p>
          <a:p>
            <a:pPr marL="297455" indent="-297455" defTabSz="387985">
              <a:spcBef>
                <a:spcPts val="2750"/>
              </a:spcBef>
              <a:defRPr sz="3759">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Most bottles end up in landfills or incinerators</a:t>
            </a:r>
          </a:p>
        </p:txBody>
      </p:sp>
      <p:pic>
        <p:nvPicPr>
          <p:cNvPr id="5" name="Picture 4">
            <a:extLst>
              <a:ext uri="{FF2B5EF4-FFF2-40B4-BE49-F238E27FC236}">
                <a16:creationId xmlns:a16="http://schemas.microsoft.com/office/drawing/2014/main" id="{603179B7-D842-2624-8801-804583EF99B9}"/>
              </a:ext>
            </a:extLst>
          </p:cNvPr>
          <p:cNvPicPr>
            <a:picLocks noChangeAspect="1"/>
          </p:cNvPicPr>
          <p:nvPr/>
        </p:nvPicPr>
        <p:blipFill>
          <a:blip r:embed="rId3"/>
          <a:stretch>
            <a:fillRect/>
          </a:stretch>
        </p:blipFill>
        <p:spPr>
          <a:xfrm>
            <a:off x="739211" y="2125161"/>
            <a:ext cx="5218494" cy="3775082"/>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BOTTLED WATER"/>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dirty="0">
                <a:latin typeface="Verdana" panose="020B0604030504040204" pitchFamily="34" charset="0"/>
                <a:ea typeface="Verdana" panose="020B0604030504040204" pitchFamily="34" charset="0"/>
              </a:rPr>
              <a:t>BOTTLED WATER </a:t>
            </a:r>
          </a:p>
        </p:txBody>
      </p:sp>
      <p:sp>
        <p:nvSpPr>
          <p:cNvPr id="134" name="Bottled water can carry harmful chemicals from the bottle itself besides risk of contamination…"/>
          <p:cNvSpPr txBox="1">
            <a:spLocks noGrp="1"/>
          </p:cNvSpPr>
          <p:nvPr>
            <p:ph type="body" sz="half" idx="1"/>
          </p:nvPr>
        </p:nvSpPr>
        <p:spPr>
          <a:xfrm>
            <a:off x="5961685" y="1587101"/>
            <a:ext cx="5848350" cy="4955487"/>
          </a:xfrm>
          <a:prstGeom prst="rect">
            <a:avLst/>
          </a:prstGeom>
        </p:spPr>
        <p:txBody>
          <a:bodyPr>
            <a:normAutofit fontScale="55000" lnSpcReduction="20000"/>
          </a:bodyPr>
          <a:lstStyle/>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Bottled water can carry </a:t>
            </a:r>
            <a:r>
              <a:rPr b="1" dirty="0">
                <a:latin typeface="Verdana" panose="020B0604030504040204" pitchFamily="34" charset="0"/>
                <a:ea typeface="Verdana" panose="020B0604030504040204" pitchFamily="34" charset="0"/>
              </a:rPr>
              <a:t>harmful chemicals </a:t>
            </a:r>
            <a:r>
              <a:rPr dirty="0">
                <a:latin typeface="Verdana" panose="020B0604030504040204" pitchFamily="34" charset="0"/>
                <a:ea typeface="Verdana" panose="020B0604030504040204" pitchFamily="34" charset="0"/>
              </a:rPr>
              <a:t>from the bottle itself</a:t>
            </a:r>
            <a:r>
              <a:rPr dirty="0">
                <a:solidFill>
                  <a:srgbClr val="333333"/>
                </a:solidFill>
                <a:latin typeface="Verdana" panose="020B0604030504040204" pitchFamily="34" charset="0"/>
                <a:ea typeface="Verdana" panose="020B0604030504040204" pitchFamily="34" charset="0"/>
              </a:rPr>
              <a:t> besides risk of </a:t>
            </a:r>
            <a:r>
              <a:rPr b="1" dirty="0">
                <a:solidFill>
                  <a:srgbClr val="333333"/>
                </a:solidFill>
                <a:latin typeface="Verdana" panose="020B0604030504040204" pitchFamily="34" charset="0"/>
                <a:ea typeface="Verdana" panose="020B0604030504040204" pitchFamily="34" charset="0"/>
              </a:rPr>
              <a:t>contamination</a:t>
            </a:r>
          </a:p>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Micro or Nano-plastics can be carried to your liver, kidney and the brain</a:t>
            </a:r>
          </a:p>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Researchers have found plastic chemicals in the brain, heart, liver, kidney and lungs of the developing baby (pregnant mice)</a:t>
            </a:r>
          </a:p>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The long-term effects of these contaminants remain largely unknown</a:t>
            </a:r>
          </a:p>
        </p:txBody>
      </p:sp>
      <p:pic>
        <p:nvPicPr>
          <p:cNvPr id="5" name="Picture 4">
            <a:extLst>
              <a:ext uri="{FF2B5EF4-FFF2-40B4-BE49-F238E27FC236}">
                <a16:creationId xmlns:a16="http://schemas.microsoft.com/office/drawing/2014/main" id="{BC8DAF8A-88B4-7C3F-8F4D-A3E64985DE68}"/>
              </a:ext>
            </a:extLst>
          </p:cNvPr>
          <p:cNvPicPr>
            <a:picLocks noChangeAspect="1"/>
          </p:cNvPicPr>
          <p:nvPr/>
        </p:nvPicPr>
        <p:blipFill>
          <a:blip r:embed="rId2"/>
          <a:stretch>
            <a:fillRect/>
          </a:stretch>
        </p:blipFill>
        <p:spPr>
          <a:xfrm>
            <a:off x="737612" y="1975412"/>
            <a:ext cx="5110739" cy="3739025"/>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AP or Bottled water"/>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a:latin typeface="Verdana" panose="020B0604030504040204" pitchFamily="34" charset="0"/>
                <a:ea typeface="Verdana" panose="020B0604030504040204" pitchFamily="34" charset="0"/>
              </a:rPr>
              <a:t>TAP or Bottled water</a:t>
            </a:r>
          </a:p>
        </p:txBody>
      </p:sp>
      <p:sp>
        <p:nvSpPr>
          <p:cNvPr id="138" name="Microplastic contamination is associated with oxidative stress, immune system dysregulation, and changes in fat levels…"/>
          <p:cNvSpPr txBox="1">
            <a:spLocks noGrp="1"/>
          </p:cNvSpPr>
          <p:nvPr>
            <p:ph type="body" sz="half" idx="1"/>
          </p:nvPr>
        </p:nvSpPr>
        <p:spPr>
          <a:xfrm>
            <a:off x="6147503" y="2051050"/>
            <a:ext cx="5764395" cy="3975100"/>
          </a:xfrm>
          <a:prstGeom prst="rect">
            <a:avLst/>
          </a:prstGeom>
        </p:spPr>
        <p:txBody>
          <a:bodyPr>
            <a:normAutofit/>
          </a:bodyPr>
          <a:lstStyle/>
          <a:p>
            <a:pPr marL="316442" indent="-316442">
              <a:spcBef>
                <a:spcPts val="2950"/>
              </a:spcBef>
              <a:defRPr sz="4000">
                <a:solidFill>
                  <a:srgbClr val="000000"/>
                </a:solidFill>
                <a:latin typeface="Arial"/>
                <a:ea typeface="Arial"/>
                <a:cs typeface="Arial"/>
                <a:sym typeface="Arial"/>
              </a:defRPr>
            </a:pPr>
            <a:r>
              <a:rPr sz="2400" u="sng" dirty="0">
                <a:solidFill>
                  <a:srgbClr val="4896D2"/>
                </a:solidFill>
                <a:uFill>
                  <a:solidFill>
                    <a:srgbClr val="4896D2"/>
                  </a:solidFill>
                </a:uFill>
                <a:latin typeface="Verdana" panose="020B0604030504040204" pitchFamily="34" charset="0"/>
                <a:ea typeface="Verdana" panose="020B0604030504040204" pitchFamily="34" charset="0"/>
                <a:hlinkClick r:id="rId2"/>
              </a:rPr>
              <a:t>Microplastic</a:t>
            </a:r>
            <a:r>
              <a:rPr sz="2400" dirty="0">
                <a:latin typeface="Verdana" panose="020B0604030504040204" pitchFamily="34" charset="0"/>
                <a:ea typeface="Verdana" panose="020B0604030504040204" pitchFamily="34" charset="0"/>
              </a:rPr>
              <a:t> contamination is associated with oxidative stress, immune system dysregulation, and changes in </a:t>
            </a:r>
            <a:r>
              <a:rPr sz="2400" u="sng" dirty="0">
                <a:solidFill>
                  <a:srgbClr val="4896D2"/>
                </a:solidFill>
                <a:uFill>
                  <a:solidFill>
                    <a:srgbClr val="4896D2"/>
                  </a:solidFill>
                </a:uFill>
                <a:latin typeface="Verdana" panose="020B0604030504040204" pitchFamily="34" charset="0"/>
                <a:ea typeface="Verdana" panose="020B0604030504040204" pitchFamily="34" charset="0"/>
                <a:hlinkClick r:id="rId3"/>
              </a:rPr>
              <a:t>fat levels</a:t>
            </a:r>
          </a:p>
          <a:p>
            <a:pPr marL="316442" indent="-316442">
              <a:spcBef>
                <a:spcPts val="2950"/>
              </a:spcBef>
              <a:defRPr sz="4000">
                <a:solidFill>
                  <a:srgbClr val="000000"/>
                </a:solidFill>
                <a:latin typeface="Arial"/>
                <a:ea typeface="Arial"/>
                <a:cs typeface="Arial"/>
                <a:sym typeface="Arial"/>
              </a:defRPr>
            </a:pPr>
            <a:r>
              <a:rPr sz="2400" dirty="0">
                <a:latin typeface="Verdana" panose="020B0604030504040204" pitchFamily="34" charset="0"/>
                <a:ea typeface="Verdana" panose="020B0604030504040204" pitchFamily="34" charset="0"/>
              </a:rPr>
              <a:t>Bottled water can be on average 1,000 times more expensive than tap water. </a:t>
            </a:r>
          </a:p>
        </p:txBody>
      </p:sp>
      <p:pic>
        <p:nvPicPr>
          <p:cNvPr id="5" name="Picture 4">
            <a:extLst>
              <a:ext uri="{FF2B5EF4-FFF2-40B4-BE49-F238E27FC236}">
                <a16:creationId xmlns:a16="http://schemas.microsoft.com/office/drawing/2014/main" id="{40F05278-8010-0A6C-350C-19BEDFEF4CB7}"/>
              </a:ext>
            </a:extLst>
          </p:cNvPr>
          <p:cNvPicPr>
            <a:picLocks noChangeAspect="1"/>
          </p:cNvPicPr>
          <p:nvPr/>
        </p:nvPicPr>
        <p:blipFill>
          <a:blip r:embed="rId4"/>
          <a:stretch>
            <a:fillRect/>
          </a:stretch>
        </p:blipFill>
        <p:spPr>
          <a:xfrm>
            <a:off x="476250" y="2446880"/>
            <a:ext cx="5809510" cy="318344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C87B5-9DC8-F87D-AA16-5F2A8A62398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3380AD-3943-1BD7-8323-91E7005DC7A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42F7E768-6E5B-C90A-53DD-F12EC8F7AE62}"/>
              </a:ext>
            </a:extLst>
          </p:cNvPr>
          <p:cNvSpPr>
            <a:spLocks noGrp="1"/>
          </p:cNvSpPr>
          <p:nvPr>
            <p:ph type="sldNum" sz="quarter" idx="12"/>
          </p:nvPr>
        </p:nvSpPr>
        <p:spPr/>
        <p:txBody>
          <a:bodyPr/>
          <a:lstStyle/>
          <a:p>
            <a:fld id="{A765CC5E-8052-F244-B94C-173FF7AA6EEC}" type="slidenum">
              <a:rPr lang="en-US" smtClean="0"/>
              <a:t>3</a:t>
            </a:fld>
            <a:endParaRPr lang="en-US"/>
          </a:p>
        </p:txBody>
      </p:sp>
      <p:sp>
        <p:nvSpPr>
          <p:cNvPr id="2" name="TextBox 1">
            <a:extLst>
              <a:ext uri="{FF2B5EF4-FFF2-40B4-BE49-F238E27FC236}">
                <a16:creationId xmlns:a16="http://schemas.microsoft.com/office/drawing/2014/main" id="{C6DC73E5-78ED-B090-FA09-799BFB61B0AB}"/>
              </a:ext>
            </a:extLst>
          </p:cNvPr>
          <p:cNvSpPr txBox="1"/>
          <p:nvPr/>
        </p:nvSpPr>
        <p:spPr>
          <a:xfrm>
            <a:off x="3032566" y="5024416"/>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57, Al Hadid, Verse 21</a:t>
            </a:r>
          </a:p>
        </p:txBody>
      </p:sp>
      <p:sp>
        <p:nvSpPr>
          <p:cNvPr id="13" name="TextBox 12">
            <a:extLst>
              <a:ext uri="{FF2B5EF4-FFF2-40B4-BE49-F238E27FC236}">
                <a16:creationId xmlns:a16="http://schemas.microsoft.com/office/drawing/2014/main" id="{236FC21E-D1B9-8F4F-CE3F-C2E059309CE6}"/>
              </a:ext>
            </a:extLst>
          </p:cNvPr>
          <p:cNvSpPr txBox="1"/>
          <p:nvPr/>
        </p:nvSpPr>
        <p:spPr>
          <a:xfrm>
            <a:off x="158476" y="1679695"/>
            <a:ext cx="6096000" cy="3139321"/>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Know that the life of this world is only a sport and a pastime, and an adornment, and a source of boasting among yourselves, and of rivalry in multiplying riches and children. This life is like the rain the vegetation produced whereby rejoices the tillers. Then it dries up and thou </a:t>
            </a:r>
            <a:r>
              <a:rPr lang="en-US" b="0" i="0" dirty="0" err="1">
                <a:effectLst/>
                <a:latin typeface="Verdana" panose="020B0604030504040204" pitchFamily="34" charset="0"/>
                <a:ea typeface="Verdana" panose="020B0604030504040204" pitchFamily="34" charset="0"/>
              </a:rPr>
              <a:t>seest</a:t>
            </a:r>
            <a:r>
              <a:rPr lang="en-US" b="0" i="0" dirty="0">
                <a:effectLst/>
                <a:latin typeface="Verdana" panose="020B0604030504040204" pitchFamily="34" charset="0"/>
                <a:ea typeface="Verdana" panose="020B0604030504040204" pitchFamily="34" charset="0"/>
              </a:rPr>
              <a:t> it turn yellow; then it becomes broken pieces of straw. And in the Hereafter, there is severe punishment, and also forgiveness from Allah, and His pleasure. And the life of this world is nothing but temporary enjoyment of deceitful things.</a:t>
            </a:r>
            <a:endParaRPr lang="en-US"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BCC2D5A2-87DB-88D9-C2FF-C46E26BA1961}"/>
              </a:ext>
            </a:extLst>
          </p:cNvPr>
          <p:cNvPicPr>
            <a:picLocks noChangeAspect="1"/>
          </p:cNvPicPr>
          <p:nvPr/>
        </p:nvPicPr>
        <p:blipFill>
          <a:blip r:embed="rId3"/>
          <a:stretch>
            <a:fillRect/>
          </a:stretch>
        </p:blipFill>
        <p:spPr>
          <a:xfrm>
            <a:off x="6432059" y="1628531"/>
            <a:ext cx="5654530" cy="3017782"/>
          </a:xfrm>
          <a:prstGeom prst="rect">
            <a:avLst/>
          </a:prstGeom>
        </p:spPr>
      </p:pic>
    </p:spTree>
    <p:extLst>
      <p:ext uri="{BB962C8B-B14F-4D97-AF65-F5344CB8AC3E}">
        <p14:creationId xmlns:p14="http://schemas.microsoft.com/office/powerpoint/2010/main" val="369834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he Solution"/>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a:latin typeface="Verdana" panose="020B0604030504040204" pitchFamily="34" charset="0"/>
                <a:ea typeface="Verdana" panose="020B0604030504040204" pitchFamily="34" charset="0"/>
              </a:rPr>
              <a:t>The Solution </a:t>
            </a:r>
          </a:p>
        </p:txBody>
      </p:sp>
      <p:sp>
        <p:nvSpPr>
          <p:cNvPr id="142" name="The solution is to switch to reusable, refillable water bottles and drink filtered tap water…"/>
          <p:cNvSpPr txBox="1">
            <a:spLocks noGrp="1"/>
          </p:cNvSpPr>
          <p:nvPr>
            <p:ph type="body" sz="half" idx="1"/>
          </p:nvPr>
        </p:nvSpPr>
        <p:spPr>
          <a:xfrm>
            <a:off x="6147503" y="2051050"/>
            <a:ext cx="5764395" cy="3975100"/>
          </a:xfrm>
          <a:prstGeom prst="rect">
            <a:avLst/>
          </a:prstGeom>
        </p:spPr>
        <p:txBody>
          <a:bodyPr>
            <a:normAutofit fontScale="62500" lnSpcReduction="20000"/>
          </a:bodyPr>
          <a:lstStyle/>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The solution is to switch to reusable, refillable water bottles and drink filtered tap water</a:t>
            </a:r>
          </a:p>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Install Water cooler and fountains in your Mosques, </a:t>
            </a:r>
            <a:r>
              <a:rPr lang="en-US" dirty="0">
                <a:latin typeface="Verdana" panose="020B0604030504040204" pitchFamily="34" charset="0"/>
                <a:ea typeface="Verdana" panose="020B0604030504040204" pitchFamily="34" charset="0"/>
              </a:rPr>
              <a:t>gyms</a:t>
            </a:r>
            <a:r>
              <a:rPr dirty="0">
                <a:latin typeface="Verdana" panose="020B0604030504040204" pitchFamily="34" charset="0"/>
                <a:ea typeface="Verdana" panose="020B0604030504040204" pitchFamily="34" charset="0"/>
              </a:rPr>
              <a:t> and community Centers</a:t>
            </a:r>
          </a:p>
          <a:p>
            <a:pPr marL="316442" indent="-316442">
              <a:spcBef>
                <a:spcPts val="2950"/>
              </a:spcBef>
              <a:defRPr sz="4000">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Your Qaid Health is ready to help. Please contact </a:t>
            </a:r>
            <a:r>
              <a:rPr u="sng" dirty="0">
                <a:latin typeface="Verdana" panose="020B0604030504040204" pitchFamily="34" charset="0"/>
                <a:ea typeface="Verdana" panose="020B0604030504040204" pitchFamily="34" charset="0"/>
                <a:hlinkClick r:id="rId2"/>
              </a:rPr>
              <a:t>qaid.health@ansarusa.org</a:t>
            </a:r>
            <a:r>
              <a:rPr dirty="0">
                <a:latin typeface="Verdana" panose="020B0604030504040204" pitchFamily="34" charset="0"/>
                <a:ea typeface="Verdana" panose="020B0604030504040204" pitchFamily="34" charset="0"/>
              </a:rPr>
              <a:t> </a:t>
            </a:r>
          </a:p>
        </p:txBody>
      </p:sp>
      <p:pic>
        <p:nvPicPr>
          <p:cNvPr id="5" name="Picture 4">
            <a:extLst>
              <a:ext uri="{FF2B5EF4-FFF2-40B4-BE49-F238E27FC236}">
                <a16:creationId xmlns:a16="http://schemas.microsoft.com/office/drawing/2014/main" id="{761FED37-B55F-10EF-BB1A-37C9EBEAC378}"/>
              </a:ext>
            </a:extLst>
          </p:cNvPr>
          <p:cNvPicPr>
            <a:picLocks noChangeAspect="1"/>
          </p:cNvPicPr>
          <p:nvPr/>
        </p:nvPicPr>
        <p:blipFill>
          <a:blip r:embed="rId3"/>
          <a:stretch>
            <a:fillRect/>
          </a:stretch>
        </p:blipFill>
        <p:spPr>
          <a:xfrm>
            <a:off x="859554" y="2247818"/>
            <a:ext cx="4969403" cy="3551097"/>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31</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17A404-A3DA-9B35-91C2-A9467492E0DD}"/>
              </a:ext>
            </a:extLst>
          </p:cNvPr>
          <p:cNvGrpSpPr/>
          <p:nvPr/>
        </p:nvGrpSpPr>
        <p:grpSpPr>
          <a:xfrm>
            <a:off x="299720" y="1405010"/>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622761" y="4004935"/>
            <a:ext cx="11044429" cy="1631216"/>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Abdullah</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narrated, "The Messenger of Allah</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was sleeping upon a mat, then he stood, and the mat had left marks on his side. We said: 'O Messenger of Allah! We could get a bed for you.' He said: 'What do I have to do with the world! I am not in the world but as a rider seeking shade under a tree, then he catches his breath and leaves it."</a:t>
            </a:r>
            <a:endParaRPr lang="en-US" sz="2000" b="0" i="0" u="none" strike="noStrike" dirty="0">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621BF19-07C2-D11B-12E5-61E6F9494656}"/>
              </a:ext>
            </a:extLst>
          </p:cNvPr>
          <p:cNvSpPr txBox="1"/>
          <p:nvPr/>
        </p:nvSpPr>
        <p:spPr>
          <a:xfrm>
            <a:off x="8762035" y="5534585"/>
            <a:ext cx="290515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Sunan Al Tirmidi, 2377</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16F2D4-6F32-D525-9049-F7E8B289E46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0C9CCD4-B779-0052-A5C6-C1422BEF9F2A}"/>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6C4D27A2-D4AC-39DA-2E01-C9827C893021}"/>
              </a:ext>
            </a:extLst>
          </p:cNvPr>
          <p:cNvSpPr>
            <a:spLocks noGrp="1"/>
          </p:cNvSpPr>
          <p:nvPr>
            <p:ph type="sldNum" sz="quarter" idx="12"/>
          </p:nvPr>
        </p:nvSpPr>
        <p:spPr/>
        <p:txBody>
          <a:bodyPr/>
          <a:lstStyle/>
          <a:p>
            <a:fld id="{A765CC5E-8052-F244-B94C-173FF7AA6EEC}" type="slidenum">
              <a:rPr lang="en-US" smtClean="0"/>
              <a:t>8</a:t>
            </a:fld>
            <a:endParaRPr lang="en-US"/>
          </a:p>
        </p:txBody>
      </p:sp>
      <p:sp>
        <p:nvSpPr>
          <p:cNvPr id="2" name="TextBox 1">
            <a:extLst>
              <a:ext uri="{FF2B5EF4-FFF2-40B4-BE49-F238E27FC236}">
                <a16:creationId xmlns:a16="http://schemas.microsoft.com/office/drawing/2014/main" id="{E0D6DA50-DB91-0738-1CAE-F7B0A67AC874}"/>
              </a:ext>
            </a:extLst>
          </p:cNvPr>
          <p:cNvSpPr txBox="1"/>
          <p:nvPr/>
        </p:nvSpPr>
        <p:spPr>
          <a:xfrm>
            <a:off x="3032566" y="5024416"/>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57, Al Hadid, Verse 21</a:t>
            </a:r>
          </a:p>
        </p:txBody>
      </p:sp>
      <p:sp>
        <p:nvSpPr>
          <p:cNvPr id="13" name="TextBox 12">
            <a:extLst>
              <a:ext uri="{FF2B5EF4-FFF2-40B4-BE49-F238E27FC236}">
                <a16:creationId xmlns:a16="http://schemas.microsoft.com/office/drawing/2014/main" id="{C51B1A87-8120-101A-D421-82B4387E0009}"/>
              </a:ext>
            </a:extLst>
          </p:cNvPr>
          <p:cNvSpPr txBox="1"/>
          <p:nvPr/>
        </p:nvSpPr>
        <p:spPr>
          <a:xfrm>
            <a:off x="158476" y="1679695"/>
            <a:ext cx="6096000" cy="3139321"/>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Know that the life of this world is only a sport and a pastime, and an adornment, and a source of boasting among yourselves, and of rivalry in multiplying riches and children. This life is like the rain the vegetation produced whereby rejoices the tillers. Then it dries up and thou </a:t>
            </a:r>
            <a:r>
              <a:rPr lang="en-US" b="0" i="0" dirty="0" err="1">
                <a:effectLst/>
                <a:latin typeface="Verdana" panose="020B0604030504040204" pitchFamily="34" charset="0"/>
                <a:ea typeface="Verdana" panose="020B0604030504040204" pitchFamily="34" charset="0"/>
              </a:rPr>
              <a:t>seest</a:t>
            </a:r>
            <a:r>
              <a:rPr lang="en-US" b="0" i="0" dirty="0">
                <a:effectLst/>
                <a:latin typeface="Verdana" panose="020B0604030504040204" pitchFamily="34" charset="0"/>
                <a:ea typeface="Verdana" panose="020B0604030504040204" pitchFamily="34" charset="0"/>
              </a:rPr>
              <a:t> it turn yellow; then it becomes broken pieces of straw. And in the Hereafter there is severe punishment, and also forgiveness from Allah, and His pleasure. And the life of this world is nothing but temporary enjoyment of deceitful things.</a:t>
            </a:r>
            <a:endParaRPr lang="en-US"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A749E5F8-419E-009A-6D62-3E335CD71C6F}"/>
              </a:ext>
            </a:extLst>
          </p:cNvPr>
          <p:cNvPicPr>
            <a:picLocks noChangeAspect="1"/>
          </p:cNvPicPr>
          <p:nvPr/>
        </p:nvPicPr>
        <p:blipFill>
          <a:blip r:embed="rId3"/>
          <a:stretch>
            <a:fillRect/>
          </a:stretch>
        </p:blipFill>
        <p:spPr>
          <a:xfrm>
            <a:off x="6432059" y="1628531"/>
            <a:ext cx="5654530" cy="3017782"/>
          </a:xfrm>
          <a:prstGeom prst="rect">
            <a:avLst/>
          </a:prstGeom>
        </p:spPr>
      </p:pic>
    </p:spTree>
    <p:extLst>
      <p:ext uri="{BB962C8B-B14F-4D97-AF65-F5344CB8AC3E}">
        <p14:creationId xmlns:p14="http://schemas.microsoft.com/office/powerpoint/2010/main" val="339450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867136" y="1464791"/>
            <a:ext cx="10520423" cy="41142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A new family moved in your Jama’at. They decided to reside near the Masjid to stay connected. They started participating in most activities. Over time, you noticed that the family was not coming to the mosque much and their children hardly attended any programs or classes. You approached the father about it. He mentioned that school and extracurricular activities were overwhelming. Fortunately, his children are good at sports, and they are busy with many games and training sessions. He said that they will take care of the religious knowledge of their children. There needs to be no concern. </a:t>
            </a:r>
          </a:p>
          <a:p>
            <a:pPr algn="l">
              <a:spcBef>
                <a:spcPts val="0"/>
              </a:spcBef>
            </a:pPr>
            <a:endParaRPr lang="en-US" dirty="0">
              <a:latin typeface="Verdana" panose="020B0604030504040204" pitchFamily="34" charset="0"/>
              <a:ea typeface="Verdana" panose="020B0604030504040204" pitchFamily="34" charset="0"/>
            </a:endParaRP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Are you concerned? If so, why?</a:t>
            </a: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How do we handle conflicting priorities?</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53381</TotalTime>
  <Words>2426</Words>
  <Application>Microsoft Office PowerPoint</Application>
  <PresentationFormat>Widescreen</PresentationFormat>
  <Paragraphs>191</Paragraphs>
  <Slides>31</Slides>
  <Notes>1</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Aptos</vt:lpstr>
      <vt:lpstr>Aptos Display</vt:lpstr>
      <vt:lpstr>Arabic Typesetting</vt:lpstr>
      <vt:lpstr>Arial</vt:lpstr>
      <vt:lpstr>Calibri</vt:lpstr>
      <vt:lpstr>Gill Sans</vt:lpstr>
      <vt:lpstr>Gill Sans Light</vt:lpstr>
      <vt:lpstr>Helvetica</vt:lpstr>
      <vt:lpstr>Ink Free</vt:lpstr>
      <vt:lpstr>Noto Nastaliq Urdu Medium</vt:lpstr>
      <vt:lpstr>Noto Nastaliq Urdu SemiBold</vt:lpstr>
      <vt:lpstr>Urdu Typesetting</vt:lpstr>
      <vt:lpstr>Verdana</vt:lpstr>
      <vt:lpstr>Office Theme</vt:lpstr>
      <vt:lpstr>1_Office Theme</vt:lpstr>
      <vt:lpstr>New_Template3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 pollution</vt:lpstr>
      <vt:lpstr>BOTTLED WATER </vt:lpstr>
      <vt:lpstr>TAP or Bottled water</vt:lpstr>
      <vt:lpstr>The Solution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135</cp:revision>
  <dcterms:created xsi:type="dcterms:W3CDTF">2024-12-05T17:25:45Z</dcterms:created>
  <dcterms:modified xsi:type="dcterms:W3CDTF">2025-06-25T04:15:09Z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