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 id="2147483700" r:id="rId3"/>
  </p:sldMasterIdLst>
  <p:notesMasterIdLst>
    <p:notesMasterId r:id="rId38"/>
  </p:notesMasterIdLst>
  <p:sldIdLst>
    <p:sldId id="266" r:id="rId4"/>
    <p:sldId id="256" r:id="rId5"/>
    <p:sldId id="364" r:id="rId6"/>
    <p:sldId id="258" r:id="rId7"/>
    <p:sldId id="260" r:id="rId8"/>
    <p:sldId id="281" r:id="rId9"/>
    <p:sldId id="282" r:id="rId10"/>
    <p:sldId id="377" r:id="rId11"/>
    <p:sldId id="365" r:id="rId12"/>
    <p:sldId id="389" r:id="rId13"/>
    <p:sldId id="354" r:id="rId14"/>
    <p:sldId id="387" r:id="rId15"/>
    <p:sldId id="388" r:id="rId16"/>
    <p:sldId id="386" r:id="rId17"/>
    <p:sldId id="355" r:id="rId18"/>
    <p:sldId id="302" r:id="rId19"/>
    <p:sldId id="323" r:id="rId20"/>
    <p:sldId id="334" r:id="rId21"/>
    <p:sldId id="284" r:id="rId22"/>
    <p:sldId id="335" r:id="rId23"/>
    <p:sldId id="285" r:id="rId24"/>
    <p:sldId id="315" r:id="rId25"/>
    <p:sldId id="385" r:id="rId26"/>
    <p:sldId id="286" r:id="rId27"/>
    <p:sldId id="384" r:id="rId28"/>
    <p:sldId id="287" r:id="rId29"/>
    <p:sldId id="390" r:id="rId30"/>
    <p:sldId id="391" r:id="rId31"/>
    <p:sldId id="392" r:id="rId32"/>
    <p:sldId id="393" r:id="rId33"/>
    <p:sldId id="394" r:id="rId34"/>
    <p:sldId id="395" r:id="rId35"/>
    <p:sldId id="396" r:id="rId36"/>
    <p:sldId id="26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66" d="100"/>
          <a:sy n="66" d="100"/>
        </p:scale>
        <p:origin x="1253" y="2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48CC89-6787-4871-B592-684089F95AA1}" type="slidenum">
              <a:rPr lang="en-US" smtClean="0"/>
              <a:t>3</a:t>
            </a:fld>
            <a:endParaRPr lang="en-US"/>
          </a:p>
        </p:txBody>
      </p:sp>
    </p:spTree>
    <p:extLst>
      <p:ext uri="{BB962C8B-B14F-4D97-AF65-F5344CB8AC3E}">
        <p14:creationId xmlns:p14="http://schemas.microsoft.com/office/powerpoint/2010/main" val="34523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314-F1A6-84C9-70C8-F9791108E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5C73A4-8B0A-C12D-634D-BFC2168F4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F63670-B028-181F-B5AD-61CFA0FF1C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8690BC-3A19-A651-3677-AAB021772D82}"/>
              </a:ext>
            </a:extLst>
          </p:cNvPr>
          <p:cNvSpPr>
            <a:spLocks noGrp="1"/>
          </p:cNvSpPr>
          <p:nvPr>
            <p:ph type="sldNum" sz="quarter" idx="5"/>
          </p:nvPr>
        </p:nvSpPr>
        <p:spPr/>
        <p:txBody>
          <a:bodyPr/>
          <a:lstStyle/>
          <a:p>
            <a:fld id="{7248CC89-6787-4871-B592-684089F95AA1}" type="slidenum">
              <a:rPr lang="en-US" smtClean="0"/>
              <a:t>8</a:t>
            </a:fld>
            <a:endParaRPr lang="en-US"/>
          </a:p>
        </p:txBody>
      </p:sp>
    </p:spTree>
    <p:extLst>
      <p:ext uri="{BB962C8B-B14F-4D97-AF65-F5344CB8AC3E}">
        <p14:creationId xmlns:p14="http://schemas.microsoft.com/office/powerpoint/2010/main" val="120656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9088-4DF3-0494-F32D-8964DED2B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9BDAB-D54E-B971-8B75-CE8F8F80D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88258-7EB1-F733-D8B3-D07927BD5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50B2D4-536A-2FFF-A617-5591744D1388}"/>
              </a:ext>
            </a:extLst>
          </p:cNvPr>
          <p:cNvSpPr>
            <a:spLocks noGrp="1"/>
          </p:cNvSpPr>
          <p:nvPr>
            <p:ph type="sldNum" sz="quarter" idx="5"/>
          </p:nvPr>
        </p:nvSpPr>
        <p:spPr/>
        <p:txBody>
          <a:bodyPr/>
          <a:lstStyle/>
          <a:p>
            <a:fld id="{7248CC89-6787-4871-B592-684089F95AA1}" type="slidenum">
              <a:rPr lang="en-US" smtClean="0"/>
              <a:t>9</a:t>
            </a:fld>
            <a:endParaRPr lang="en-US"/>
          </a:p>
        </p:txBody>
      </p:sp>
    </p:spTree>
    <p:extLst>
      <p:ext uri="{BB962C8B-B14F-4D97-AF65-F5344CB8AC3E}">
        <p14:creationId xmlns:p14="http://schemas.microsoft.com/office/powerpoint/2010/main" val="108086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E9ABA-CE42-753F-BCFE-A19EF9100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3CB94E-2E0E-810A-64E4-10A023FEE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F812B-4C42-E183-27CD-C38244B8DC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6ED398-C9E2-601D-03A7-FDD724CEE7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48CC89-6787-4871-B592-684089F95AA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113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10/20/2025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10/20/2025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10/20/2025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9551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7564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6595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23097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58904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62160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82514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4625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10/20/2025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381251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3676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10/20/2025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901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828800"/>
            <a:ext cx="10414000" cy="1784350"/>
          </a:xfrm>
          <a:prstGeom prst="rect">
            <a:avLst/>
          </a:prstGeom>
        </p:spPr>
        <p:txBody>
          <a:bodyPr anchor="b"/>
          <a:lstStyle/>
          <a:p>
            <a:r>
              <a:t>Title Text</a:t>
            </a:r>
          </a:p>
        </p:txBody>
      </p:sp>
      <p:sp>
        <p:nvSpPr>
          <p:cNvPr id="12" name="Body Level One…"/>
          <p:cNvSpPr txBox="1">
            <a:spLocks noGrp="1"/>
          </p:cNvSpPr>
          <p:nvPr>
            <p:ph type="body" sz="quarter" idx="1"/>
          </p:nvPr>
        </p:nvSpPr>
        <p:spPr>
          <a:xfrm>
            <a:off x="889000" y="3663950"/>
            <a:ext cx="10414000" cy="94615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7861376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Close-up of a monarch caterpillar on a partially-eaten leaf"/>
          <p:cNvSpPr>
            <a:spLocks noGrp="1"/>
          </p:cNvSpPr>
          <p:nvPr>
            <p:ph type="pic" idx="21"/>
          </p:nvPr>
        </p:nvSpPr>
        <p:spPr>
          <a:xfrm>
            <a:off x="444500" y="-812800"/>
            <a:ext cx="10166350" cy="7054850"/>
          </a:xfrm>
          <a:prstGeom prst="rect">
            <a:avLst/>
          </a:prstGeom>
          <a:ln w="9525">
            <a:round/>
          </a:ln>
        </p:spPr>
        <p:txBody>
          <a:bodyPr lIns="91439" tIns="45719" rIns="91439" bIns="45719" anchor="t">
            <a:noAutofit/>
          </a:bodyPr>
          <a:lstStyle>
            <a:lvl1pPr>
              <a:defRPr sz="1200">
                <a:latin typeface="Verdana" panose="020B0604030504040204" pitchFamily="34" charset="0"/>
                <a:ea typeface="Verdana" panose="020B0604030504040204" pitchFamily="34" charset="0"/>
              </a:defRPr>
            </a:lvl1pPr>
          </a:lstStyle>
          <a:p>
            <a:endParaRPr/>
          </a:p>
        </p:txBody>
      </p:sp>
      <p:sp>
        <p:nvSpPr>
          <p:cNvPr id="21" name="Title Text"/>
          <p:cNvSpPr txBox="1">
            <a:spLocks noGrp="1"/>
          </p:cNvSpPr>
          <p:nvPr>
            <p:ph type="title"/>
          </p:nvPr>
        </p:nvSpPr>
        <p:spPr>
          <a:xfrm>
            <a:off x="889000" y="4775200"/>
            <a:ext cx="10414000" cy="1060450"/>
          </a:xfrm>
          <a:prstGeom prst="rect">
            <a:avLst/>
          </a:prstGeom>
        </p:spPr>
        <p:txBody>
          <a:bodyPr/>
          <a:lstStyle>
            <a:lvl1pPr>
              <a:defRPr sz="1200">
                <a:latin typeface="Verdana" panose="020B0604030504040204" pitchFamily="34" charset="0"/>
                <a:ea typeface="Verdana" panose="020B0604030504040204" pitchFamily="34" charset="0"/>
              </a:defRPr>
            </a:lvl1pPr>
          </a:lstStyle>
          <a:p>
            <a:r>
              <a:t>Title Text</a:t>
            </a:r>
          </a:p>
        </p:txBody>
      </p:sp>
      <p:sp>
        <p:nvSpPr>
          <p:cNvPr id="22" name="Body Level One…"/>
          <p:cNvSpPr txBox="1">
            <a:spLocks noGrp="1"/>
          </p:cNvSpPr>
          <p:nvPr>
            <p:ph type="body" sz="quarter" idx="1"/>
          </p:nvPr>
        </p:nvSpPr>
        <p:spPr>
          <a:xfrm>
            <a:off x="889000" y="5892800"/>
            <a:ext cx="10414000" cy="673100"/>
          </a:xfrm>
          <a:prstGeom prst="rect">
            <a:avLst/>
          </a:prstGeom>
        </p:spPr>
        <p:txBody>
          <a:bodyPr anchor="t"/>
          <a:lstStyle>
            <a:lvl1pPr marL="0" indent="0" algn="ctr">
              <a:spcBef>
                <a:spcPts val="0"/>
              </a:spcBef>
              <a:buSzTx/>
              <a:buNone/>
              <a:defRPr sz="1200">
                <a:latin typeface="Verdana" panose="020B0604030504040204" pitchFamily="34" charset="0"/>
                <a:ea typeface="Verdana" panose="020B0604030504040204" pitchFamily="34" charset="0"/>
              </a:defRPr>
            </a:lvl1pPr>
            <a:lvl2pPr marL="0" indent="0" algn="ctr">
              <a:spcBef>
                <a:spcPts val="0"/>
              </a:spcBef>
              <a:buSzTx/>
              <a:buNone/>
              <a:defRPr sz="1200">
                <a:latin typeface="Verdana" panose="020B0604030504040204" pitchFamily="34" charset="0"/>
                <a:ea typeface="Verdana" panose="020B0604030504040204" pitchFamily="34" charset="0"/>
              </a:defRPr>
            </a:lvl2pPr>
            <a:lvl3pPr marL="0" indent="0" algn="ctr">
              <a:spcBef>
                <a:spcPts val="0"/>
              </a:spcBef>
              <a:buSzTx/>
              <a:buNone/>
              <a:defRPr sz="1200">
                <a:latin typeface="Verdana" panose="020B0604030504040204" pitchFamily="34" charset="0"/>
                <a:ea typeface="Verdana" panose="020B0604030504040204" pitchFamily="34" charset="0"/>
              </a:defRPr>
            </a:lvl3pPr>
            <a:lvl4pPr marL="0" indent="0" algn="ctr">
              <a:spcBef>
                <a:spcPts val="0"/>
              </a:spcBef>
              <a:buSzTx/>
              <a:buNone/>
              <a:defRPr sz="1200">
                <a:latin typeface="Verdana" panose="020B0604030504040204" pitchFamily="34" charset="0"/>
                <a:ea typeface="Verdana" panose="020B0604030504040204" pitchFamily="34" charset="0"/>
              </a:defRPr>
            </a:lvl4pPr>
            <a:lvl5pPr marL="0" indent="0" algn="ctr">
              <a:spcBef>
                <a:spcPts val="0"/>
              </a:spcBef>
              <a:buSzTx/>
              <a:buNone/>
              <a:defRPr sz="1200">
                <a:latin typeface="Verdana" panose="020B0604030504040204" pitchFamily="34" charset="0"/>
                <a:ea typeface="Verdana" panose="020B0604030504040204" pitchFamily="34" charset="0"/>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5937263" y="6500892"/>
            <a:ext cx="370294" cy="287258"/>
          </a:xfrm>
          <a:prstGeom prst="rect">
            <a:avLst/>
          </a:prstGeom>
        </p:spPr>
        <p:txBody>
          <a:bodyPr/>
          <a:lstStyle>
            <a:lvl1pPr>
              <a:defRPr sz="1200">
                <a:latin typeface="Verdana" panose="020B0604030504040204" pitchFamily="34" charset="0"/>
                <a:ea typeface="Verdana" panose="020B0604030504040204" pitchFamily="34"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98266093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533650"/>
            <a:ext cx="10414000" cy="178435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8780383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Close-up of a monarch caterpillar on a partially-eaten leaf"/>
          <p:cNvSpPr>
            <a:spLocks noGrp="1"/>
          </p:cNvSpPr>
          <p:nvPr>
            <p:ph type="pic" idx="21"/>
          </p:nvPr>
        </p:nvSpPr>
        <p:spPr>
          <a:xfrm>
            <a:off x="3892550" y="57150"/>
            <a:ext cx="8597900" cy="593344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787400" y="927100"/>
            <a:ext cx="5429250" cy="2413000"/>
          </a:xfrm>
          <a:prstGeom prst="rect">
            <a:avLst/>
          </a:prstGeom>
        </p:spPr>
        <p:txBody>
          <a:bodyPr anchor="b"/>
          <a:lstStyle/>
          <a:p>
            <a:r>
              <a:t>Title Text</a:t>
            </a:r>
          </a:p>
        </p:txBody>
      </p:sp>
      <p:sp>
        <p:nvSpPr>
          <p:cNvPr id="40" name="Body Level One…"/>
          <p:cNvSpPr txBox="1">
            <a:spLocks noGrp="1"/>
          </p:cNvSpPr>
          <p:nvPr>
            <p:ph type="body" sz="quarter" idx="1"/>
          </p:nvPr>
        </p:nvSpPr>
        <p:spPr>
          <a:xfrm>
            <a:off x="787400" y="3346450"/>
            <a:ext cx="5429250" cy="253365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6087366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0996576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889000" y="1949450"/>
            <a:ext cx="10414000" cy="401955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6003702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Close-up of a monarch caterpillar on a partially-eaten leaf"/>
          <p:cNvSpPr>
            <a:spLocks noGrp="1"/>
          </p:cNvSpPr>
          <p:nvPr>
            <p:ph type="pic" sz="half" idx="21"/>
          </p:nvPr>
        </p:nvSpPr>
        <p:spPr>
          <a:xfrm>
            <a:off x="5314950" y="1568199"/>
            <a:ext cx="6921500" cy="4776557"/>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xfrm>
            <a:off x="889000" y="476250"/>
            <a:ext cx="10414000" cy="1143000"/>
          </a:xfrm>
          <a:prstGeom prst="rect">
            <a:avLst/>
          </a:prstGeom>
        </p:spPr>
        <p:txBody>
          <a:bodyPr/>
          <a:lstStyle/>
          <a:p>
            <a:r>
              <a:t>Title Text</a:t>
            </a:r>
          </a:p>
        </p:txBody>
      </p:sp>
      <p:sp>
        <p:nvSpPr>
          <p:cNvPr id="67" name="Body Level One…"/>
          <p:cNvSpPr txBox="1">
            <a:spLocks noGrp="1"/>
          </p:cNvSpPr>
          <p:nvPr>
            <p:ph type="body" sz="half" idx="1"/>
          </p:nvPr>
        </p:nvSpPr>
        <p:spPr>
          <a:xfrm>
            <a:off x="889000" y="1689100"/>
            <a:ext cx="5003800" cy="4559300"/>
          </a:xfrm>
          <a:prstGeom prst="rect">
            <a:avLst/>
          </a:prstGeom>
        </p:spPr>
        <p:txBody>
          <a:bodyPr/>
          <a:lstStyle>
            <a:lvl1pPr marL="330200" indent="-330200">
              <a:spcBef>
                <a:spcPts val="1600"/>
              </a:spcBef>
              <a:buBlip>
                <a:blip r:embed="rId2"/>
              </a:buBlip>
              <a:defRPr sz="2200"/>
            </a:lvl1pPr>
            <a:lvl2pPr marL="660400" indent="-330200">
              <a:spcBef>
                <a:spcPts val="1600"/>
              </a:spcBef>
              <a:buBlip>
                <a:blip r:embed="rId2"/>
              </a:buBlip>
              <a:defRPr sz="2200"/>
            </a:lvl2pPr>
            <a:lvl3pPr marL="990600" indent="-330200">
              <a:spcBef>
                <a:spcPts val="1600"/>
              </a:spcBef>
              <a:buBlip>
                <a:blip r:embed="rId2"/>
              </a:buBlip>
              <a:defRPr sz="2200"/>
            </a:lvl3pPr>
            <a:lvl4pPr marL="1320800" indent="-330200">
              <a:spcBef>
                <a:spcPts val="1600"/>
              </a:spcBef>
              <a:buBlip>
                <a:blip r:embed="rId2"/>
              </a:buBlip>
              <a:defRPr sz="2200"/>
            </a:lvl4pPr>
            <a:lvl5pPr marL="1651000" indent="-330200">
              <a:spcBef>
                <a:spcPts val="1600"/>
              </a:spcBef>
              <a:buBlip>
                <a:blip r:embed="rId2"/>
              </a:buBlip>
              <a:defRPr sz="22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898844" y="6500893"/>
            <a:ext cx="351058" cy="287258"/>
          </a:xfrm>
          <a:prstGeom prst="rect">
            <a:avLst/>
          </a:prstGeom>
        </p:spPr>
        <p:txBody>
          <a:bodyPr/>
          <a:lstStyle>
            <a:lvl1pPr algn="r"/>
          </a:lstStyle>
          <a:p>
            <a:fld id="{86CB4B4D-7CA3-9044-876B-883B54F8677D}" type="slidenum">
              <a:t>‹#›</a:t>
            </a:fld>
            <a:endParaRPr/>
          </a:p>
        </p:txBody>
      </p:sp>
    </p:spTree>
    <p:extLst>
      <p:ext uri="{BB962C8B-B14F-4D97-AF65-F5344CB8AC3E}">
        <p14:creationId xmlns:p14="http://schemas.microsoft.com/office/powerpoint/2010/main" val="10266717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10/20/2025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994275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Portrait photo of a butterfly on a green leaf"/>
          <p:cNvSpPr>
            <a:spLocks noGrp="1"/>
          </p:cNvSpPr>
          <p:nvPr>
            <p:ph type="pic" sz="quarter" idx="21"/>
          </p:nvPr>
        </p:nvSpPr>
        <p:spPr>
          <a:xfrm>
            <a:off x="7663838" y="3337373"/>
            <a:ext cx="4451257" cy="2956218"/>
          </a:xfrm>
          <a:prstGeom prst="rect">
            <a:avLst/>
          </a:prstGeom>
          <a:ln w="9525">
            <a:round/>
          </a:ln>
        </p:spPr>
        <p:txBody>
          <a:bodyPr lIns="91439" tIns="45719" rIns="91439" bIns="45719" anchor="t">
            <a:noAutofit/>
          </a:bodyPr>
          <a:lstStyle/>
          <a:p>
            <a:endParaRPr/>
          </a:p>
        </p:txBody>
      </p:sp>
      <p:sp>
        <p:nvSpPr>
          <p:cNvPr id="84" name="Close-up of an orange butterfly perched on a person’s hand in the grass"/>
          <p:cNvSpPr>
            <a:spLocks noGrp="1"/>
          </p:cNvSpPr>
          <p:nvPr>
            <p:ph type="pic" sz="half" idx="22"/>
          </p:nvPr>
        </p:nvSpPr>
        <p:spPr>
          <a:xfrm rot="21600000">
            <a:off x="7889539" y="-1154363"/>
            <a:ext cx="3704167" cy="4711701"/>
          </a:xfrm>
          <a:prstGeom prst="rect">
            <a:avLst/>
          </a:prstGeom>
          <a:ln w="9525">
            <a:round/>
          </a:ln>
        </p:spPr>
        <p:txBody>
          <a:bodyPr lIns="91439" tIns="45719" rIns="91439" bIns="45719" anchor="t">
            <a:noAutofit/>
          </a:bodyPr>
          <a:lstStyle/>
          <a:p>
            <a:endParaRPr/>
          </a:p>
        </p:txBody>
      </p:sp>
      <p:sp>
        <p:nvSpPr>
          <p:cNvPr id="85" name="Close-up of a monarch caterpillar on a partially-eaten leaf"/>
          <p:cNvSpPr>
            <a:spLocks noGrp="1"/>
          </p:cNvSpPr>
          <p:nvPr>
            <p:ph type="pic" idx="23"/>
          </p:nvPr>
        </p:nvSpPr>
        <p:spPr>
          <a:xfrm rot="21600000">
            <a:off x="-1803400" y="-698500"/>
            <a:ext cx="11372850" cy="7893051"/>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1546941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Type a quote here.”"/>
          <p:cNvSpPr txBox="1">
            <a:spLocks noGrp="1"/>
          </p:cNvSpPr>
          <p:nvPr>
            <p:ph type="body" sz="quarter" idx="21"/>
          </p:nvPr>
        </p:nvSpPr>
        <p:spPr>
          <a:xfrm>
            <a:off x="1187450" y="3187174"/>
            <a:ext cx="9810750" cy="502702"/>
          </a:xfrm>
          <a:prstGeom prst="rect">
            <a:avLst/>
          </a:prstGeom>
        </p:spPr>
        <p:txBody>
          <a:bodyPr>
            <a:spAutoFit/>
          </a:bodyPr>
          <a:lstStyle>
            <a:lvl1pPr marL="0" indent="0" algn="ctr">
              <a:spcBef>
                <a:spcPts val="1700"/>
              </a:spcBef>
              <a:buSzTx/>
              <a:buNone/>
              <a:defRPr sz="2600"/>
            </a:lvl1pPr>
          </a:lstStyle>
          <a:p>
            <a:r>
              <a:t>“Type a quote here.”</a:t>
            </a:r>
          </a:p>
        </p:txBody>
      </p:sp>
      <p:sp>
        <p:nvSpPr>
          <p:cNvPr id="94" name="–Johnny Appleseed"/>
          <p:cNvSpPr txBox="1">
            <a:spLocks noGrp="1"/>
          </p:cNvSpPr>
          <p:nvPr>
            <p:ph type="body" sz="quarter" idx="22"/>
          </p:nvPr>
        </p:nvSpPr>
        <p:spPr>
          <a:xfrm>
            <a:off x="1187450" y="4483100"/>
            <a:ext cx="9810750" cy="355600"/>
          </a:xfrm>
          <a:prstGeom prst="rect">
            <a:avLst/>
          </a:prstGeom>
        </p:spPr>
        <p:txBody>
          <a:bodyPr anchor="t">
            <a:spAutoFit/>
          </a:bodyPr>
          <a:lstStyle>
            <a:lvl1pPr marL="0" indent="0" algn="ctr">
              <a:spcBef>
                <a:spcPts val="0"/>
              </a:spcBef>
              <a:buSzTx/>
              <a:buNone/>
              <a:defRPr sz="1600"/>
            </a:lvl1pPr>
          </a:lstStyle>
          <a:p>
            <a:r>
              <a:t>–Johnny Appleseed</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324050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Close-up of a monarch caterpillar on a partially-eaten leaf"/>
          <p:cNvSpPr>
            <a:spLocks noGrp="1"/>
          </p:cNvSpPr>
          <p:nvPr>
            <p:ph type="pic" idx="21"/>
          </p:nvPr>
        </p:nvSpPr>
        <p:spPr>
          <a:xfrm>
            <a:off x="1124" y="-469900"/>
            <a:ext cx="12192003" cy="8413750"/>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880930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23039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10/20/2025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10/20/2025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10/20/2025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10/20/2025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10/20/2025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10/20/2025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10/20/2025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10/20/2025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4850178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889000" y="749300"/>
            <a:ext cx="10414000" cy="535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889000" y="177800"/>
            <a:ext cx="10414000" cy="174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68472" y="6500893"/>
            <a:ext cx="351058" cy="287258"/>
          </a:xfrm>
          <a:prstGeom prst="rect">
            <a:avLst/>
          </a:prstGeom>
          <a:ln w="12700">
            <a:miter lim="400000"/>
          </a:ln>
        </p:spPr>
        <p:txBody>
          <a:bodyPr wrap="none" lIns="50800" tIns="50800" rIns="50800" bIns="50800" anchor="b">
            <a:spAutoFit/>
          </a:bodyPr>
          <a:lstStyle>
            <a:lvl1pPr>
              <a:defRPr sz="1200"/>
            </a:lvl1pPr>
          </a:lstStyle>
          <a:p>
            <a:fld id="{86CB4B4D-7CA3-9044-876B-883B54F8677D}" type="slidenum">
              <a:t>‹#›</a:t>
            </a:fld>
            <a:endParaRPr/>
          </a:p>
        </p:txBody>
      </p:sp>
    </p:spTree>
    <p:extLst>
      <p:ext uri="{BB962C8B-B14F-4D97-AF65-F5344CB8AC3E}">
        <p14:creationId xmlns:p14="http://schemas.microsoft.com/office/powerpoint/2010/main" val="1404978277"/>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spd="med"/>
  <p:txStyles>
    <p:titleStyle>
      <a:lvl1pPr marL="0" marR="0" indent="0" algn="ctr" defTabSz="323850" rtl="0" latinLnBrk="0">
        <a:lnSpc>
          <a:spcPct val="100000"/>
        </a:lnSpc>
        <a:spcBef>
          <a:spcPts val="0"/>
        </a:spcBef>
        <a:spcAft>
          <a:spcPts val="0"/>
        </a:spcAft>
        <a:buClrTx/>
        <a:buSzTx/>
        <a:buFontTx/>
        <a:buNone/>
        <a:tabLst/>
        <a:defRPr sz="3350" b="0" i="0" u="none" strike="noStrike" cap="none" spc="0" baseline="0">
          <a:solidFill>
            <a:srgbClr val="FFFFFF"/>
          </a:solidFill>
          <a:uFillTx/>
          <a:latin typeface="+mn-lt"/>
          <a:ea typeface="+mn-ea"/>
          <a:cs typeface="+mn-cs"/>
          <a:sym typeface="Chalkduster"/>
        </a:defRPr>
      </a:lvl1pPr>
      <a:lvl2pPr marL="0" marR="0" indent="0" algn="ctr" defTabSz="323850" rtl="0" latinLnBrk="0">
        <a:lnSpc>
          <a:spcPct val="100000"/>
        </a:lnSpc>
        <a:spcBef>
          <a:spcPts val="0"/>
        </a:spcBef>
        <a:spcAft>
          <a:spcPts val="0"/>
        </a:spcAft>
        <a:buClrTx/>
        <a:buSzTx/>
        <a:buFontTx/>
        <a:buNone/>
        <a:tabLst/>
        <a:defRPr sz="3350" b="0" i="0" u="none" strike="noStrike" cap="none" spc="0" baseline="0">
          <a:solidFill>
            <a:srgbClr val="FFFFFF"/>
          </a:solidFill>
          <a:uFillTx/>
          <a:latin typeface="+mn-lt"/>
          <a:ea typeface="+mn-ea"/>
          <a:cs typeface="+mn-cs"/>
          <a:sym typeface="Chalkduster"/>
        </a:defRPr>
      </a:lvl2pPr>
      <a:lvl3pPr marL="0" marR="0" indent="0" algn="ctr" defTabSz="323850" rtl="0" latinLnBrk="0">
        <a:lnSpc>
          <a:spcPct val="100000"/>
        </a:lnSpc>
        <a:spcBef>
          <a:spcPts val="0"/>
        </a:spcBef>
        <a:spcAft>
          <a:spcPts val="0"/>
        </a:spcAft>
        <a:buClrTx/>
        <a:buSzTx/>
        <a:buFontTx/>
        <a:buNone/>
        <a:tabLst/>
        <a:defRPr sz="3350" b="0" i="0" u="none" strike="noStrike" cap="none" spc="0" baseline="0">
          <a:solidFill>
            <a:srgbClr val="FFFFFF"/>
          </a:solidFill>
          <a:uFillTx/>
          <a:latin typeface="+mn-lt"/>
          <a:ea typeface="+mn-ea"/>
          <a:cs typeface="+mn-cs"/>
          <a:sym typeface="Chalkduster"/>
        </a:defRPr>
      </a:lvl3pPr>
      <a:lvl4pPr marL="0" marR="0" indent="0" algn="ctr" defTabSz="323850" rtl="0" latinLnBrk="0">
        <a:lnSpc>
          <a:spcPct val="100000"/>
        </a:lnSpc>
        <a:spcBef>
          <a:spcPts val="0"/>
        </a:spcBef>
        <a:spcAft>
          <a:spcPts val="0"/>
        </a:spcAft>
        <a:buClrTx/>
        <a:buSzTx/>
        <a:buFontTx/>
        <a:buNone/>
        <a:tabLst/>
        <a:defRPr sz="3350" b="0" i="0" u="none" strike="noStrike" cap="none" spc="0" baseline="0">
          <a:solidFill>
            <a:srgbClr val="FFFFFF"/>
          </a:solidFill>
          <a:uFillTx/>
          <a:latin typeface="+mn-lt"/>
          <a:ea typeface="+mn-ea"/>
          <a:cs typeface="+mn-cs"/>
          <a:sym typeface="Chalkduster"/>
        </a:defRPr>
      </a:lvl4pPr>
      <a:lvl5pPr marL="0" marR="0" indent="0" algn="ctr" defTabSz="323850" rtl="0" latinLnBrk="0">
        <a:lnSpc>
          <a:spcPct val="100000"/>
        </a:lnSpc>
        <a:spcBef>
          <a:spcPts val="0"/>
        </a:spcBef>
        <a:spcAft>
          <a:spcPts val="0"/>
        </a:spcAft>
        <a:buClrTx/>
        <a:buSzTx/>
        <a:buFontTx/>
        <a:buNone/>
        <a:tabLst/>
        <a:defRPr sz="3350" b="0" i="0" u="none" strike="noStrike" cap="none" spc="0" baseline="0">
          <a:solidFill>
            <a:srgbClr val="FFFFFF"/>
          </a:solidFill>
          <a:uFillTx/>
          <a:latin typeface="+mn-lt"/>
          <a:ea typeface="+mn-ea"/>
          <a:cs typeface="+mn-cs"/>
          <a:sym typeface="Chalkduster"/>
        </a:defRPr>
      </a:lvl5pPr>
      <a:lvl6pPr marL="0" marR="0" indent="0" algn="ctr" defTabSz="323850" rtl="0" latinLnBrk="0">
        <a:lnSpc>
          <a:spcPct val="100000"/>
        </a:lnSpc>
        <a:spcBef>
          <a:spcPts val="0"/>
        </a:spcBef>
        <a:spcAft>
          <a:spcPts val="0"/>
        </a:spcAft>
        <a:buClrTx/>
        <a:buSzTx/>
        <a:buFontTx/>
        <a:buNone/>
        <a:tabLst/>
        <a:defRPr sz="3350" b="0" i="0" u="none" strike="noStrike" cap="none" spc="0" baseline="0">
          <a:solidFill>
            <a:srgbClr val="FFFFFF"/>
          </a:solidFill>
          <a:uFillTx/>
          <a:latin typeface="+mn-lt"/>
          <a:ea typeface="+mn-ea"/>
          <a:cs typeface="+mn-cs"/>
          <a:sym typeface="Chalkduster"/>
        </a:defRPr>
      </a:lvl6pPr>
      <a:lvl7pPr marL="0" marR="0" indent="0" algn="ctr" defTabSz="323850" rtl="0" latinLnBrk="0">
        <a:lnSpc>
          <a:spcPct val="100000"/>
        </a:lnSpc>
        <a:spcBef>
          <a:spcPts val="0"/>
        </a:spcBef>
        <a:spcAft>
          <a:spcPts val="0"/>
        </a:spcAft>
        <a:buClrTx/>
        <a:buSzTx/>
        <a:buFontTx/>
        <a:buNone/>
        <a:tabLst/>
        <a:defRPr sz="3350" b="0" i="0" u="none" strike="noStrike" cap="none" spc="0" baseline="0">
          <a:solidFill>
            <a:srgbClr val="FFFFFF"/>
          </a:solidFill>
          <a:uFillTx/>
          <a:latin typeface="+mn-lt"/>
          <a:ea typeface="+mn-ea"/>
          <a:cs typeface="+mn-cs"/>
          <a:sym typeface="Chalkduster"/>
        </a:defRPr>
      </a:lvl7pPr>
      <a:lvl8pPr marL="0" marR="0" indent="0" algn="ctr" defTabSz="323850" rtl="0" latinLnBrk="0">
        <a:lnSpc>
          <a:spcPct val="100000"/>
        </a:lnSpc>
        <a:spcBef>
          <a:spcPts val="0"/>
        </a:spcBef>
        <a:spcAft>
          <a:spcPts val="0"/>
        </a:spcAft>
        <a:buClrTx/>
        <a:buSzTx/>
        <a:buFontTx/>
        <a:buNone/>
        <a:tabLst/>
        <a:defRPr sz="3350" b="0" i="0" u="none" strike="noStrike" cap="none" spc="0" baseline="0">
          <a:solidFill>
            <a:srgbClr val="FFFFFF"/>
          </a:solidFill>
          <a:uFillTx/>
          <a:latin typeface="+mn-lt"/>
          <a:ea typeface="+mn-ea"/>
          <a:cs typeface="+mn-cs"/>
          <a:sym typeface="Chalkduster"/>
        </a:defRPr>
      </a:lvl8pPr>
      <a:lvl9pPr marL="0" marR="0" indent="0" algn="ctr" defTabSz="323850" rtl="0" latinLnBrk="0">
        <a:lnSpc>
          <a:spcPct val="100000"/>
        </a:lnSpc>
        <a:spcBef>
          <a:spcPts val="0"/>
        </a:spcBef>
        <a:spcAft>
          <a:spcPts val="0"/>
        </a:spcAft>
        <a:buClrTx/>
        <a:buSzTx/>
        <a:buFontTx/>
        <a:buNone/>
        <a:tabLst/>
        <a:defRPr sz="3350" b="0" i="0" u="none" strike="noStrike" cap="none" spc="0" baseline="0">
          <a:solidFill>
            <a:srgbClr val="FFFFFF"/>
          </a:solidFill>
          <a:uFillTx/>
          <a:latin typeface="+mn-lt"/>
          <a:ea typeface="+mn-ea"/>
          <a:cs typeface="+mn-cs"/>
          <a:sym typeface="Chalkduster"/>
        </a:defRPr>
      </a:lvl9pPr>
    </p:titleStyle>
    <p:bodyStyle>
      <a:lvl1pPr marL="381000" marR="0" indent="-381000" algn="l" defTabSz="323850" rtl="0" latinLnBrk="0">
        <a:lnSpc>
          <a:spcPct val="100000"/>
        </a:lnSpc>
        <a:spcBef>
          <a:spcPts val="2550"/>
        </a:spcBef>
        <a:spcAft>
          <a:spcPts val="0"/>
        </a:spcAft>
        <a:buClrTx/>
        <a:buSzPct val="43000"/>
        <a:buFontTx/>
        <a:buBlip>
          <a:blip r:embed="rId15"/>
        </a:buBlip>
        <a:tabLst/>
        <a:defRPr sz="2500" b="0" i="0" u="none" strike="noStrike" cap="none" spc="0" baseline="0">
          <a:solidFill>
            <a:srgbClr val="FFFFFF"/>
          </a:solidFill>
          <a:uFillTx/>
          <a:latin typeface="+mn-lt"/>
          <a:ea typeface="+mn-ea"/>
          <a:cs typeface="+mn-cs"/>
          <a:sym typeface="Chalkduster"/>
        </a:defRPr>
      </a:lvl1pPr>
      <a:lvl2pPr marL="762000" marR="0" indent="-381000" algn="l" defTabSz="323850" rtl="0" latinLnBrk="0">
        <a:lnSpc>
          <a:spcPct val="100000"/>
        </a:lnSpc>
        <a:spcBef>
          <a:spcPts val="2550"/>
        </a:spcBef>
        <a:spcAft>
          <a:spcPts val="0"/>
        </a:spcAft>
        <a:buClrTx/>
        <a:buSzPct val="43000"/>
        <a:buFontTx/>
        <a:buBlip>
          <a:blip r:embed="rId15"/>
        </a:buBlip>
        <a:tabLst/>
        <a:defRPr sz="2500" b="0" i="0" u="none" strike="noStrike" cap="none" spc="0" baseline="0">
          <a:solidFill>
            <a:srgbClr val="FFFFFF"/>
          </a:solidFill>
          <a:uFillTx/>
          <a:latin typeface="+mn-lt"/>
          <a:ea typeface="+mn-ea"/>
          <a:cs typeface="+mn-cs"/>
          <a:sym typeface="Chalkduster"/>
        </a:defRPr>
      </a:lvl2pPr>
      <a:lvl3pPr marL="1143000" marR="0" indent="-381000" algn="l" defTabSz="323850" rtl="0" latinLnBrk="0">
        <a:lnSpc>
          <a:spcPct val="100000"/>
        </a:lnSpc>
        <a:spcBef>
          <a:spcPts val="2550"/>
        </a:spcBef>
        <a:spcAft>
          <a:spcPts val="0"/>
        </a:spcAft>
        <a:buClrTx/>
        <a:buSzPct val="43000"/>
        <a:buFontTx/>
        <a:buBlip>
          <a:blip r:embed="rId15"/>
        </a:buBlip>
        <a:tabLst/>
        <a:defRPr sz="2500" b="0" i="0" u="none" strike="noStrike" cap="none" spc="0" baseline="0">
          <a:solidFill>
            <a:srgbClr val="FFFFFF"/>
          </a:solidFill>
          <a:uFillTx/>
          <a:latin typeface="+mn-lt"/>
          <a:ea typeface="+mn-ea"/>
          <a:cs typeface="+mn-cs"/>
          <a:sym typeface="Chalkduster"/>
        </a:defRPr>
      </a:lvl3pPr>
      <a:lvl4pPr marL="1524000" marR="0" indent="-381000" algn="l" defTabSz="323850" rtl="0" latinLnBrk="0">
        <a:lnSpc>
          <a:spcPct val="100000"/>
        </a:lnSpc>
        <a:spcBef>
          <a:spcPts val="2550"/>
        </a:spcBef>
        <a:spcAft>
          <a:spcPts val="0"/>
        </a:spcAft>
        <a:buClrTx/>
        <a:buSzPct val="43000"/>
        <a:buFontTx/>
        <a:buBlip>
          <a:blip r:embed="rId15"/>
        </a:buBlip>
        <a:tabLst/>
        <a:defRPr sz="2500" b="0" i="0" u="none" strike="noStrike" cap="none" spc="0" baseline="0">
          <a:solidFill>
            <a:srgbClr val="FFFFFF"/>
          </a:solidFill>
          <a:uFillTx/>
          <a:latin typeface="+mn-lt"/>
          <a:ea typeface="+mn-ea"/>
          <a:cs typeface="+mn-cs"/>
          <a:sym typeface="Chalkduster"/>
        </a:defRPr>
      </a:lvl4pPr>
      <a:lvl5pPr marL="1905000" marR="0" indent="-381000" algn="l" defTabSz="323850" rtl="0" latinLnBrk="0">
        <a:lnSpc>
          <a:spcPct val="100000"/>
        </a:lnSpc>
        <a:spcBef>
          <a:spcPts val="2550"/>
        </a:spcBef>
        <a:spcAft>
          <a:spcPts val="0"/>
        </a:spcAft>
        <a:buClrTx/>
        <a:buSzPct val="43000"/>
        <a:buFontTx/>
        <a:buBlip>
          <a:blip r:embed="rId15"/>
        </a:buBlip>
        <a:tabLst/>
        <a:defRPr sz="2500" b="0" i="0" u="none" strike="noStrike" cap="none" spc="0" baseline="0">
          <a:solidFill>
            <a:srgbClr val="FFFFFF"/>
          </a:solidFill>
          <a:uFillTx/>
          <a:latin typeface="+mn-lt"/>
          <a:ea typeface="+mn-ea"/>
          <a:cs typeface="+mn-cs"/>
          <a:sym typeface="Chalkduster"/>
        </a:defRPr>
      </a:lvl5pPr>
      <a:lvl6pPr marL="2286000" marR="0" indent="-381000" algn="l" defTabSz="323850" rtl="0" latinLnBrk="0">
        <a:lnSpc>
          <a:spcPct val="100000"/>
        </a:lnSpc>
        <a:spcBef>
          <a:spcPts val="2550"/>
        </a:spcBef>
        <a:spcAft>
          <a:spcPts val="0"/>
        </a:spcAft>
        <a:buClrTx/>
        <a:buSzPct val="43000"/>
        <a:buFontTx/>
        <a:buBlip>
          <a:blip r:embed="rId15"/>
        </a:buBlip>
        <a:tabLst/>
        <a:defRPr sz="2500" b="0" i="0" u="none" strike="noStrike" cap="none" spc="0" baseline="0">
          <a:solidFill>
            <a:srgbClr val="FFFFFF"/>
          </a:solidFill>
          <a:uFillTx/>
          <a:latin typeface="+mn-lt"/>
          <a:ea typeface="+mn-ea"/>
          <a:cs typeface="+mn-cs"/>
          <a:sym typeface="Chalkduster"/>
        </a:defRPr>
      </a:lvl6pPr>
      <a:lvl7pPr marL="2667000" marR="0" indent="-381000" algn="l" defTabSz="323850" rtl="0" latinLnBrk="0">
        <a:lnSpc>
          <a:spcPct val="100000"/>
        </a:lnSpc>
        <a:spcBef>
          <a:spcPts val="2550"/>
        </a:spcBef>
        <a:spcAft>
          <a:spcPts val="0"/>
        </a:spcAft>
        <a:buClrTx/>
        <a:buSzPct val="43000"/>
        <a:buFontTx/>
        <a:buBlip>
          <a:blip r:embed="rId15"/>
        </a:buBlip>
        <a:tabLst/>
        <a:defRPr sz="2500" b="0" i="0" u="none" strike="noStrike" cap="none" spc="0" baseline="0">
          <a:solidFill>
            <a:srgbClr val="FFFFFF"/>
          </a:solidFill>
          <a:uFillTx/>
          <a:latin typeface="+mn-lt"/>
          <a:ea typeface="+mn-ea"/>
          <a:cs typeface="+mn-cs"/>
          <a:sym typeface="Chalkduster"/>
        </a:defRPr>
      </a:lvl7pPr>
      <a:lvl8pPr marL="3048000" marR="0" indent="-381000" algn="l" defTabSz="323850" rtl="0" latinLnBrk="0">
        <a:lnSpc>
          <a:spcPct val="100000"/>
        </a:lnSpc>
        <a:spcBef>
          <a:spcPts val="2550"/>
        </a:spcBef>
        <a:spcAft>
          <a:spcPts val="0"/>
        </a:spcAft>
        <a:buClrTx/>
        <a:buSzPct val="43000"/>
        <a:buFontTx/>
        <a:buBlip>
          <a:blip r:embed="rId15"/>
        </a:buBlip>
        <a:tabLst/>
        <a:defRPr sz="2500" b="0" i="0" u="none" strike="noStrike" cap="none" spc="0" baseline="0">
          <a:solidFill>
            <a:srgbClr val="FFFFFF"/>
          </a:solidFill>
          <a:uFillTx/>
          <a:latin typeface="+mn-lt"/>
          <a:ea typeface="+mn-ea"/>
          <a:cs typeface="+mn-cs"/>
          <a:sym typeface="Chalkduster"/>
        </a:defRPr>
      </a:lvl8pPr>
      <a:lvl9pPr marL="3429000" marR="0" indent="-381000" algn="l" defTabSz="323850" rtl="0" latinLnBrk="0">
        <a:lnSpc>
          <a:spcPct val="100000"/>
        </a:lnSpc>
        <a:spcBef>
          <a:spcPts val="2550"/>
        </a:spcBef>
        <a:spcAft>
          <a:spcPts val="0"/>
        </a:spcAft>
        <a:buClrTx/>
        <a:buSzPct val="43000"/>
        <a:buFontTx/>
        <a:buBlip>
          <a:blip r:embed="rId15"/>
        </a:buBlip>
        <a:tabLst/>
        <a:defRPr sz="2500" b="0" i="0" u="none" strike="noStrike" cap="none" spc="0" baseline="0">
          <a:solidFill>
            <a:srgbClr val="FFFFFF"/>
          </a:solidFill>
          <a:uFillTx/>
          <a:latin typeface="+mn-lt"/>
          <a:ea typeface="+mn-ea"/>
          <a:cs typeface="+mn-cs"/>
          <a:sym typeface="Chalkduster"/>
        </a:defRPr>
      </a:lvl9pPr>
    </p:bodyStyle>
    <p:otherStyle>
      <a:lvl1pPr marL="0" marR="0" indent="0" algn="ctr" defTabSz="3238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halkduster"/>
        </a:defRPr>
      </a:lvl1pPr>
      <a:lvl2pPr marL="0" marR="0" indent="0" algn="ctr" defTabSz="3238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halkduster"/>
        </a:defRPr>
      </a:lvl2pPr>
      <a:lvl3pPr marL="0" marR="0" indent="0" algn="ctr" defTabSz="3238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halkduster"/>
        </a:defRPr>
      </a:lvl3pPr>
      <a:lvl4pPr marL="0" marR="0" indent="0" algn="ctr" defTabSz="3238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halkduster"/>
        </a:defRPr>
      </a:lvl4pPr>
      <a:lvl5pPr marL="0" marR="0" indent="0" algn="ctr" defTabSz="3238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halkduster"/>
        </a:defRPr>
      </a:lvl5pPr>
      <a:lvl6pPr marL="0" marR="0" indent="0" algn="ctr" defTabSz="3238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halkduster"/>
        </a:defRPr>
      </a:lvl6pPr>
      <a:lvl7pPr marL="0" marR="0" indent="0" algn="ctr" defTabSz="3238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halkduster"/>
        </a:defRPr>
      </a:lvl7pPr>
      <a:lvl8pPr marL="0" marR="0" indent="0" algn="ctr" defTabSz="3238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halkduster"/>
        </a:defRPr>
      </a:lvl8pPr>
      <a:lvl9pPr marL="0" marR="0" indent="0" algn="ctr" defTabSz="3238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youtu.be/MdoS_Kg5RtQ" TargetMode="External"/><Relationship Id="rId3" Type="http://schemas.openxmlformats.org/officeDocument/2006/relationships/slideLayout" Target="../slideLayouts/slideLayout12.xml"/><Relationship Id="rId7" Type="http://schemas.openxmlformats.org/officeDocument/2006/relationships/hyperlink" Target="https://www.alislam.org/quran/app/4:90" TargetMode="External"/><Relationship Id="rId12"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alislam.org/quran/app/2:213" TargetMode="External"/><Relationship Id="rId11" Type="http://schemas.openxmlformats.org/officeDocument/2006/relationships/image" Target="../media/image21.png"/><Relationship Id="rId5" Type="http://schemas.openxmlformats.org/officeDocument/2006/relationships/hyperlink" Target="https://www.alislam.org/quran/app/59:24" TargetMode="External"/><Relationship Id="rId10" Type="http://schemas.openxmlformats.org/officeDocument/2006/relationships/image" Target="../media/image20.png"/><Relationship Id="rId4" Type="http://schemas.openxmlformats.org/officeDocument/2006/relationships/image" Target="../media/image4.jpg"/><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www.washingtonpost.com/wellness/2024/12/01/depression-coping-strategies/" TargetMode="External"/><Relationship Id="rId2" Type="http://schemas.openxmlformats.org/officeDocument/2006/relationships/slideLayout" Target="../slideLayouts/slideLayout29.xml"/><Relationship Id="rId1" Type="http://schemas.openxmlformats.org/officeDocument/2006/relationships/themeOverride" Target="../theme/themeOverride1.xml"/><Relationship Id="rId5" Type="http://schemas.openxmlformats.org/officeDocument/2006/relationships/image" Target="../media/image24.png"/><Relationship Id="rId4" Type="http://schemas.openxmlformats.org/officeDocument/2006/relationships/hyperlink" Target="https://www.washingtonpost.com/wellness/interactive/2025/7-minute-workout-low-impact-exercises-modified/"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slideLayout" Target="../slideLayouts/slideLayout29.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9.xml"/><Relationship Id="rId1" Type="http://schemas.openxmlformats.org/officeDocument/2006/relationships/themeOverride" Target="../theme/themeOverride3.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zAmsHhc2zCw" TargetMode="External"/><Relationship Id="rId2" Type="http://schemas.openxmlformats.org/officeDocument/2006/relationships/slideLayout" Target="../slideLayouts/slideLayout29.xml"/><Relationship Id="rId1" Type="http://schemas.openxmlformats.org/officeDocument/2006/relationships/themeOverride" Target="../theme/themeOverride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slideLayout" Target="../slideLayouts/slideLayout29.xml"/><Relationship Id="rId1" Type="http://schemas.openxmlformats.org/officeDocument/2006/relationships/themeOverride" Target="../theme/themeOverride5.xml"/></Relationships>
</file>

<file path=ppt/slides/_rels/slide33.xml.rels><?xml version="1.0" encoding="UTF-8" standalone="yes"?>
<Relationships xmlns="http://schemas.openxmlformats.org/package/2006/relationships"><Relationship Id="rId3" Type="http://schemas.openxmlformats.org/officeDocument/2006/relationships/hyperlink" Target="mailto:qaid.health@ansarusa.org" TargetMode="External"/><Relationship Id="rId2" Type="http://schemas.openxmlformats.org/officeDocument/2006/relationships/slideLayout" Target="../slideLayouts/slideLayout29.xml"/><Relationship Id="rId1" Type="http://schemas.openxmlformats.org/officeDocument/2006/relationships/themeOverride" Target="../theme/themeOverride6.xml"/><Relationship Id="rId4" Type="http://schemas.openxmlformats.org/officeDocument/2006/relationships/image" Target="../media/image29.tif"/></Relationships>
</file>

<file path=ppt/slides/_rels/slide34.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3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333500" y="2279577"/>
            <a:ext cx="9525000" cy="2739211"/>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November 2025</a:t>
            </a:r>
          </a:p>
          <a:p>
            <a:pPr algn="ctr"/>
            <a:endParaRPr lang="en-US" sz="1600" b="1" dirty="0">
              <a:latin typeface="Verdana" panose="020B0604030504040204" pitchFamily="34" charset="0"/>
              <a:ea typeface="Verdana" panose="020B0604030504040204" pitchFamily="34" charset="0"/>
            </a:endParaRPr>
          </a:p>
          <a:p>
            <a:pPr algn="ctr"/>
            <a:r>
              <a:rPr lang="en-US" sz="2000" b="1" dirty="0">
                <a:latin typeface="Verdana" panose="020B0604030504040204" pitchFamily="34" charset="0"/>
                <a:ea typeface="Verdana" panose="020B0604030504040204" pitchFamily="34" charset="0"/>
              </a:rPr>
              <a:t>“Helpers of Allah” </a:t>
            </a:r>
          </a:p>
          <a:p>
            <a:pPr algn="ctr"/>
            <a:r>
              <a:rPr lang="en-US" sz="2000" dirty="0"/>
              <a:t>What it means to be Ansarullah</a:t>
            </a:r>
            <a:endParaRPr lang="en-US" b="1" dirty="0">
              <a:latin typeface="Verdana" panose="020B0604030504040204" pitchFamily="34" charset="0"/>
              <a:ea typeface="Verdana" panose="020B0604030504040204" pitchFamily="34" charset="0"/>
              <a:cs typeface="Urdu Typesetting" panose="03020402040406030203" pitchFamily="66" charset="-78"/>
            </a:endParaRP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67FE22A-1FFF-516B-25B5-0D9140318A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504634-37A6-1238-3596-5941C069900D}"/>
              </a:ext>
            </a:extLst>
          </p:cNvPr>
          <p:cNvSpPr txBox="1"/>
          <p:nvPr/>
        </p:nvSpPr>
        <p:spPr>
          <a:xfrm>
            <a:off x="3901233" y="69446"/>
            <a:ext cx="8290767"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Hazrat Khalifatul Masih IV</a:t>
            </a:r>
            <a:r>
              <a:rPr kumimoji="0" lang="en-US" b="1" i="0" u="none" strike="noStrike" kern="1200" cap="none" spc="0" normalizeH="0" baseline="30000" noProof="0" dirty="0">
                <a:ln>
                  <a:noFill/>
                </a:ln>
                <a:solidFill>
                  <a:prstClr val="white"/>
                </a:solidFill>
                <a:effectLst/>
                <a:uLnTx/>
                <a:uFillTx/>
                <a:latin typeface="Verdana" panose="020B0604030504040204" pitchFamily="34" charset="0"/>
                <a:ea typeface="Verdana" panose="020B0604030504040204" pitchFamily="34" charset="0"/>
                <a:cs typeface="+mn-cs"/>
              </a:rPr>
              <a:t>RH</a:t>
            </a:r>
            <a:endParaRPr kumimoji="0" lang="en-US"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15" name="TextBox 14">
            <a:extLst>
              <a:ext uri="{FF2B5EF4-FFF2-40B4-BE49-F238E27FC236}">
                <a16:creationId xmlns:a16="http://schemas.microsoft.com/office/drawing/2014/main" id="{4CF16D00-06F0-7F35-FE81-A5E87A4F1C1F}"/>
              </a:ext>
            </a:extLst>
          </p:cNvPr>
          <p:cNvSpPr txBox="1"/>
          <p:nvPr/>
        </p:nvSpPr>
        <p:spPr>
          <a:xfrm>
            <a:off x="253888" y="1382286"/>
            <a:ext cx="11809553" cy="409342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If one needs help and support from Allah, one has to offer everything they have for support of Allah, in other words support God with all your potential. That is when Allah will support and help you.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Ansarullah is a lifelong state meaning becoming helper for the entire life not just offering one for temporary support but always included in amongst the helpers.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Being helper of Allah and being helper of the Messiah and Mahdi aren’t two separate states. Jama’at Ahmadiyya has to understand this point fully and try to adopt this strategy. Otherwise, we will not be deserving of the glad tidings mentioned in the next chapter (Surah Jumuah). That glad tidings </a:t>
            </a:r>
            <a:r>
              <a:rPr lang="en-US" sz="2000" dirty="0">
                <a:solidFill>
                  <a:prstClr val="black"/>
                </a:solidFill>
                <a:latin typeface="Verdana" panose="020B0604030504040204" pitchFamily="34" charset="0"/>
                <a:ea typeface="Verdana" panose="020B0604030504040204" pitchFamily="34" charset="0"/>
              </a:rPr>
              <a:t>are</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when the Messiah of Muhammad</a:t>
            </a:r>
            <a:r>
              <a:rPr lang="en-US" sz="2000" baseline="30000" dirty="0">
                <a:solidFill>
                  <a:prstClr val="black"/>
                </a:solidFill>
                <a:latin typeface="Verdana" panose="020B0604030504040204" pitchFamily="34" charset="0"/>
                <a:ea typeface="Verdana" panose="020B0604030504040204" pitchFamily="34" charset="0"/>
              </a:rPr>
              <a:t>SA</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will solicit people to be his helpers, companions will offer themselves with such glory that Allah will unite them with the companions of the Holy Prophet</a:t>
            </a:r>
            <a:r>
              <a:rPr kumimoji="0" lang="en-US" sz="2000" b="0" i="0" u="none" strike="noStrike" kern="12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t>
            </a:r>
          </a:p>
        </p:txBody>
      </p:sp>
      <p:sp>
        <p:nvSpPr>
          <p:cNvPr id="4" name="TextBox 3">
            <a:extLst>
              <a:ext uri="{FF2B5EF4-FFF2-40B4-BE49-F238E27FC236}">
                <a16:creationId xmlns:a16="http://schemas.microsoft.com/office/drawing/2014/main" id="{A81D3686-EC1C-5A9D-4460-E90A243FC926}"/>
              </a:ext>
            </a:extLst>
          </p:cNvPr>
          <p:cNvSpPr txBox="1"/>
          <p:nvPr/>
        </p:nvSpPr>
        <p:spPr>
          <a:xfrm>
            <a:off x="868856" y="5643980"/>
            <a:ext cx="10940697" cy="523220"/>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Hazrat Khalifatul Masih IV</a:t>
            </a:r>
            <a:r>
              <a:rPr lang="en-US" sz="1400" b="1" i="1" baseline="30000" dirty="0">
                <a:latin typeface="Verdana" panose="020B0604030504040204" pitchFamily="34" charset="0"/>
                <a:ea typeface="Verdana" panose="020B0604030504040204" pitchFamily="34" charset="0"/>
              </a:rPr>
              <a:t>RH</a:t>
            </a:r>
            <a:r>
              <a:rPr lang="en-US" sz="1400" b="1" i="1" dirty="0">
                <a:latin typeface="Verdana" panose="020B0604030504040204" pitchFamily="34" charset="0"/>
                <a:ea typeface="Verdana" panose="020B0604030504040204" pitchFamily="34" charset="0"/>
              </a:rPr>
              <a:t> Friday Sermon February 7, 1992</a:t>
            </a:r>
          </a:p>
          <a:p>
            <a:pPr algn="r"/>
            <a:r>
              <a:rPr lang="en-US" sz="1400" b="1" i="1" dirty="0">
                <a:latin typeface="Verdana" panose="020B0604030504040204" pitchFamily="34" charset="0"/>
                <a:ea typeface="Verdana" panose="020B0604030504040204" pitchFamily="34" charset="0"/>
              </a:rPr>
              <a:t>(unofficial translation)</a:t>
            </a:r>
            <a:endParaRPr lang="en-US" sz="1400" i="1" dirty="0"/>
          </a:p>
        </p:txBody>
      </p:sp>
    </p:spTree>
    <p:extLst>
      <p:ext uri="{BB962C8B-B14F-4D97-AF65-F5344CB8AC3E}">
        <p14:creationId xmlns:p14="http://schemas.microsoft.com/office/powerpoint/2010/main" val="299880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B20DB6-34CF-1DD2-229A-085226D78EF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A567117-FBDE-8C3B-3736-266DDF820BD8}"/>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p>
        </p:txBody>
      </p:sp>
      <p:sp>
        <p:nvSpPr>
          <p:cNvPr id="7" name="Slide Number Placeholder 6">
            <a:extLst>
              <a:ext uri="{FF2B5EF4-FFF2-40B4-BE49-F238E27FC236}">
                <a16:creationId xmlns:a16="http://schemas.microsoft.com/office/drawing/2014/main" id="{10991446-F64B-582D-8841-3652CB055CF0}"/>
              </a:ext>
            </a:extLst>
          </p:cNvPr>
          <p:cNvSpPr>
            <a:spLocks noGrp="1"/>
          </p:cNvSpPr>
          <p:nvPr>
            <p:ph type="sldNum" sz="quarter" idx="12"/>
          </p:nvPr>
        </p:nvSpPr>
        <p:spPr/>
        <p:txBody>
          <a:bodyPr/>
          <a:lstStyle/>
          <a:p>
            <a:fld id="{A765CC5E-8052-F244-B94C-173FF7AA6EEC}" type="slidenum">
              <a:rPr lang="en-US" smtClean="0"/>
              <a:t>11</a:t>
            </a:fld>
            <a:endParaRPr lang="en-US"/>
          </a:p>
        </p:txBody>
      </p:sp>
      <p:sp>
        <p:nvSpPr>
          <p:cNvPr id="4" name="Content Placeholder 2">
            <a:extLst>
              <a:ext uri="{FF2B5EF4-FFF2-40B4-BE49-F238E27FC236}">
                <a16:creationId xmlns:a16="http://schemas.microsoft.com/office/drawing/2014/main" id="{021689BF-F82F-D97E-36B9-7271748AC447}"/>
              </a:ext>
            </a:extLst>
          </p:cNvPr>
          <p:cNvSpPr txBox="1">
            <a:spLocks/>
          </p:cNvSpPr>
          <p:nvPr/>
        </p:nvSpPr>
        <p:spPr>
          <a:xfrm>
            <a:off x="257263" y="1628864"/>
            <a:ext cx="11829326" cy="3961707"/>
          </a:xfrm>
          <a:prstGeom prst="rect">
            <a:avLst/>
          </a:prstGeom>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US" dirty="0">
                <a:latin typeface="Verdana" panose="020B0604030504040204" pitchFamily="34" charset="0"/>
                <a:ea typeface="Verdana" panose="020B0604030504040204" pitchFamily="34" charset="0"/>
              </a:rPr>
              <a:t>At the first Ansar meeting of the year, Zaim sahib introduced new Ansar who had graduated from Khuddamul Ahmadiyya. One of the new Nasir asked a question about the name Ansarullah. Khuddamul Ahmadiyya is obvious, we were servants of the Jama’at. What would be my role now, how can I help Allah? Most Ansar looked at each other for answers.</a:t>
            </a:r>
          </a:p>
          <a:p>
            <a:pPr algn="l">
              <a:lnSpc>
                <a:spcPct val="110000"/>
              </a:lnSpc>
              <a:spcBef>
                <a:spcPts val="0"/>
              </a:spcBef>
            </a:pPr>
            <a:endParaRPr lang="en-US" dirty="0">
              <a:latin typeface="Verdana" panose="020B0604030504040204" pitchFamily="34" charset="0"/>
              <a:ea typeface="Verdana" panose="020B0604030504040204" pitchFamily="34" charset="0"/>
            </a:endParaRPr>
          </a:p>
          <a:p>
            <a:pPr marL="800100" lvl="1" indent="-342900" algn="l">
              <a:lnSpc>
                <a:spcPct val="110000"/>
              </a:lnSpc>
              <a:spcBef>
                <a:spcPts val="0"/>
              </a:spcBef>
              <a:buFont typeface="Arial" panose="020B0604020202020204" pitchFamily="34" charset="0"/>
              <a:buChar char="•"/>
            </a:pPr>
            <a:r>
              <a:rPr lang="en-US" sz="2400" dirty="0">
                <a:latin typeface="Verdana" panose="020B0604030504040204" pitchFamily="34" charset="0"/>
                <a:ea typeface="Verdana" panose="020B0604030504040204" pitchFamily="34" charset="0"/>
              </a:rPr>
              <a:t>How would you respond to that question?</a:t>
            </a:r>
          </a:p>
          <a:p>
            <a:pPr marL="800100" lvl="1" indent="-342900" algn="l">
              <a:lnSpc>
                <a:spcPct val="110000"/>
              </a:lnSpc>
              <a:spcBef>
                <a:spcPts val="0"/>
              </a:spcBef>
              <a:buFont typeface="Arial" panose="020B0604020202020204" pitchFamily="34" charset="0"/>
              <a:buChar char="•"/>
            </a:pPr>
            <a:r>
              <a:rPr lang="en-US" sz="2400" dirty="0">
                <a:latin typeface="Verdana" panose="020B0604030504040204" pitchFamily="34" charset="0"/>
                <a:ea typeface="Verdana" panose="020B0604030504040204" pitchFamily="34" charset="0"/>
              </a:rPr>
              <a:t>Do you truly believe, you have been a true helper of Allah?</a:t>
            </a:r>
          </a:p>
        </p:txBody>
      </p:sp>
    </p:spTree>
    <p:extLst>
      <p:ext uri="{BB962C8B-B14F-4D97-AF65-F5344CB8AC3E}">
        <p14:creationId xmlns:p14="http://schemas.microsoft.com/office/powerpoint/2010/main" val="242142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EE16ED-D6F3-9C5F-D2AD-D07A42CA1DA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C092C8-D633-B59D-7455-DFFC713F3595}"/>
              </a:ext>
            </a:extLst>
          </p:cNvPr>
          <p:cNvSpPr>
            <a:spLocks noGrp="1"/>
          </p:cNvSpPr>
          <p:nvPr>
            <p:ph type="sldNum" sz="quarter" idx="12"/>
          </p:nvPr>
        </p:nvSpPr>
        <p:spPr/>
        <p:txBody>
          <a:bodyPr/>
          <a:lstStyle/>
          <a:p>
            <a:fld id="{A765CC5E-8052-F244-B94C-173FF7AA6EEC}" type="slidenum">
              <a:rPr lang="en-US" smtClean="0"/>
              <a:t>12</a:t>
            </a:fld>
            <a:endParaRPr lang="en-US"/>
          </a:p>
        </p:txBody>
      </p:sp>
      <p:sp>
        <p:nvSpPr>
          <p:cNvPr id="3" name="Content Placeholder 2">
            <a:extLst>
              <a:ext uri="{FF2B5EF4-FFF2-40B4-BE49-F238E27FC236}">
                <a16:creationId xmlns:a16="http://schemas.microsoft.com/office/drawing/2014/main" id="{2442D4D6-C4E8-6CD4-47CC-6A47550BB1A2}"/>
              </a:ext>
            </a:extLst>
          </p:cNvPr>
          <p:cNvSpPr txBox="1">
            <a:spLocks/>
          </p:cNvSpPr>
          <p:nvPr/>
        </p:nvSpPr>
        <p:spPr>
          <a:xfrm>
            <a:off x="567160" y="1332259"/>
            <a:ext cx="11435786" cy="455925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n-US" dirty="0">
                <a:solidFill>
                  <a:srgbClr val="222222"/>
                </a:solidFill>
                <a:latin typeface="Verdana" panose="020B0604030504040204" pitchFamily="34" charset="0"/>
                <a:ea typeface="Verdana" panose="020B0604030504040204" pitchFamily="34" charset="0"/>
              </a:rPr>
              <a:t>Huzoor</a:t>
            </a:r>
            <a:r>
              <a:rPr lang="en-US" baseline="30000" dirty="0">
                <a:solidFill>
                  <a:srgbClr val="222222"/>
                </a:solidFill>
                <a:latin typeface="Verdana" panose="020B0604030504040204" pitchFamily="34" charset="0"/>
                <a:ea typeface="Verdana" panose="020B0604030504040204" pitchFamily="34" charset="0"/>
              </a:rPr>
              <a:t>ABA</a:t>
            </a:r>
            <a:r>
              <a:rPr lang="en-US" dirty="0">
                <a:solidFill>
                  <a:srgbClr val="222222"/>
                </a:solidFill>
                <a:latin typeface="Verdana" panose="020B0604030504040204" pitchFamily="34" charset="0"/>
                <a:ea typeface="Verdana" panose="020B0604030504040204" pitchFamily="34" charset="0"/>
              </a:rPr>
              <a:t> then shed light on the slogan of “Nahno Ansarullah” i.e. We are the helpers of Allah, and he elaborated upon the two Quranic verses where this slogan appears. The first is the following verse: “And when Jesus perceived their disbelief, he said, ‘Who will be my helpers in the cause of Allah?’ The disciples answered, ‘We are the helpers of Allah. We have believed in Allah. And bear thou witness that we are obedient.” (3:53) When the disciples accepted the message, they also recited a prayer which is preserved in the following Quranic verse: ‘Our Lord, we believe in that which Thou hast sent down and we follow this Messenger. So write us down among those who bear witness.’ (3:54) Huzoor</a:t>
            </a:r>
            <a:r>
              <a:rPr lang="en-US" baseline="30000" dirty="0">
                <a:solidFill>
                  <a:srgbClr val="222222"/>
                </a:solidFill>
                <a:latin typeface="Verdana" panose="020B0604030504040204" pitchFamily="34" charset="0"/>
                <a:ea typeface="Verdana" panose="020B0604030504040204" pitchFamily="34" charset="0"/>
              </a:rPr>
              <a:t>ABA </a:t>
            </a:r>
            <a:r>
              <a:rPr lang="en-US" dirty="0">
                <a:solidFill>
                  <a:srgbClr val="222222"/>
                </a:solidFill>
                <a:latin typeface="Verdana" panose="020B0604030504040204" pitchFamily="34" charset="0"/>
                <a:ea typeface="Verdana" panose="020B0604030504040204" pitchFamily="34" charset="0"/>
              </a:rPr>
              <a:t>said that the obedience to a Prophet means that one must fulfil the pledge taken at his hand, to practice upon his teachings and to have firm faith in the truthfulness of his teachings.</a:t>
            </a:r>
          </a:p>
        </p:txBody>
      </p:sp>
      <p:sp>
        <p:nvSpPr>
          <p:cNvPr id="5" name="TextBox 4">
            <a:extLst>
              <a:ext uri="{FF2B5EF4-FFF2-40B4-BE49-F238E27FC236}">
                <a16:creationId xmlns:a16="http://schemas.microsoft.com/office/drawing/2014/main" id="{9D685752-6355-C5A2-42F5-6F21E1ECEC22}"/>
              </a:ext>
            </a:extLst>
          </p:cNvPr>
          <p:cNvSpPr txBox="1"/>
          <p:nvPr/>
        </p:nvSpPr>
        <p:spPr>
          <a:xfrm>
            <a:off x="4039564" y="5891514"/>
            <a:ext cx="7782046" cy="307777"/>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1" u="none" strike="noStrike" kern="1200" cap="none" spc="0" normalizeH="0" baseline="0" noProof="0" dirty="0">
                <a:ln>
                  <a:noFill/>
                </a:ln>
                <a:effectLst/>
                <a:uLnTx/>
                <a:uFillTx/>
                <a:latin typeface="Verdana" panose="020B0604030504040204" pitchFamily="34" charset="0"/>
                <a:ea typeface="Verdana" panose="020B0604030504040204" pitchFamily="34" charset="0"/>
              </a:rPr>
              <a:t>Friday Sermon delivered by Hazrat Khalifatul Masih </a:t>
            </a:r>
            <a:r>
              <a:rPr kumimoji="0" lang="en-US" sz="1400" b="1" i="1" u="none" strike="noStrike" kern="1200" cap="none" spc="0" normalizeH="0" noProof="0" dirty="0">
                <a:ln>
                  <a:noFill/>
                </a:ln>
                <a:effectLst/>
                <a:uLnTx/>
                <a:uFillTx/>
                <a:latin typeface="Verdana" panose="020B0604030504040204" pitchFamily="34" charset="0"/>
                <a:ea typeface="Verdana" panose="020B0604030504040204" pitchFamily="34" charset="0"/>
              </a:rPr>
              <a:t>V</a:t>
            </a:r>
            <a:r>
              <a:rPr kumimoji="0" lang="en-US" sz="1400" b="1" i="1" u="none" strike="noStrike" kern="1200" cap="none" spc="0" normalizeH="0" baseline="30000" noProof="0" dirty="0">
                <a:ln>
                  <a:noFill/>
                </a:ln>
                <a:effectLst/>
                <a:uLnTx/>
                <a:uFillTx/>
                <a:latin typeface="Verdana" panose="020B0604030504040204" pitchFamily="34" charset="0"/>
                <a:ea typeface="Verdana" panose="020B0604030504040204" pitchFamily="34" charset="0"/>
              </a:rPr>
              <a:t>ABA </a:t>
            </a:r>
            <a:r>
              <a:rPr lang="en-US" sz="1400" b="1" i="1" dirty="0">
                <a:latin typeface="Verdana" panose="020B0604030504040204" pitchFamily="34" charset="0"/>
                <a:ea typeface="Verdana" panose="020B0604030504040204" pitchFamily="34" charset="0"/>
              </a:rPr>
              <a:t>October 1, 2010 </a:t>
            </a:r>
            <a:endParaRPr kumimoji="0" lang="en-US" sz="1400" b="1" i="1" u="none" strike="noStrike" kern="1200" cap="none" spc="0" normalizeH="0" noProof="0" dirty="0">
              <a:ln>
                <a:noFill/>
              </a:ln>
              <a:effectLst/>
              <a:uLnTx/>
              <a:uFillTx/>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77360337-37F7-12BF-487D-67CC3CAC33F7}"/>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p>
        </p:txBody>
      </p:sp>
    </p:spTree>
    <p:extLst>
      <p:ext uri="{BB962C8B-B14F-4D97-AF65-F5344CB8AC3E}">
        <p14:creationId xmlns:p14="http://schemas.microsoft.com/office/powerpoint/2010/main" val="137239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D05F96-C29B-8E6E-16A2-984EABB71E6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B56BECF-0CC9-EC75-E757-656594251CD7}"/>
              </a:ext>
            </a:extLst>
          </p:cNvPr>
          <p:cNvSpPr>
            <a:spLocks noGrp="1"/>
          </p:cNvSpPr>
          <p:nvPr>
            <p:ph type="sldNum" sz="quarter" idx="12"/>
          </p:nvPr>
        </p:nvSpPr>
        <p:spPr/>
        <p:txBody>
          <a:bodyPr/>
          <a:lstStyle/>
          <a:p>
            <a:fld id="{A765CC5E-8052-F244-B94C-173FF7AA6EEC}" type="slidenum">
              <a:rPr lang="en-US" smtClean="0"/>
              <a:t>13</a:t>
            </a:fld>
            <a:endParaRPr lang="en-US"/>
          </a:p>
        </p:txBody>
      </p:sp>
      <p:pic>
        <p:nvPicPr>
          <p:cNvPr id="8" name="Picture 7">
            <a:extLst>
              <a:ext uri="{FF2B5EF4-FFF2-40B4-BE49-F238E27FC236}">
                <a16:creationId xmlns:a16="http://schemas.microsoft.com/office/drawing/2014/main" id="{25D4BE67-C456-D578-FB1F-0901729D7221}"/>
              </a:ext>
            </a:extLst>
          </p:cNvPr>
          <p:cNvPicPr>
            <a:picLocks noChangeAspect="1"/>
          </p:cNvPicPr>
          <p:nvPr/>
        </p:nvPicPr>
        <p:blipFill>
          <a:blip r:embed="rId3"/>
          <a:stretch>
            <a:fillRect/>
          </a:stretch>
        </p:blipFill>
        <p:spPr>
          <a:xfrm>
            <a:off x="8916846" y="565854"/>
            <a:ext cx="3093988" cy="1188823"/>
          </a:xfrm>
          <a:prstGeom prst="rect">
            <a:avLst/>
          </a:prstGeom>
        </p:spPr>
      </p:pic>
      <p:sp>
        <p:nvSpPr>
          <p:cNvPr id="9" name="TextBox 8">
            <a:extLst>
              <a:ext uri="{FF2B5EF4-FFF2-40B4-BE49-F238E27FC236}">
                <a16:creationId xmlns:a16="http://schemas.microsoft.com/office/drawing/2014/main" id="{87658BF3-C40D-8003-948F-F418C88B96DA}"/>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p>
        </p:txBody>
      </p:sp>
      <p:pic>
        <p:nvPicPr>
          <p:cNvPr id="6" name="Picture 5">
            <a:extLst>
              <a:ext uri="{FF2B5EF4-FFF2-40B4-BE49-F238E27FC236}">
                <a16:creationId xmlns:a16="http://schemas.microsoft.com/office/drawing/2014/main" id="{2389D3EC-F7C8-03AD-748A-AFE971C214BC}"/>
              </a:ext>
            </a:extLst>
          </p:cNvPr>
          <p:cNvPicPr>
            <a:picLocks noChangeAspect="1"/>
          </p:cNvPicPr>
          <p:nvPr/>
        </p:nvPicPr>
        <p:blipFill>
          <a:blip r:embed="rId4"/>
          <a:stretch>
            <a:fillRect/>
          </a:stretch>
        </p:blipFill>
        <p:spPr>
          <a:xfrm>
            <a:off x="1528420" y="1842292"/>
            <a:ext cx="9297206" cy="3871295"/>
          </a:xfrm>
          <a:prstGeom prst="rect">
            <a:avLst/>
          </a:prstGeom>
        </p:spPr>
      </p:pic>
    </p:spTree>
    <p:extLst>
      <p:ext uri="{BB962C8B-B14F-4D97-AF65-F5344CB8AC3E}">
        <p14:creationId xmlns:p14="http://schemas.microsoft.com/office/powerpoint/2010/main" val="108961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23269D4-B182-A679-C488-C1A7FA8BC31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8804197-61A8-3EEB-4093-3EB4BDA02C8F}"/>
              </a:ext>
            </a:extLst>
          </p:cNvPr>
          <p:cNvSpPr>
            <a:spLocks noGrp="1"/>
          </p:cNvSpPr>
          <p:nvPr>
            <p:ph type="sldNum" sz="quarter" idx="12"/>
          </p:nvPr>
        </p:nvSpPr>
        <p:spPr/>
        <p:txBody>
          <a:bodyPr/>
          <a:lstStyle/>
          <a:p>
            <a:fld id="{A765CC5E-8052-F244-B94C-173FF7AA6EEC}" type="slidenum">
              <a:rPr lang="en-US" smtClean="0"/>
              <a:t>14</a:t>
            </a:fld>
            <a:endParaRPr lang="en-US"/>
          </a:p>
        </p:txBody>
      </p:sp>
      <p:sp>
        <p:nvSpPr>
          <p:cNvPr id="3" name="Content Placeholder 2">
            <a:extLst>
              <a:ext uri="{FF2B5EF4-FFF2-40B4-BE49-F238E27FC236}">
                <a16:creationId xmlns:a16="http://schemas.microsoft.com/office/drawing/2014/main" id="{FD8343DC-09B4-ECA7-EF7B-80DADAA479C2}"/>
              </a:ext>
            </a:extLst>
          </p:cNvPr>
          <p:cNvSpPr txBox="1">
            <a:spLocks/>
          </p:cNvSpPr>
          <p:nvPr/>
        </p:nvSpPr>
        <p:spPr>
          <a:xfrm>
            <a:off x="567160" y="1365813"/>
            <a:ext cx="11435786" cy="4625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dirty="0">
                <a:solidFill>
                  <a:srgbClr val="222222"/>
                </a:solidFill>
                <a:latin typeface="Verdana" panose="020B0604030504040204" pitchFamily="34" charset="0"/>
                <a:ea typeface="Verdana" panose="020B0604030504040204" pitchFamily="34" charset="0"/>
              </a:rPr>
              <a:t>Huzoor</a:t>
            </a:r>
            <a:r>
              <a:rPr lang="en-US" baseline="30000" dirty="0">
                <a:solidFill>
                  <a:srgbClr val="222222"/>
                </a:solidFill>
                <a:latin typeface="Verdana" panose="020B0604030504040204" pitchFamily="34" charset="0"/>
                <a:ea typeface="Verdana" panose="020B0604030504040204" pitchFamily="34" charset="0"/>
              </a:rPr>
              <a:t>ABA</a:t>
            </a:r>
            <a:r>
              <a:rPr lang="en-US" dirty="0">
                <a:solidFill>
                  <a:srgbClr val="222222"/>
                </a:solidFill>
                <a:latin typeface="Verdana" panose="020B0604030504040204" pitchFamily="34" charset="0"/>
                <a:ea typeface="Verdana" panose="020B0604030504040204" pitchFamily="34" charset="0"/>
              </a:rPr>
              <a:t> reminded the </a:t>
            </a:r>
            <a:r>
              <a:rPr lang="en-US" i="1" dirty="0">
                <a:solidFill>
                  <a:srgbClr val="222222"/>
                </a:solidFill>
                <a:latin typeface="Verdana" panose="020B0604030504040204" pitchFamily="34" charset="0"/>
                <a:ea typeface="Verdana" panose="020B0604030504040204" pitchFamily="34" charset="0"/>
              </a:rPr>
              <a:t>ansar</a:t>
            </a:r>
            <a:r>
              <a:rPr lang="en-US" dirty="0">
                <a:solidFill>
                  <a:srgbClr val="222222"/>
                </a:solidFill>
                <a:latin typeface="Verdana" panose="020B0604030504040204" pitchFamily="34" charset="0"/>
                <a:ea typeface="Verdana" panose="020B0604030504040204" pitchFamily="34" charset="0"/>
              </a:rPr>
              <a:t> that the success of the Jama’at’s mission depends on the collective effort of its members. Only through mutual cooperation, teamwork, and shared commitment to the cause can the Jama’at achieve its goals. Huzoor</a:t>
            </a:r>
            <a:r>
              <a:rPr lang="en-US" baseline="30000" dirty="0">
                <a:solidFill>
                  <a:srgbClr val="222222"/>
                </a:solidFill>
                <a:latin typeface="Verdana" panose="020B0604030504040204" pitchFamily="34" charset="0"/>
                <a:ea typeface="Verdana" panose="020B0604030504040204" pitchFamily="34" charset="0"/>
              </a:rPr>
              <a:t>ABA</a:t>
            </a:r>
            <a:r>
              <a:rPr lang="en-US" dirty="0">
                <a:solidFill>
                  <a:srgbClr val="222222"/>
                </a:solidFill>
                <a:latin typeface="Verdana" panose="020B0604030504040204" pitchFamily="34" charset="0"/>
                <a:ea typeface="Verdana" panose="020B0604030504040204" pitchFamily="34" charset="0"/>
              </a:rPr>
              <a:t> urged </a:t>
            </a:r>
            <a:r>
              <a:rPr lang="en-US" i="1" dirty="0">
                <a:solidFill>
                  <a:srgbClr val="222222"/>
                </a:solidFill>
                <a:latin typeface="Verdana" panose="020B0604030504040204" pitchFamily="34" charset="0"/>
                <a:ea typeface="Verdana" panose="020B0604030504040204" pitchFamily="34" charset="0"/>
              </a:rPr>
              <a:t>ansar</a:t>
            </a:r>
            <a:r>
              <a:rPr lang="en-US" dirty="0">
                <a:solidFill>
                  <a:srgbClr val="222222"/>
                </a:solidFill>
                <a:latin typeface="Verdana" panose="020B0604030504040204" pitchFamily="34" charset="0"/>
                <a:ea typeface="Verdana" panose="020B0604030504040204" pitchFamily="34" charset="0"/>
              </a:rPr>
              <a:t> to live up to their title of </a:t>
            </a:r>
            <a:r>
              <a:rPr lang="ur-PK" dirty="0">
                <a:solidFill>
                  <a:srgbClr val="222222"/>
                </a:solidFill>
                <a:latin typeface="Verdana" panose="020B0604030504040204" pitchFamily="34" charset="0"/>
                <a:ea typeface="Verdana" panose="020B0604030504040204" pitchFamily="34" charset="0"/>
              </a:rPr>
              <a:t>(نَحْنُ أَنْصَارُ اللّٰهِ ) </a:t>
            </a:r>
            <a:r>
              <a:rPr lang="en-US" dirty="0">
                <a:solidFill>
                  <a:srgbClr val="222222"/>
                </a:solidFill>
                <a:latin typeface="Verdana" panose="020B0604030504040204" pitchFamily="34" charset="0"/>
                <a:ea typeface="Verdana" panose="020B0604030504040204" pitchFamily="34" charset="0"/>
              </a:rPr>
              <a:t> -We are the helpers of Allah by working together with dedication and a spirit of service. </a:t>
            </a:r>
          </a:p>
          <a:p>
            <a:pPr algn="l">
              <a:lnSpc>
                <a:spcPct val="100000"/>
              </a:lnSpc>
              <a:spcBef>
                <a:spcPts val="0"/>
              </a:spcBef>
            </a:pPr>
            <a:endParaRPr lang="en-US" dirty="0">
              <a:solidFill>
                <a:srgbClr val="222222"/>
              </a:solidFill>
              <a:latin typeface="Verdana" panose="020B0604030504040204" pitchFamily="34" charset="0"/>
              <a:ea typeface="Verdana" panose="020B0604030504040204" pitchFamily="34" charset="0"/>
            </a:endParaRPr>
          </a:p>
          <a:p>
            <a:pPr algn="l">
              <a:lnSpc>
                <a:spcPct val="100000"/>
              </a:lnSpc>
              <a:spcBef>
                <a:spcPts val="0"/>
              </a:spcBef>
            </a:pPr>
            <a:r>
              <a:rPr lang="en-US" dirty="0">
                <a:solidFill>
                  <a:srgbClr val="222222"/>
                </a:solidFill>
                <a:latin typeface="Verdana" panose="020B0604030504040204" pitchFamily="34" charset="0"/>
                <a:ea typeface="Verdana" panose="020B0604030504040204" pitchFamily="34" charset="0"/>
              </a:rPr>
              <a:t>Huzoor</a:t>
            </a:r>
            <a:r>
              <a:rPr lang="en-US" baseline="30000" dirty="0">
                <a:solidFill>
                  <a:srgbClr val="222222"/>
                </a:solidFill>
                <a:latin typeface="Verdana" panose="020B0604030504040204" pitchFamily="34" charset="0"/>
                <a:ea typeface="Verdana" panose="020B0604030504040204" pitchFamily="34" charset="0"/>
              </a:rPr>
              <a:t>ABA</a:t>
            </a:r>
            <a:r>
              <a:rPr lang="en-US" dirty="0">
                <a:solidFill>
                  <a:srgbClr val="222222"/>
                </a:solidFill>
                <a:latin typeface="Verdana" panose="020B0604030504040204" pitchFamily="34" charset="0"/>
                <a:ea typeface="Verdana" panose="020B0604030504040204" pitchFamily="34" charset="0"/>
              </a:rPr>
              <a:t> said: “When we have called ourselves </a:t>
            </a:r>
            <a:r>
              <a:rPr lang="en-US" i="1" dirty="0">
                <a:solidFill>
                  <a:srgbClr val="222222"/>
                </a:solidFill>
                <a:latin typeface="Verdana" panose="020B0604030504040204" pitchFamily="34" charset="0"/>
                <a:ea typeface="Verdana" panose="020B0604030504040204" pitchFamily="34" charset="0"/>
              </a:rPr>
              <a:t>Ansarullah</a:t>
            </a:r>
            <a:r>
              <a:rPr lang="en-US" dirty="0">
                <a:solidFill>
                  <a:srgbClr val="222222"/>
                </a:solidFill>
                <a:latin typeface="Verdana" panose="020B0604030504040204" pitchFamily="34" charset="0"/>
                <a:ea typeface="Verdana" panose="020B0604030504040204" pitchFamily="34" charset="0"/>
              </a:rPr>
              <a:t> and have raised the slogan </a:t>
            </a:r>
            <a:r>
              <a:rPr lang="ur-PK" dirty="0">
                <a:solidFill>
                  <a:srgbClr val="222222"/>
                </a:solidFill>
                <a:latin typeface="Verdana" panose="020B0604030504040204" pitchFamily="34" charset="0"/>
                <a:ea typeface="Verdana" panose="020B0604030504040204" pitchFamily="34" charset="0"/>
              </a:rPr>
              <a:t>(نَحْنُ أَنْصَارُ اللّٰهِ ) </a:t>
            </a:r>
            <a:r>
              <a:rPr lang="en-US" dirty="0">
                <a:solidFill>
                  <a:srgbClr val="222222"/>
                </a:solidFill>
                <a:latin typeface="Verdana" panose="020B0604030504040204" pitchFamily="34" charset="0"/>
                <a:ea typeface="Verdana" panose="020B0604030504040204" pitchFamily="34" charset="0"/>
              </a:rPr>
              <a:t> - We are the helpers of Allah, then we must make every possible effort to fulfil the rights of being part of the Community of the Promised Messiah</a:t>
            </a:r>
            <a:r>
              <a:rPr lang="en-US" baseline="30000" dirty="0">
                <a:solidFill>
                  <a:srgbClr val="222222"/>
                </a:solidFill>
                <a:latin typeface="Verdana" panose="020B0604030504040204" pitchFamily="34" charset="0"/>
                <a:ea typeface="Verdana" panose="020B0604030504040204" pitchFamily="34" charset="0"/>
              </a:rPr>
              <a:t>AS</a:t>
            </a:r>
            <a:r>
              <a:rPr lang="en-US" dirty="0">
                <a:solidFill>
                  <a:srgbClr val="222222"/>
                </a:solidFill>
                <a:latin typeface="Verdana" panose="020B0604030504040204" pitchFamily="34" charset="0"/>
                <a:ea typeface="Verdana" panose="020B0604030504040204" pitchFamily="34" charset="0"/>
              </a:rPr>
              <a:t> and being the </a:t>
            </a:r>
            <a:r>
              <a:rPr lang="en-US" i="1" dirty="0">
                <a:solidFill>
                  <a:srgbClr val="222222"/>
                </a:solidFill>
                <a:latin typeface="Verdana" panose="020B0604030504040204" pitchFamily="34" charset="0"/>
                <a:ea typeface="Verdana" panose="020B0604030504040204" pitchFamily="34" charset="0"/>
              </a:rPr>
              <a:t>Ansarullah</a:t>
            </a:r>
            <a:r>
              <a:rPr lang="en-US" dirty="0">
                <a:solidFill>
                  <a:srgbClr val="222222"/>
                </a:solidFill>
                <a:latin typeface="Verdana" panose="020B0604030504040204" pitchFamily="34" charset="0"/>
                <a:ea typeface="Verdana" panose="020B0604030504040204" pitchFamily="34" charset="0"/>
              </a:rPr>
              <a:t> [i.e., Helpers of Allah].”</a:t>
            </a:r>
          </a:p>
        </p:txBody>
      </p:sp>
      <p:sp>
        <p:nvSpPr>
          <p:cNvPr id="5" name="TextBox 4">
            <a:extLst>
              <a:ext uri="{FF2B5EF4-FFF2-40B4-BE49-F238E27FC236}">
                <a16:creationId xmlns:a16="http://schemas.microsoft.com/office/drawing/2014/main" id="{28F72F84-EFD9-9C3C-4FC4-86FBF52EE1CE}"/>
              </a:ext>
            </a:extLst>
          </p:cNvPr>
          <p:cNvSpPr txBox="1"/>
          <p:nvPr/>
        </p:nvSpPr>
        <p:spPr>
          <a:xfrm>
            <a:off x="6866398" y="0"/>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lang="en-US" sz="1400" b="1" baseline="30000" dirty="0">
                <a:solidFill>
                  <a:schemeClr val="bg1"/>
                </a:solidFill>
                <a:latin typeface="Verdana" panose="020B0604030504040204" pitchFamily="34" charset="0"/>
                <a:ea typeface="Verdana" panose="020B0604030504040204" pitchFamily="34" charset="0"/>
              </a:rPr>
              <a:t>ABA</a:t>
            </a:r>
            <a:endPar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endParaRP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Tree>
    <p:extLst>
      <p:ext uri="{BB962C8B-B14F-4D97-AF65-F5344CB8AC3E}">
        <p14:creationId xmlns:p14="http://schemas.microsoft.com/office/powerpoint/2010/main" val="34097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2543A0B-CA61-B734-026F-FBFC218B2E6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C77DFCA-A882-E0F9-C338-FCD68E193D6B}"/>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p>
        </p:txBody>
      </p:sp>
      <p:sp>
        <p:nvSpPr>
          <p:cNvPr id="7" name="Slide Number Placeholder 6">
            <a:extLst>
              <a:ext uri="{FF2B5EF4-FFF2-40B4-BE49-F238E27FC236}">
                <a16:creationId xmlns:a16="http://schemas.microsoft.com/office/drawing/2014/main" id="{4952957C-0BF5-BC6B-4ACF-9F532237AE53}"/>
              </a:ext>
            </a:extLst>
          </p:cNvPr>
          <p:cNvSpPr>
            <a:spLocks noGrp="1"/>
          </p:cNvSpPr>
          <p:nvPr>
            <p:ph type="sldNum" sz="quarter" idx="12"/>
          </p:nvPr>
        </p:nvSpPr>
        <p:spPr/>
        <p:txBody>
          <a:bodyPr/>
          <a:lstStyle/>
          <a:p>
            <a:fld id="{A765CC5E-8052-F244-B94C-173FF7AA6EEC}" type="slidenum">
              <a:rPr lang="en-US" smtClean="0"/>
              <a:t>15</a:t>
            </a:fld>
            <a:endParaRPr lang="en-US"/>
          </a:p>
        </p:txBody>
      </p:sp>
      <p:sp>
        <p:nvSpPr>
          <p:cNvPr id="4" name="TextBox 3">
            <a:extLst>
              <a:ext uri="{FF2B5EF4-FFF2-40B4-BE49-F238E27FC236}">
                <a16:creationId xmlns:a16="http://schemas.microsoft.com/office/drawing/2014/main" id="{39049EEC-1755-072F-0087-A03993EB08F4}"/>
              </a:ext>
            </a:extLst>
          </p:cNvPr>
          <p:cNvSpPr txBox="1"/>
          <p:nvPr/>
        </p:nvSpPr>
        <p:spPr>
          <a:xfrm>
            <a:off x="411866" y="1452937"/>
            <a:ext cx="11530314" cy="3477875"/>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“The very meaning of Ansarullah is ‘Helpers of Allah’ and so it is the duty of Majlis Ansarullah to spread the true and peaceful teachings of Islam to all parts of the world. It is your duty to teach the Holy Quran with its true meaning and to act as a positive moral example for all others to follow and learn from. It is your duty to guide the world towards peace and prosperity. And so all members of Majlis Ansarullah must ask themselves to what extent they are each playing their respective roles in this effort.”</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“In this era, Allah the Almighty sent the Promised Messiah</a:t>
            </a:r>
            <a:r>
              <a:rPr lang="en-US" sz="2000" baseline="30000" dirty="0">
                <a:latin typeface="Verdana" panose="020B0604030504040204" pitchFamily="34" charset="0"/>
                <a:ea typeface="Verdana" panose="020B0604030504040204" pitchFamily="34" charset="0"/>
              </a:rPr>
              <a:t>AS</a:t>
            </a:r>
            <a:r>
              <a:rPr lang="en-US" sz="2000" dirty="0">
                <a:latin typeface="Verdana" panose="020B0604030504040204" pitchFamily="34" charset="0"/>
                <a:ea typeface="Verdana" panose="020B0604030504040204" pitchFamily="34" charset="0"/>
              </a:rPr>
              <a:t> to guide the world and so the Ahmadiyya Muslim Community can only be successful if it stays true to his teachings. Let it be clear that our ambitions and goals are not kingdoms or material power, rather we are those who give precedence to our faith over all worldly matters.”</a:t>
            </a:r>
          </a:p>
        </p:txBody>
      </p:sp>
      <p:sp>
        <p:nvSpPr>
          <p:cNvPr id="8" name="TextBox 7">
            <a:extLst>
              <a:ext uri="{FF2B5EF4-FFF2-40B4-BE49-F238E27FC236}">
                <a16:creationId xmlns:a16="http://schemas.microsoft.com/office/drawing/2014/main" id="{B4665F7B-3751-05D4-EE90-88C35B863FD7}"/>
              </a:ext>
            </a:extLst>
          </p:cNvPr>
          <p:cNvSpPr txBox="1"/>
          <p:nvPr/>
        </p:nvSpPr>
        <p:spPr>
          <a:xfrm>
            <a:off x="3437682" y="5321259"/>
            <a:ext cx="8423475"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Huzoor</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’s Concluding address at the 33</a:t>
            </a:r>
            <a:r>
              <a:rPr lang="en-US" sz="1400" b="1" i="1" baseline="30000" dirty="0">
                <a:latin typeface="Verdana" panose="020B0604030504040204" pitchFamily="34" charset="0"/>
                <a:ea typeface="Verdana" panose="020B0604030504040204" pitchFamily="34" charset="0"/>
              </a:rPr>
              <a:t>rd</a:t>
            </a:r>
            <a:r>
              <a:rPr lang="en-US" sz="1400" b="1" i="1" dirty="0">
                <a:latin typeface="Verdana" panose="020B0604030504040204" pitchFamily="34" charset="0"/>
                <a:ea typeface="Verdana" panose="020B0604030504040204" pitchFamily="34" charset="0"/>
              </a:rPr>
              <a:t> Majlis Ansarullah Ijtima UK, 2015</a:t>
            </a:r>
          </a:p>
        </p:txBody>
      </p:sp>
    </p:spTree>
    <p:extLst>
      <p:ext uri="{BB962C8B-B14F-4D97-AF65-F5344CB8AC3E}">
        <p14:creationId xmlns:p14="http://schemas.microsoft.com/office/powerpoint/2010/main" val="231256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93BD43-2E1E-7499-0230-F1D6ABC22D1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071D89-E982-9A7E-065F-45E91343E635}"/>
              </a:ext>
            </a:extLst>
          </p:cNvPr>
          <p:cNvSpPr txBox="1"/>
          <p:nvPr/>
        </p:nvSpPr>
        <p:spPr>
          <a:xfrm>
            <a:off x="5184885" y="3013057"/>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56FEB76A-D8C5-C15C-42AB-D93E47C10493}"/>
              </a:ext>
            </a:extLst>
          </p:cNvPr>
          <p:cNvSpPr>
            <a:spLocks noGrp="1"/>
          </p:cNvSpPr>
          <p:nvPr>
            <p:ph type="sldNum" sz="quarter" idx="12"/>
          </p:nvPr>
        </p:nvSpPr>
        <p:spPr/>
        <p:txBody>
          <a:bodyPr/>
          <a:lstStyle/>
          <a:p>
            <a:fld id="{A765CC5E-8052-F244-B94C-173FF7AA6EEC}" type="slidenum">
              <a:rPr lang="en-US" smtClean="0"/>
              <a:t>16</a:t>
            </a:fld>
            <a:endParaRPr lang="en-US"/>
          </a:p>
        </p:txBody>
      </p:sp>
    </p:spTree>
    <p:extLst>
      <p:ext uri="{BB962C8B-B14F-4D97-AF65-F5344CB8AC3E}">
        <p14:creationId xmlns:p14="http://schemas.microsoft.com/office/powerpoint/2010/main" val="326988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DB06AA-42FC-AC52-3686-3F73A68CA38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F3572393-9A21-C0B3-C790-A084F316EB54}"/>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6" name="TextBox 5">
            <a:extLst>
              <a:ext uri="{FF2B5EF4-FFF2-40B4-BE49-F238E27FC236}">
                <a16:creationId xmlns:a16="http://schemas.microsoft.com/office/drawing/2014/main" id="{9197BE4F-A04E-DEF6-9A63-AFD17301E7BB}"/>
              </a:ext>
            </a:extLst>
          </p:cNvPr>
          <p:cNvSpPr txBox="1"/>
          <p:nvPr/>
        </p:nvSpPr>
        <p:spPr>
          <a:xfrm>
            <a:off x="262563" y="2250335"/>
            <a:ext cx="11666874" cy="2862322"/>
          </a:xfrm>
          <a:prstGeom prst="rect">
            <a:avLst/>
          </a:prstGeom>
          <a:noFill/>
        </p:spPr>
        <p:txBody>
          <a:bodyPr wrap="square">
            <a:spAutoFit/>
          </a:bodyPr>
          <a:lstStyle/>
          <a:p>
            <a:r>
              <a:rPr lang="en-US" sz="2000" b="0" i="0" dirty="0">
                <a:solidFill>
                  <a:srgbClr val="212529"/>
                </a:solidFill>
                <a:effectLst/>
                <a:latin typeface="Verdana" panose="020B0604030504040204" pitchFamily="34" charset="0"/>
                <a:ea typeface="Verdana" panose="020B0604030504040204" pitchFamily="34" charset="0"/>
              </a:rPr>
              <a:t>The Promised Messiah</a:t>
            </a:r>
            <a:r>
              <a:rPr lang="en-US" sz="2000" b="0" i="0" baseline="30000" dirty="0">
                <a:solidFill>
                  <a:srgbClr val="212529"/>
                </a:solidFill>
                <a:effectLst/>
                <a:latin typeface="Verdana" panose="020B0604030504040204" pitchFamily="34" charset="0"/>
                <a:ea typeface="Verdana" panose="020B0604030504040204" pitchFamily="34" charset="0"/>
              </a:rPr>
              <a:t>AS</a:t>
            </a:r>
            <a:r>
              <a:rPr lang="en-US" sz="2000" b="0" i="0" dirty="0">
                <a:solidFill>
                  <a:srgbClr val="212529"/>
                </a:solidFill>
                <a:effectLst/>
                <a:latin typeface="Verdana" panose="020B0604030504040204" pitchFamily="34" charset="0"/>
                <a:ea typeface="Verdana" panose="020B0604030504040204" pitchFamily="34" charset="0"/>
              </a:rPr>
              <a:t> writes: The first stage of a believer's spiritual state is that humility, weeping and tender-heartedness which a believer experiences during Salat and remembrance of Allah. That is, to generate in oneself a spirit of supplication, poignancy, humility, extreme humbleness, meekness of soul, ardor and warmth. To assume a state of fear while turning to the Glorious God as this verse states: 'Surely, success comes to the believers, Who are humble in their Prayers.’ (Chapter 23, Al-</a:t>
            </a:r>
            <a:r>
              <a:rPr lang="en-US" sz="2000" b="0" i="0" dirty="0" err="1">
                <a:solidFill>
                  <a:srgbClr val="212529"/>
                </a:solidFill>
                <a:effectLst/>
                <a:latin typeface="Verdana" panose="020B0604030504040204" pitchFamily="34" charset="0"/>
                <a:ea typeface="Verdana" panose="020B0604030504040204" pitchFamily="34" charset="0"/>
              </a:rPr>
              <a:t>Mu’minun</a:t>
            </a:r>
            <a:r>
              <a:rPr lang="en-US" sz="2000" dirty="0">
                <a:solidFill>
                  <a:srgbClr val="212529"/>
                </a:solidFill>
                <a:latin typeface="Verdana" panose="020B0604030504040204" pitchFamily="34" charset="0"/>
                <a:ea typeface="Verdana" panose="020B0604030504040204" pitchFamily="34" charset="0"/>
              </a:rPr>
              <a:t>, Verses </a:t>
            </a:r>
            <a:r>
              <a:rPr lang="en-US" sz="2000" b="0" i="0" dirty="0">
                <a:solidFill>
                  <a:srgbClr val="212529"/>
                </a:solidFill>
                <a:effectLst/>
                <a:latin typeface="Verdana" panose="020B0604030504040204" pitchFamily="34" charset="0"/>
                <a:ea typeface="Verdana" panose="020B0604030504040204" pitchFamily="34" charset="0"/>
              </a:rPr>
              <a:t>2-3). That is, successful are the believers who are humble in their Salat and during remembrance of Allah and who are engaged in remembrance of their Lord with poignancy, tender-heartedness, ardor and heart-felt passion.'</a:t>
            </a:r>
            <a:endParaRPr lang="en-US" sz="1600" b="1" i="1"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C6BF1D3D-FF00-4367-A4FA-ED64836617C3}"/>
              </a:ext>
            </a:extLst>
          </p:cNvPr>
          <p:cNvSpPr txBox="1"/>
          <p:nvPr/>
        </p:nvSpPr>
        <p:spPr>
          <a:xfrm>
            <a:off x="262563" y="1364172"/>
            <a:ext cx="4585519" cy="738664"/>
          </a:xfrm>
          <a:prstGeom prst="rect">
            <a:avLst/>
          </a:prstGeom>
          <a:noFill/>
        </p:spPr>
        <p:txBody>
          <a:bodyPr wrap="square">
            <a:spAutoFit/>
          </a:bodyPr>
          <a:lstStyle/>
          <a:p>
            <a:r>
              <a:rPr lang="en-US" sz="1400" b="1" dirty="0">
                <a:latin typeface="Verdana" panose="020B0604030504040204" pitchFamily="34" charset="0"/>
                <a:ea typeface="Verdana" panose="020B0604030504040204" pitchFamily="34" charset="0"/>
              </a:rPr>
              <a:t>Essence of Worship of Allah</a:t>
            </a:r>
          </a:p>
          <a:p>
            <a:r>
              <a:rPr lang="en-US" sz="1400" b="1" dirty="0">
                <a:latin typeface="Verdana" panose="020B0604030504040204" pitchFamily="34" charset="0"/>
                <a:ea typeface="Verdana" panose="020B0604030504040204" pitchFamily="34" charset="0"/>
              </a:rPr>
              <a:t>Friday Sermon, April 10, 2015</a:t>
            </a:r>
          </a:p>
          <a:p>
            <a:r>
              <a:rPr lang="en-US" sz="1400" b="1" dirty="0">
                <a:latin typeface="Verdana" panose="020B0604030504040204" pitchFamily="34" charset="0"/>
                <a:ea typeface="Verdana" panose="020B0604030504040204" pitchFamily="34" charset="0"/>
              </a:rPr>
              <a:t>Delivered by Hazrat Khalifatul Masih V</a:t>
            </a:r>
            <a:r>
              <a:rPr lang="en-US" sz="1400" b="1" baseline="30000" dirty="0">
                <a:latin typeface="Verdana" panose="020B0604030504040204" pitchFamily="34" charset="0"/>
                <a:ea typeface="Verdana" panose="020B0604030504040204" pitchFamily="34" charset="0"/>
              </a:rPr>
              <a:t>ABA</a:t>
            </a:r>
            <a:endParaRPr lang="en-US" sz="1400" b="1"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23F17F54-63B7-4165-0888-8958F2AEA4B2}"/>
              </a:ext>
            </a:extLst>
          </p:cNvPr>
          <p:cNvSpPr txBox="1"/>
          <p:nvPr/>
        </p:nvSpPr>
        <p:spPr>
          <a:xfrm>
            <a:off x="5278056" y="5321259"/>
            <a:ext cx="6583101"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Appendix of Barahin e Ahmadiyya, Volume 5 Roohani Khazain </a:t>
            </a:r>
          </a:p>
        </p:txBody>
      </p:sp>
    </p:spTree>
    <p:extLst>
      <p:ext uri="{BB962C8B-B14F-4D97-AF65-F5344CB8AC3E}">
        <p14:creationId xmlns:p14="http://schemas.microsoft.com/office/powerpoint/2010/main" val="311806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792BE7-2522-3324-7BBD-0F70D0C3A17A}"/>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43A7EEC1-B6D6-E3F7-FBAE-5BB177E01C39}"/>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pic>
        <p:nvPicPr>
          <p:cNvPr id="9" name="Picture 8">
            <a:extLst>
              <a:ext uri="{FF2B5EF4-FFF2-40B4-BE49-F238E27FC236}">
                <a16:creationId xmlns:a16="http://schemas.microsoft.com/office/drawing/2014/main" id="{19C3E147-EE1A-AD6D-E107-3DA1863F8BBC}"/>
              </a:ext>
            </a:extLst>
          </p:cNvPr>
          <p:cNvPicPr>
            <a:picLocks noChangeAspect="1"/>
          </p:cNvPicPr>
          <p:nvPr/>
        </p:nvPicPr>
        <p:blipFill>
          <a:blip r:embed="rId3"/>
          <a:stretch>
            <a:fillRect/>
          </a:stretch>
        </p:blipFill>
        <p:spPr>
          <a:xfrm>
            <a:off x="9255829" y="598590"/>
            <a:ext cx="2791084" cy="1012554"/>
          </a:xfrm>
          <a:prstGeom prst="rect">
            <a:avLst/>
          </a:prstGeom>
        </p:spPr>
      </p:pic>
      <p:pic>
        <p:nvPicPr>
          <p:cNvPr id="13" name="Picture 12">
            <a:extLst>
              <a:ext uri="{FF2B5EF4-FFF2-40B4-BE49-F238E27FC236}">
                <a16:creationId xmlns:a16="http://schemas.microsoft.com/office/drawing/2014/main" id="{5823EFC5-E99C-34FF-1E99-1429E1DD01B0}"/>
              </a:ext>
            </a:extLst>
          </p:cNvPr>
          <p:cNvPicPr>
            <a:picLocks noChangeAspect="1"/>
          </p:cNvPicPr>
          <p:nvPr/>
        </p:nvPicPr>
        <p:blipFill>
          <a:blip r:embed="rId4"/>
          <a:stretch>
            <a:fillRect/>
          </a:stretch>
        </p:blipFill>
        <p:spPr>
          <a:xfrm>
            <a:off x="2276805" y="1748069"/>
            <a:ext cx="7071622" cy="3827698"/>
          </a:xfrm>
          <a:prstGeom prst="rect">
            <a:avLst/>
          </a:prstGeom>
        </p:spPr>
      </p:pic>
    </p:spTree>
    <p:extLst>
      <p:ext uri="{BB962C8B-B14F-4D97-AF65-F5344CB8AC3E}">
        <p14:creationId xmlns:p14="http://schemas.microsoft.com/office/powerpoint/2010/main" val="38611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19</a:t>
            </a:fld>
            <a:endParaRPr lang="en-US"/>
          </a:p>
        </p:txBody>
      </p:sp>
    </p:spTree>
    <p:extLst>
      <p:ext uri="{BB962C8B-B14F-4D97-AF65-F5344CB8AC3E}">
        <p14:creationId xmlns:p14="http://schemas.microsoft.com/office/powerpoint/2010/main" val="50643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B295A2-3ADD-8456-E11A-E79C727737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7647F4E-256C-CB5E-4426-95769F1A2DC0}"/>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CE2A509A-AE17-B20C-BDDE-DE37B3F48E27}"/>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20" name="TextBox 19">
            <a:extLst>
              <a:ext uri="{FF2B5EF4-FFF2-40B4-BE49-F238E27FC236}">
                <a16:creationId xmlns:a16="http://schemas.microsoft.com/office/drawing/2014/main" id="{47CFFA87-F125-1442-6636-6FC46DBC901B}"/>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FBC8CA4D-0669-2C38-AA94-3CB944033B24}"/>
              </a:ext>
            </a:extLst>
          </p:cNvPr>
          <p:cNvSpPr>
            <a:spLocks noGrp="1"/>
          </p:cNvSpPr>
          <p:nvPr>
            <p:ph type="sldNum" sz="quarter" idx="12"/>
          </p:nvPr>
        </p:nvSpPr>
        <p:spPr/>
        <p:txBody>
          <a:bodyPr/>
          <a:lstStyle/>
          <a:p>
            <a:fld id="{A765CC5E-8052-F244-B94C-173FF7AA6EEC}" type="slidenum">
              <a:rPr lang="en-US" smtClean="0"/>
              <a:t>20</a:t>
            </a:fld>
            <a:endParaRPr lang="en-US"/>
          </a:p>
        </p:txBody>
      </p:sp>
      <p:grpSp>
        <p:nvGrpSpPr>
          <p:cNvPr id="18" name="Group 17">
            <a:extLst>
              <a:ext uri="{FF2B5EF4-FFF2-40B4-BE49-F238E27FC236}">
                <a16:creationId xmlns:a16="http://schemas.microsoft.com/office/drawing/2014/main" id="{AB446F32-693B-4A51-B360-54B08DB3D482}"/>
              </a:ext>
            </a:extLst>
          </p:cNvPr>
          <p:cNvGrpSpPr/>
          <p:nvPr/>
        </p:nvGrpSpPr>
        <p:grpSpPr>
          <a:xfrm>
            <a:off x="715946" y="2291906"/>
            <a:ext cx="5161319" cy="2105754"/>
            <a:chOff x="267208" y="2105743"/>
            <a:chExt cx="5161319" cy="2105754"/>
          </a:xfrm>
        </p:grpSpPr>
        <p:pic>
          <p:nvPicPr>
            <p:cNvPr id="6" name="Picture 5">
              <a:extLst>
                <a:ext uri="{FF2B5EF4-FFF2-40B4-BE49-F238E27FC236}">
                  <a16:creationId xmlns:a16="http://schemas.microsoft.com/office/drawing/2014/main" id="{8806469D-EEAA-6E0B-1808-A111D67CB60D}"/>
                </a:ext>
              </a:extLst>
            </p:cNvPr>
            <p:cNvPicPr>
              <a:picLocks noChangeAspect="1"/>
            </p:cNvPicPr>
            <p:nvPr/>
          </p:nvPicPr>
          <p:blipFill>
            <a:blip r:embed="rId3"/>
            <a:stretch>
              <a:fillRect/>
            </a:stretch>
          </p:blipFill>
          <p:spPr>
            <a:xfrm>
              <a:off x="267674" y="2985414"/>
              <a:ext cx="5160853" cy="1226083"/>
            </a:xfrm>
            <a:prstGeom prst="rect">
              <a:avLst/>
            </a:prstGeom>
          </p:spPr>
        </p:pic>
        <p:pic>
          <p:nvPicPr>
            <p:cNvPr id="4" name="Picture 3">
              <a:extLst>
                <a:ext uri="{FF2B5EF4-FFF2-40B4-BE49-F238E27FC236}">
                  <a16:creationId xmlns:a16="http://schemas.microsoft.com/office/drawing/2014/main" id="{9FA0B062-C672-55EB-A6FC-C2204A5062D3}"/>
                </a:ext>
              </a:extLst>
            </p:cNvPr>
            <p:cNvPicPr>
              <a:picLocks noChangeAspect="1"/>
            </p:cNvPicPr>
            <p:nvPr/>
          </p:nvPicPr>
          <p:blipFill>
            <a:blip r:embed="rId4"/>
            <a:stretch>
              <a:fillRect/>
            </a:stretch>
          </p:blipFill>
          <p:spPr>
            <a:xfrm>
              <a:off x="267208" y="2105743"/>
              <a:ext cx="5161319" cy="794347"/>
            </a:xfrm>
            <a:prstGeom prst="rect">
              <a:avLst/>
            </a:prstGeom>
          </p:spPr>
        </p:pic>
      </p:grpSp>
      <p:pic>
        <p:nvPicPr>
          <p:cNvPr id="10" name="Picture 9">
            <a:extLst>
              <a:ext uri="{FF2B5EF4-FFF2-40B4-BE49-F238E27FC236}">
                <a16:creationId xmlns:a16="http://schemas.microsoft.com/office/drawing/2014/main" id="{CD3D3A98-E478-58C2-54E4-287AF8B6A3C3}"/>
              </a:ext>
            </a:extLst>
          </p:cNvPr>
          <p:cNvPicPr>
            <a:picLocks noChangeAspect="1"/>
          </p:cNvPicPr>
          <p:nvPr/>
        </p:nvPicPr>
        <p:blipFill>
          <a:blip r:embed="rId5"/>
          <a:stretch>
            <a:fillRect/>
          </a:stretch>
        </p:blipFill>
        <p:spPr>
          <a:xfrm>
            <a:off x="1076445" y="4669038"/>
            <a:ext cx="3146557" cy="279883"/>
          </a:xfrm>
          <a:prstGeom prst="rect">
            <a:avLst/>
          </a:prstGeom>
        </p:spPr>
      </p:pic>
      <p:grpSp>
        <p:nvGrpSpPr>
          <p:cNvPr id="17" name="Group 16">
            <a:extLst>
              <a:ext uri="{FF2B5EF4-FFF2-40B4-BE49-F238E27FC236}">
                <a16:creationId xmlns:a16="http://schemas.microsoft.com/office/drawing/2014/main" id="{DC3C8D57-AF71-BE81-7014-76B363A2C21B}"/>
              </a:ext>
            </a:extLst>
          </p:cNvPr>
          <p:cNvGrpSpPr/>
          <p:nvPr/>
        </p:nvGrpSpPr>
        <p:grpSpPr>
          <a:xfrm>
            <a:off x="6242251" y="2358720"/>
            <a:ext cx="5523526" cy="1625713"/>
            <a:chOff x="6400800" y="2203397"/>
            <a:chExt cx="5523526" cy="1625713"/>
          </a:xfrm>
        </p:grpSpPr>
        <p:pic>
          <p:nvPicPr>
            <p:cNvPr id="15" name="Picture 14">
              <a:extLst>
                <a:ext uri="{FF2B5EF4-FFF2-40B4-BE49-F238E27FC236}">
                  <a16:creationId xmlns:a16="http://schemas.microsoft.com/office/drawing/2014/main" id="{8FE6C0B8-27F5-F8F8-CC23-EB3DD606BB91}"/>
                </a:ext>
              </a:extLst>
            </p:cNvPr>
            <p:cNvPicPr>
              <a:picLocks noChangeAspect="1"/>
            </p:cNvPicPr>
            <p:nvPr/>
          </p:nvPicPr>
          <p:blipFill>
            <a:blip r:embed="rId6"/>
            <a:stretch>
              <a:fillRect/>
            </a:stretch>
          </p:blipFill>
          <p:spPr>
            <a:xfrm>
              <a:off x="6524452" y="2203397"/>
              <a:ext cx="5399874" cy="1564033"/>
            </a:xfrm>
            <a:prstGeom prst="rect">
              <a:avLst/>
            </a:prstGeom>
          </p:spPr>
        </p:pic>
        <p:sp>
          <p:nvSpPr>
            <p:cNvPr id="16" name="Rectangle 15">
              <a:extLst>
                <a:ext uri="{FF2B5EF4-FFF2-40B4-BE49-F238E27FC236}">
                  <a16:creationId xmlns:a16="http://schemas.microsoft.com/office/drawing/2014/main" id="{9A390229-1186-6554-73E2-7039FA3C2183}"/>
                </a:ext>
              </a:extLst>
            </p:cNvPr>
            <p:cNvSpPr/>
            <p:nvPr/>
          </p:nvSpPr>
          <p:spPr>
            <a:xfrm>
              <a:off x="6400800" y="3429000"/>
              <a:ext cx="5139159"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41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399671"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21</a:t>
            </a:fld>
            <a:endParaRPr lang="en-US"/>
          </a:p>
        </p:txBody>
      </p:sp>
    </p:spTree>
    <p:extLst>
      <p:ext uri="{BB962C8B-B14F-4D97-AF65-F5344CB8AC3E}">
        <p14:creationId xmlns:p14="http://schemas.microsoft.com/office/powerpoint/2010/main" val="426041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49E198-A597-8F01-FF88-9221AE2A85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68F108-6B80-99AB-DC97-BE36F9F51575}"/>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Where is Angel Falls, the world’s largest waterfall, located?</a:t>
            </a:r>
          </a:p>
        </p:txBody>
      </p:sp>
      <p:sp>
        <p:nvSpPr>
          <p:cNvPr id="5" name="Rectangle 2">
            <a:extLst>
              <a:ext uri="{FF2B5EF4-FFF2-40B4-BE49-F238E27FC236}">
                <a16:creationId xmlns:a16="http://schemas.microsoft.com/office/drawing/2014/main" id="{A7394168-F27B-47FE-5A35-65B7C1C70A3B}"/>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Argentina</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Ecuador</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Brazil</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Venezuela </a:t>
            </a:r>
          </a:p>
        </p:txBody>
      </p:sp>
      <p:sp>
        <p:nvSpPr>
          <p:cNvPr id="6" name="TextBox 5">
            <a:extLst>
              <a:ext uri="{FF2B5EF4-FFF2-40B4-BE49-F238E27FC236}">
                <a16:creationId xmlns:a16="http://schemas.microsoft.com/office/drawing/2014/main" id="{729C6E6E-837B-307C-FFB9-78FC5DD547B5}"/>
              </a:ext>
            </a:extLst>
          </p:cNvPr>
          <p:cNvSpPr txBox="1"/>
          <p:nvPr/>
        </p:nvSpPr>
        <p:spPr>
          <a:xfrm>
            <a:off x="269680" y="2784387"/>
            <a:ext cx="1177842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lvl="0">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What is the northernmost capital city in the world?</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3DF17B4B-B2B6-09EB-6D07-F4CDF3C5129D}"/>
              </a:ext>
            </a:extLst>
          </p:cNvPr>
          <p:cNvSpPr>
            <a:spLocks noChangeArrowheads="1"/>
          </p:cNvSpPr>
          <p:nvPr/>
        </p:nvSpPr>
        <p:spPr bwMode="auto">
          <a:xfrm>
            <a:off x="668717" y="3153719"/>
            <a:ext cx="567421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Oslo, Norway</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Dublin, Ireland</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Reykjavik, Iceland</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Nuuk, Greenland</a:t>
            </a:r>
          </a:p>
        </p:txBody>
      </p:sp>
      <p:sp>
        <p:nvSpPr>
          <p:cNvPr id="8" name="TextBox 7">
            <a:extLst>
              <a:ext uri="{FF2B5EF4-FFF2-40B4-BE49-F238E27FC236}">
                <a16:creationId xmlns:a16="http://schemas.microsoft.com/office/drawing/2014/main" id="{25C3DFC7-8115-E235-4397-563B8998DE6C}"/>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Which company developed the first commercially available computer mouse?</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62B0C422-F394-127C-8DB7-BF1F80F413B4}"/>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D7462984-12C0-17D9-255C-66FBE9D0B51F}"/>
              </a:ext>
            </a:extLst>
          </p:cNvPr>
          <p:cNvSpPr>
            <a:spLocks noChangeArrowheads="1"/>
          </p:cNvSpPr>
          <p:nvPr/>
        </p:nvSpPr>
        <p:spPr bwMode="auto">
          <a:xfrm>
            <a:off x="760156" y="4760201"/>
            <a:ext cx="4529473"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Xerox</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Smith and Wesson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Microsoft</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Sony</a:t>
            </a:r>
          </a:p>
        </p:txBody>
      </p:sp>
      <p:sp>
        <p:nvSpPr>
          <p:cNvPr id="12" name="Slide Number Placeholder 11">
            <a:extLst>
              <a:ext uri="{FF2B5EF4-FFF2-40B4-BE49-F238E27FC236}">
                <a16:creationId xmlns:a16="http://schemas.microsoft.com/office/drawing/2014/main" id="{922E8984-1383-2306-2D18-476192072678}"/>
              </a:ext>
            </a:extLst>
          </p:cNvPr>
          <p:cNvSpPr>
            <a:spLocks noGrp="1"/>
          </p:cNvSpPr>
          <p:nvPr>
            <p:ph type="sldNum" sz="quarter" idx="12"/>
          </p:nvPr>
        </p:nvSpPr>
        <p:spPr/>
        <p:txBody>
          <a:bodyPr/>
          <a:lstStyle/>
          <a:p>
            <a:fld id="{A765CC5E-8052-F244-B94C-173FF7AA6EEC}" type="slidenum">
              <a:rPr lang="en-US" smtClean="0"/>
              <a:t>22</a:t>
            </a:fld>
            <a:endParaRPr lang="en-US"/>
          </a:p>
        </p:txBody>
      </p:sp>
    </p:spTree>
    <p:extLst>
      <p:ext uri="{BB962C8B-B14F-4D97-AF65-F5344CB8AC3E}">
        <p14:creationId xmlns:p14="http://schemas.microsoft.com/office/powerpoint/2010/main" val="870149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67D110-BDAA-1E1B-FA14-77777AFCB59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55D563-84A0-82E7-9DAA-2670FD392A67}"/>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Where is Angel Falls, the world’s tallest waterfall, located?</a:t>
            </a:r>
          </a:p>
        </p:txBody>
      </p:sp>
      <p:sp>
        <p:nvSpPr>
          <p:cNvPr id="5" name="Rectangle 2">
            <a:extLst>
              <a:ext uri="{FF2B5EF4-FFF2-40B4-BE49-F238E27FC236}">
                <a16:creationId xmlns:a16="http://schemas.microsoft.com/office/drawing/2014/main" id="{DCBB3225-86CF-65A5-245A-D6BEAFA825FC}"/>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Argentina</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Ecuador</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Brazil</a:t>
            </a:r>
          </a:p>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Venezuela </a:t>
            </a:r>
          </a:p>
        </p:txBody>
      </p:sp>
      <p:sp>
        <p:nvSpPr>
          <p:cNvPr id="6" name="TextBox 5">
            <a:extLst>
              <a:ext uri="{FF2B5EF4-FFF2-40B4-BE49-F238E27FC236}">
                <a16:creationId xmlns:a16="http://schemas.microsoft.com/office/drawing/2014/main" id="{E84BE524-E511-8A8A-30F3-34DF7F8C3739}"/>
              </a:ext>
            </a:extLst>
          </p:cNvPr>
          <p:cNvSpPr txBox="1"/>
          <p:nvPr/>
        </p:nvSpPr>
        <p:spPr>
          <a:xfrm>
            <a:off x="269680" y="2784386"/>
            <a:ext cx="6663555"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lvl="0">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What is the northernmost capital city in the world?</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C2AC8D11-99A7-A353-1C83-3A55FD34698B}"/>
              </a:ext>
            </a:extLst>
          </p:cNvPr>
          <p:cNvSpPr>
            <a:spLocks noChangeArrowheads="1"/>
          </p:cNvSpPr>
          <p:nvPr/>
        </p:nvSpPr>
        <p:spPr bwMode="auto">
          <a:xfrm>
            <a:off x="668717" y="3153719"/>
            <a:ext cx="2861561"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Oslo, Norway</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Dublin, Ireland</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Reykjavik, Iceland</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Nuuk, Greenland</a:t>
            </a:r>
          </a:p>
        </p:txBody>
      </p:sp>
      <p:sp>
        <p:nvSpPr>
          <p:cNvPr id="8" name="TextBox 7">
            <a:extLst>
              <a:ext uri="{FF2B5EF4-FFF2-40B4-BE49-F238E27FC236}">
                <a16:creationId xmlns:a16="http://schemas.microsoft.com/office/drawing/2014/main" id="{6F954E83-E01D-D0EB-3F41-8383005B120A}"/>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Which company developed the first commercially available computer mouse?</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940655F5-6816-27CB-E2D4-33CCF1120A1D}"/>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7ACDD383-59A6-2A76-40B6-2B5C59DED68D}"/>
              </a:ext>
            </a:extLst>
          </p:cNvPr>
          <p:cNvSpPr>
            <a:spLocks noChangeArrowheads="1"/>
          </p:cNvSpPr>
          <p:nvPr/>
        </p:nvSpPr>
        <p:spPr bwMode="auto">
          <a:xfrm>
            <a:off x="760156" y="4760201"/>
            <a:ext cx="4529473"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Xerox</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Smith and Wesson</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Microsoft</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Sony</a:t>
            </a:r>
          </a:p>
        </p:txBody>
      </p:sp>
      <p:sp>
        <p:nvSpPr>
          <p:cNvPr id="12" name="Slide Number Placeholder 11">
            <a:extLst>
              <a:ext uri="{FF2B5EF4-FFF2-40B4-BE49-F238E27FC236}">
                <a16:creationId xmlns:a16="http://schemas.microsoft.com/office/drawing/2014/main" id="{E6A119B5-B255-D314-0498-3DCBDBABEAAF}"/>
              </a:ext>
            </a:extLst>
          </p:cNvPr>
          <p:cNvSpPr>
            <a:spLocks noGrp="1"/>
          </p:cNvSpPr>
          <p:nvPr>
            <p:ph type="sldNum" sz="quarter" idx="12"/>
          </p:nvPr>
        </p:nvSpPr>
        <p:spPr/>
        <p:txBody>
          <a:bodyPr/>
          <a:lstStyle/>
          <a:p>
            <a:fld id="{A765CC5E-8052-F244-B94C-173FF7AA6EEC}" type="slidenum">
              <a:rPr lang="en-US" smtClean="0"/>
              <a:t>23</a:t>
            </a:fld>
            <a:endParaRPr lang="en-US"/>
          </a:p>
        </p:txBody>
      </p:sp>
      <p:sp>
        <p:nvSpPr>
          <p:cNvPr id="3" name="TextBox 2">
            <a:extLst>
              <a:ext uri="{FF2B5EF4-FFF2-40B4-BE49-F238E27FC236}">
                <a16:creationId xmlns:a16="http://schemas.microsoft.com/office/drawing/2014/main" id="{62027787-07FA-E8AD-5A98-7283999ECADA}"/>
              </a:ext>
            </a:extLst>
          </p:cNvPr>
          <p:cNvSpPr txBox="1"/>
          <p:nvPr/>
        </p:nvSpPr>
        <p:spPr>
          <a:xfrm>
            <a:off x="3680749" y="1608524"/>
            <a:ext cx="5868459" cy="830997"/>
          </a:xfrm>
          <a:prstGeom prst="rect">
            <a:avLst/>
          </a:prstGeom>
          <a:noFill/>
          <a:ln>
            <a:solidFill>
              <a:schemeClr val="accent1">
                <a:shade val="15000"/>
              </a:schemeClr>
            </a:solidFill>
          </a:ln>
        </p:spPr>
        <p:txBody>
          <a:bodyPr wrap="square">
            <a:spAutoFit/>
          </a:bodyPr>
          <a:lstStyle/>
          <a:p>
            <a:r>
              <a:rPr lang="en-US" sz="1600" dirty="0">
                <a:latin typeface="Verdana" panose="020B0604030504040204" pitchFamily="34" charset="0"/>
                <a:ea typeface="Verdana" panose="020B0604030504040204" pitchFamily="34" charset="0"/>
              </a:rPr>
              <a:t>Angel Falls is the world's tallest uninterrupted waterfall, located in Canaima National Park, Venezuela, with a total drop of 3,212 feet (979 meters). </a:t>
            </a:r>
          </a:p>
        </p:txBody>
      </p:sp>
      <p:pic>
        <p:nvPicPr>
          <p:cNvPr id="13" name="Picture 12">
            <a:extLst>
              <a:ext uri="{FF2B5EF4-FFF2-40B4-BE49-F238E27FC236}">
                <a16:creationId xmlns:a16="http://schemas.microsoft.com/office/drawing/2014/main" id="{DC034CA1-9E63-B3FE-B519-4802B168AC36}"/>
              </a:ext>
            </a:extLst>
          </p:cNvPr>
          <p:cNvPicPr>
            <a:picLocks noChangeAspect="1"/>
          </p:cNvPicPr>
          <p:nvPr/>
        </p:nvPicPr>
        <p:blipFill>
          <a:blip r:embed="rId3"/>
          <a:stretch>
            <a:fillRect/>
          </a:stretch>
        </p:blipFill>
        <p:spPr>
          <a:xfrm>
            <a:off x="10149386" y="1226002"/>
            <a:ext cx="1723215" cy="1540513"/>
          </a:xfrm>
          <a:prstGeom prst="rect">
            <a:avLst/>
          </a:prstGeom>
        </p:spPr>
      </p:pic>
      <p:sp>
        <p:nvSpPr>
          <p:cNvPr id="15" name="TextBox 14">
            <a:extLst>
              <a:ext uri="{FF2B5EF4-FFF2-40B4-BE49-F238E27FC236}">
                <a16:creationId xmlns:a16="http://schemas.microsoft.com/office/drawing/2014/main" id="{AB38AD0F-65F1-422A-BEAF-F5D4287BA885}"/>
              </a:ext>
            </a:extLst>
          </p:cNvPr>
          <p:cNvSpPr txBox="1"/>
          <p:nvPr/>
        </p:nvSpPr>
        <p:spPr>
          <a:xfrm>
            <a:off x="3680749" y="3226115"/>
            <a:ext cx="5868459" cy="1077218"/>
          </a:xfrm>
          <a:prstGeom prst="rect">
            <a:avLst/>
          </a:prstGeom>
          <a:noFill/>
          <a:ln>
            <a:solidFill>
              <a:schemeClr val="accent1">
                <a:shade val="15000"/>
              </a:schemeClr>
            </a:solidFill>
          </a:ln>
        </p:spPr>
        <p:txBody>
          <a:bodyPr wrap="square">
            <a:spAutoFit/>
          </a:bodyPr>
          <a:lstStyle/>
          <a:p>
            <a:r>
              <a:rPr lang="en-US" sz="1600" dirty="0">
                <a:latin typeface="Verdana" panose="020B0604030504040204" pitchFamily="34" charset="0"/>
                <a:ea typeface="Verdana" panose="020B0604030504040204" pitchFamily="34" charset="0"/>
              </a:rPr>
              <a:t>Reykjavík is known for being the world's northernmost capital of a sovereign state. It holds this title due to its location in the southwest of Iceland, at a latitude of approximately 64°08′ N.</a:t>
            </a:r>
          </a:p>
        </p:txBody>
      </p:sp>
      <p:pic>
        <p:nvPicPr>
          <p:cNvPr id="17" name="Picture 16">
            <a:extLst>
              <a:ext uri="{FF2B5EF4-FFF2-40B4-BE49-F238E27FC236}">
                <a16:creationId xmlns:a16="http://schemas.microsoft.com/office/drawing/2014/main" id="{34C74FCB-6209-5486-659A-EBF90BFEFE03}"/>
              </a:ext>
            </a:extLst>
          </p:cNvPr>
          <p:cNvPicPr>
            <a:picLocks noChangeAspect="1"/>
          </p:cNvPicPr>
          <p:nvPr/>
        </p:nvPicPr>
        <p:blipFill>
          <a:blip r:embed="rId4"/>
          <a:stretch>
            <a:fillRect/>
          </a:stretch>
        </p:blipFill>
        <p:spPr>
          <a:xfrm>
            <a:off x="9848105" y="3033688"/>
            <a:ext cx="2074215" cy="1320360"/>
          </a:xfrm>
          <a:prstGeom prst="rect">
            <a:avLst/>
          </a:prstGeom>
        </p:spPr>
      </p:pic>
      <p:sp>
        <p:nvSpPr>
          <p:cNvPr id="19" name="TextBox 18">
            <a:extLst>
              <a:ext uri="{FF2B5EF4-FFF2-40B4-BE49-F238E27FC236}">
                <a16:creationId xmlns:a16="http://schemas.microsoft.com/office/drawing/2014/main" id="{7FFEA825-75B0-100C-FF6F-77635E02DC46}"/>
              </a:ext>
            </a:extLst>
          </p:cNvPr>
          <p:cNvSpPr txBox="1"/>
          <p:nvPr/>
        </p:nvSpPr>
        <p:spPr>
          <a:xfrm>
            <a:off x="3640961" y="4940319"/>
            <a:ext cx="5908247" cy="1077218"/>
          </a:xfrm>
          <a:prstGeom prst="rect">
            <a:avLst/>
          </a:prstGeom>
          <a:noFill/>
          <a:ln>
            <a:solidFill>
              <a:schemeClr val="accent1">
                <a:shade val="15000"/>
              </a:schemeClr>
            </a:solidFill>
          </a:ln>
        </p:spPr>
        <p:txBody>
          <a:bodyPr wrap="square">
            <a:spAutoFit/>
          </a:bodyPr>
          <a:lstStyle/>
          <a:p>
            <a:r>
              <a:rPr lang="en-US" sz="1600" dirty="0">
                <a:latin typeface="Verdana" panose="020B0604030504040204" pitchFamily="34" charset="0"/>
                <a:ea typeface="Verdana" panose="020B0604030504040204" pitchFamily="34" charset="0"/>
              </a:rPr>
              <a:t>While Douglas Engelbart is credited with inventing the first mouse prototype in 1964, it was Xerox that introduced the device to the commercial market as part of its innovative desktop system. </a:t>
            </a:r>
          </a:p>
        </p:txBody>
      </p:sp>
      <p:pic>
        <p:nvPicPr>
          <p:cNvPr id="21" name="Picture 20">
            <a:extLst>
              <a:ext uri="{FF2B5EF4-FFF2-40B4-BE49-F238E27FC236}">
                <a16:creationId xmlns:a16="http://schemas.microsoft.com/office/drawing/2014/main" id="{866AAAC2-C695-4FC6-67B5-EEA7C9A07B7A}"/>
              </a:ext>
            </a:extLst>
          </p:cNvPr>
          <p:cNvPicPr>
            <a:picLocks noChangeAspect="1"/>
          </p:cNvPicPr>
          <p:nvPr/>
        </p:nvPicPr>
        <p:blipFill>
          <a:blip r:embed="rId5"/>
          <a:stretch>
            <a:fillRect/>
          </a:stretch>
        </p:blipFill>
        <p:spPr>
          <a:xfrm>
            <a:off x="10039852" y="4497788"/>
            <a:ext cx="1882468" cy="1519749"/>
          </a:xfrm>
          <a:prstGeom prst="rect">
            <a:avLst/>
          </a:prstGeom>
        </p:spPr>
      </p:pic>
    </p:spTree>
    <p:extLst>
      <p:ext uri="{BB962C8B-B14F-4D97-AF65-F5344CB8AC3E}">
        <p14:creationId xmlns:p14="http://schemas.microsoft.com/office/powerpoint/2010/main" val="111670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2913011"/>
            <a:ext cx="8576441" cy="707886"/>
          </a:xfrm>
          <a:prstGeom prst="rect">
            <a:avLst/>
          </a:prstGeom>
          <a:noFill/>
        </p:spPr>
        <p:txBody>
          <a:bodyPr wrap="square">
            <a:spAutoFit/>
          </a:bodyPr>
          <a:lstStyle/>
          <a:p>
            <a:pPr algn="ct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24</a:t>
            </a:fld>
            <a:endParaRPr lang="en-US"/>
          </a:p>
        </p:txBody>
      </p:sp>
    </p:spTree>
    <p:extLst>
      <p:ext uri="{BB962C8B-B14F-4D97-AF65-F5344CB8AC3E}">
        <p14:creationId xmlns:p14="http://schemas.microsoft.com/office/powerpoint/2010/main" val="2838694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1971831"/>
            <a:ext cx="11849743"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In Holy Quran some words start with a blank alif. It is called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Hamzatul-Wasl</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It has following rules:</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1) </a:t>
            </a:r>
            <a:r>
              <a:rPr kumimoji="0" lang="en-US" sz="1800" b="1"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Fat’hah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The blank alif always take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Fat’hah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if the next letter is Lam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Sakin</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Mushaddad</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5"/>
              </a:rPr>
              <a:t>See CH:59 V24</a:t>
            </a:r>
            <a:endPar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2) </a:t>
            </a:r>
            <a:r>
              <a:rPr kumimoji="0" lang="en-US" sz="1800" b="1"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Kasrah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If the very first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Mutaharrik</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vowelled</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letter of such word bears a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Fat’hah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or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Kasrah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the blank alif always take a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Kasrah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6"/>
              </a:rPr>
              <a:t>See CH:2 V213</a:t>
            </a:r>
            <a:endPar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3) </a:t>
            </a:r>
            <a:r>
              <a:rPr kumimoji="0" lang="en-US" sz="1800" b="1"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Dammah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If the very first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Mutaharrik</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vowelled</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letter of such word bears a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Dammah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the blank alif always take a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Dammah</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7"/>
              </a:rPr>
              <a:t>See CH:4 V90</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 </a:t>
            </a:r>
            <a:r>
              <a:rPr kumimoji="0" lang="en-US" sz="14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Click Here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itle 3">
            <a:extLst>
              <a:ext uri="{FF2B5EF4-FFF2-40B4-BE49-F238E27FC236}">
                <a16:creationId xmlns:a16="http://schemas.microsoft.com/office/drawing/2014/main" id="{7DB18EAA-5C80-D318-D3E7-40D50385A133}"/>
              </a:ext>
            </a:extLst>
          </p:cNvPr>
          <p:cNvSpPr txBox="1">
            <a:spLocks/>
          </p:cNvSpPr>
          <p:nvPr/>
        </p:nvSpPr>
        <p:spPr>
          <a:xfrm>
            <a:off x="1483661" y="1037516"/>
            <a:ext cx="10515600" cy="96458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7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Hamzatul-Wasl</a:t>
            </a:r>
            <a:r>
              <a:rPr kumimoji="0" lang="en-US"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(Joining Hamza)</a:t>
            </a:r>
          </a:p>
        </p:txBody>
      </p:sp>
      <p:pic>
        <p:nvPicPr>
          <p:cNvPr id="6" name="Picture 5">
            <a:extLst>
              <a:ext uri="{FF2B5EF4-FFF2-40B4-BE49-F238E27FC236}">
                <a16:creationId xmlns:a16="http://schemas.microsoft.com/office/drawing/2014/main" id="{C63ED510-F893-028D-9D97-1FD1725A2E35}"/>
              </a:ext>
            </a:extLst>
          </p:cNvPr>
          <p:cNvPicPr>
            <a:picLocks noChangeAspect="1"/>
          </p:cNvPicPr>
          <p:nvPr/>
        </p:nvPicPr>
        <p:blipFill>
          <a:blip r:embed="rId9"/>
          <a:stretch>
            <a:fillRect/>
          </a:stretch>
        </p:blipFill>
        <p:spPr>
          <a:xfrm>
            <a:off x="4807882" y="2994305"/>
            <a:ext cx="5106113" cy="552527"/>
          </a:xfrm>
          <a:prstGeom prst="rect">
            <a:avLst/>
          </a:prstGeom>
        </p:spPr>
      </p:pic>
      <p:pic>
        <p:nvPicPr>
          <p:cNvPr id="9" name="Picture 8">
            <a:extLst>
              <a:ext uri="{FF2B5EF4-FFF2-40B4-BE49-F238E27FC236}">
                <a16:creationId xmlns:a16="http://schemas.microsoft.com/office/drawing/2014/main" id="{19F835C7-A873-8A7F-F36A-8BD73C79688B}"/>
              </a:ext>
            </a:extLst>
          </p:cNvPr>
          <p:cNvPicPr>
            <a:picLocks noChangeAspect="1"/>
          </p:cNvPicPr>
          <p:nvPr/>
        </p:nvPicPr>
        <p:blipFill>
          <a:blip r:embed="rId10"/>
          <a:stretch>
            <a:fillRect/>
          </a:stretch>
        </p:blipFill>
        <p:spPr>
          <a:xfrm>
            <a:off x="5499501" y="4165010"/>
            <a:ext cx="4477375" cy="562053"/>
          </a:xfrm>
          <a:prstGeom prst="rect">
            <a:avLst/>
          </a:prstGeom>
        </p:spPr>
      </p:pic>
      <p:pic>
        <p:nvPicPr>
          <p:cNvPr id="4" name="Picture 3">
            <a:extLst>
              <a:ext uri="{FF2B5EF4-FFF2-40B4-BE49-F238E27FC236}">
                <a16:creationId xmlns:a16="http://schemas.microsoft.com/office/drawing/2014/main" id="{31384D9F-B972-4D22-6429-D2A8361BDC5B}"/>
              </a:ext>
            </a:extLst>
          </p:cNvPr>
          <p:cNvPicPr>
            <a:picLocks noChangeAspect="1"/>
          </p:cNvPicPr>
          <p:nvPr/>
        </p:nvPicPr>
        <p:blipFill>
          <a:blip r:embed="rId11"/>
          <a:stretch>
            <a:fillRect/>
          </a:stretch>
        </p:blipFill>
        <p:spPr>
          <a:xfrm>
            <a:off x="5402423" y="5380251"/>
            <a:ext cx="4674637" cy="563496"/>
          </a:xfrm>
          <a:prstGeom prst="rect">
            <a:avLst/>
          </a:prstGeom>
        </p:spPr>
      </p:pic>
      <p:pic>
        <p:nvPicPr>
          <p:cNvPr id="3" name="HamzatulWasl">
            <a:hlinkClick r:id="" action="ppaction://media"/>
            <a:extLst>
              <a:ext uri="{FF2B5EF4-FFF2-40B4-BE49-F238E27FC236}">
                <a16:creationId xmlns:a16="http://schemas.microsoft.com/office/drawing/2014/main" id="{D62BB7B7-8BDC-354C-EDAA-AC4D712093B0}"/>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88029" y="5833462"/>
            <a:ext cx="220569" cy="22056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57111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5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26</a:t>
            </a:fld>
            <a:endParaRPr lang="en-US"/>
          </a:p>
        </p:txBody>
      </p:sp>
    </p:spTree>
    <p:extLst>
      <p:ext uri="{BB962C8B-B14F-4D97-AF65-F5344CB8AC3E}">
        <p14:creationId xmlns:p14="http://schemas.microsoft.com/office/powerpoint/2010/main" val="1429069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 name="The Power Of Walking"/>
          <p:cNvSpPr txBox="1">
            <a:spLocks noGrp="1"/>
          </p:cNvSpPr>
          <p:nvPr>
            <p:ph type="title"/>
          </p:nvPr>
        </p:nvSpPr>
        <p:spPr>
          <a:xfrm>
            <a:off x="889000" y="4601580"/>
            <a:ext cx="10414000" cy="673100"/>
          </a:xfrm>
          <a:prstGeom prst="rect">
            <a:avLst/>
          </a:prstGeom>
        </p:spPr>
        <p:txBody>
          <a:bodyPr>
            <a:normAutofit/>
          </a:bodyPr>
          <a:lstStyle/>
          <a:p>
            <a:r>
              <a:rPr sz="2700" b="1" dirty="0">
                <a:solidFill>
                  <a:schemeClr val="bg2">
                    <a:lumMod val="50000"/>
                  </a:schemeClr>
                </a:solidFill>
              </a:rPr>
              <a:t>The Power Of Walking </a:t>
            </a:r>
          </a:p>
        </p:txBody>
      </p:sp>
      <p:sp>
        <p:nvSpPr>
          <p:cNvPr id="120" name="Tanvir Ahmed"/>
          <p:cNvSpPr txBox="1">
            <a:spLocks noGrp="1"/>
          </p:cNvSpPr>
          <p:nvPr>
            <p:ph type="body" sz="quarter" idx="1"/>
          </p:nvPr>
        </p:nvSpPr>
        <p:spPr>
          <a:xfrm>
            <a:off x="889000" y="5274680"/>
            <a:ext cx="10414000" cy="673100"/>
          </a:xfrm>
          <a:prstGeom prst="rect">
            <a:avLst/>
          </a:prstGeom>
        </p:spPr>
        <p:txBody>
          <a:bodyPr>
            <a:normAutofit/>
          </a:bodyPr>
          <a:lstStyle/>
          <a:p>
            <a:r>
              <a:rPr sz="2200" b="1" dirty="0">
                <a:solidFill>
                  <a:schemeClr val="bg2">
                    <a:lumMod val="50000"/>
                  </a:schemeClr>
                </a:solidFill>
              </a:rPr>
              <a:t>Tanvir Ahmed </a:t>
            </a:r>
          </a:p>
        </p:txBody>
      </p:sp>
      <p:pic>
        <p:nvPicPr>
          <p:cNvPr id="3" name="Picture 2">
            <a:extLst>
              <a:ext uri="{FF2B5EF4-FFF2-40B4-BE49-F238E27FC236}">
                <a16:creationId xmlns:a16="http://schemas.microsoft.com/office/drawing/2014/main" id="{5B447B50-5E60-91BA-7C09-9C05CDE9F187}"/>
              </a:ext>
            </a:extLst>
          </p:cNvPr>
          <p:cNvPicPr>
            <a:picLocks noChangeAspect="1"/>
          </p:cNvPicPr>
          <p:nvPr/>
        </p:nvPicPr>
        <p:blipFill>
          <a:blip r:embed="rId2"/>
          <a:stretch>
            <a:fillRect/>
          </a:stretch>
        </p:blipFill>
        <p:spPr>
          <a:xfrm>
            <a:off x="2961561" y="760327"/>
            <a:ext cx="6268878" cy="3470103"/>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3" name="Power of Walking"/>
          <p:cNvSpPr txBox="1">
            <a:spLocks noGrp="1"/>
          </p:cNvSpPr>
          <p:nvPr>
            <p:ph type="title"/>
          </p:nvPr>
        </p:nvSpPr>
        <p:spPr>
          <a:xfrm>
            <a:off x="889000" y="476250"/>
            <a:ext cx="10414000" cy="692793"/>
          </a:xfrm>
          <a:prstGeom prst="rect">
            <a:avLst/>
          </a:prstGeom>
        </p:spPr>
        <p:txBody>
          <a:bodyPr/>
          <a:lstStyle/>
          <a:p>
            <a:r>
              <a:rPr b="1" dirty="0">
                <a:solidFill>
                  <a:schemeClr val="bg2">
                    <a:lumMod val="50000"/>
                  </a:schemeClr>
                </a:solidFill>
                <a:latin typeface="Verdana" panose="020B0604030504040204" pitchFamily="34" charset="0"/>
                <a:ea typeface="Verdana" panose="020B0604030504040204" pitchFamily="34" charset="0"/>
              </a:rPr>
              <a:t>Power of Walking</a:t>
            </a:r>
          </a:p>
        </p:txBody>
      </p:sp>
      <p:sp>
        <p:nvSpPr>
          <p:cNvPr id="124" name="Walking can be a go-to solution for many of life’s challenges…"/>
          <p:cNvSpPr txBox="1">
            <a:spLocks noGrp="1"/>
          </p:cNvSpPr>
          <p:nvPr>
            <p:ph type="body" sz="half" idx="1"/>
          </p:nvPr>
        </p:nvSpPr>
        <p:spPr>
          <a:xfrm>
            <a:off x="82062" y="1723824"/>
            <a:ext cx="7708885" cy="4530947"/>
          </a:xfrm>
          <a:prstGeom prst="rect">
            <a:avLst/>
          </a:prstGeom>
        </p:spPr>
        <p:txBody>
          <a:bodyPr anchor="t">
            <a:normAutofit/>
          </a:bodyPr>
          <a:lstStyle/>
          <a:p>
            <a:pPr marL="375227" indent="-375227">
              <a:spcBef>
                <a:spcPts val="2550"/>
              </a:spcBef>
              <a:defRPr sz="5000">
                <a:latin typeface="Arial"/>
                <a:ea typeface="Arial"/>
                <a:cs typeface="Arial"/>
                <a:sym typeface="Arial"/>
              </a:defRPr>
            </a:pPr>
            <a:r>
              <a:rPr sz="2400" dirty="0">
                <a:solidFill>
                  <a:schemeClr val="bg2">
                    <a:lumMod val="50000"/>
                  </a:schemeClr>
                </a:solidFill>
                <a:latin typeface="Verdana" panose="020B0604030504040204" pitchFamily="34" charset="0"/>
                <a:ea typeface="Verdana" panose="020B0604030504040204" pitchFamily="34" charset="0"/>
              </a:rPr>
              <a:t>Walking can be a go-to solution for many of life’s challenges</a:t>
            </a:r>
          </a:p>
          <a:p>
            <a:pPr marL="375227" indent="-375227">
              <a:spcBef>
                <a:spcPts val="2550"/>
              </a:spcBef>
              <a:defRPr sz="5000">
                <a:latin typeface="Arial"/>
                <a:ea typeface="Arial"/>
                <a:cs typeface="Arial"/>
                <a:sym typeface="Arial"/>
              </a:defRPr>
            </a:pPr>
            <a:r>
              <a:rPr sz="2400" dirty="0">
                <a:solidFill>
                  <a:schemeClr val="bg2">
                    <a:lumMod val="50000"/>
                  </a:schemeClr>
                </a:solidFill>
                <a:latin typeface="Verdana" panose="020B0604030504040204" pitchFamily="34" charset="0"/>
                <a:ea typeface="Verdana" panose="020B0604030504040204" pitchFamily="34" charset="0"/>
              </a:rPr>
              <a:t>Whether you’re stressed, </a:t>
            </a:r>
            <a:r>
              <a:rPr sz="2400" u="sng" dirty="0">
                <a:solidFill>
                  <a:schemeClr val="bg2">
                    <a:lumMod val="50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depressed</a:t>
            </a:r>
            <a:r>
              <a:rPr sz="2400" dirty="0">
                <a:solidFill>
                  <a:schemeClr val="bg2">
                    <a:lumMod val="50000"/>
                  </a:schemeClr>
                </a:solidFill>
                <a:latin typeface="Verdana" panose="020B0604030504040204" pitchFamily="34" charset="0"/>
                <a:ea typeface="Verdana" panose="020B0604030504040204" pitchFamily="34" charset="0"/>
              </a:rPr>
              <a:t> or simply need a </a:t>
            </a:r>
            <a:r>
              <a:rPr sz="2400" u="sng" dirty="0">
                <a:solidFill>
                  <a:schemeClr val="bg2">
                    <a:lumMod val="50000"/>
                  </a:schemeClr>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low-impact way</a:t>
            </a:r>
            <a:r>
              <a:rPr sz="2400" dirty="0">
                <a:solidFill>
                  <a:schemeClr val="bg2">
                    <a:lumMod val="50000"/>
                  </a:schemeClr>
                </a:solidFill>
                <a:latin typeface="Verdana" panose="020B0604030504040204" pitchFamily="34" charset="0"/>
                <a:ea typeface="Verdana" panose="020B0604030504040204" pitchFamily="34" charset="0"/>
              </a:rPr>
              <a:t> to get in shape, walking is the way.</a:t>
            </a:r>
          </a:p>
          <a:p>
            <a:pPr marL="375227" indent="-375227">
              <a:spcBef>
                <a:spcPts val="2550"/>
              </a:spcBef>
              <a:defRPr sz="5000">
                <a:latin typeface="Arial"/>
                <a:ea typeface="Arial"/>
                <a:cs typeface="Arial"/>
                <a:sym typeface="Arial"/>
              </a:defRPr>
            </a:pPr>
            <a:r>
              <a:rPr sz="2400" dirty="0">
                <a:solidFill>
                  <a:schemeClr val="bg2">
                    <a:lumMod val="50000"/>
                  </a:schemeClr>
                </a:solidFill>
                <a:latin typeface="Verdana" panose="020B0604030504040204" pitchFamily="34" charset="0"/>
                <a:ea typeface="Verdana" panose="020B0604030504040204" pitchFamily="34" charset="0"/>
              </a:rPr>
              <a:t>Most accessible exercise options and suitable for a variety of people</a:t>
            </a:r>
          </a:p>
        </p:txBody>
      </p:sp>
      <p:pic>
        <p:nvPicPr>
          <p:cNvPr id="3" name="Picture 2">
            <a:extLst>
              <a:ext uri="{FF2B5EF4-FFF2-40B4-BE49-F238E27FC236}">
                <a16:creationId xmlns:a16="http://schemas.microsoft.com/office/drawing/2014/main" id="{9B329156-8BAE-B9B1-0F23-2BB97D0CE2E2}"/>
              </a:ext>
            </a:extLst>
          </p:cNvPr>
          <p:cNvPicPr>
            <a:picLocks noChangeAspect="1"/>
          </p:cNvPicPr>
          <p:nvPr/>
        </p:nvPicPr>
        <p:blipFill>
          <a:blip r:embed="rId5"/>
          <a:stretch>
            <a:fillRect/>
          </a:stretch>
        </p:blipFill>
        <p:spPr>
          <a:xfrm>
            <a:off x="7790947" y="2406194"/>
            <a:ext cx="4160639" cy="2478679"/>
          </a:xfrm>
          <a:prstGeom prst="rect">
            <a:avLst/>
          </a:prstGeom>
        </p:spPr>
      </p:pic>
    </p:spTree>
  </p:cSld>
  <p:clrMapOvr>
    <a:overrideClrMapping bg1="dk1" tx1="lt1" bg2="dk2" tx2="lt2" accent1="accent1" accent2="accent2" accent3="accent3" accent4="accent4" accent5="accent5" accent6="accent6" hlink="hlink" folHlink="folHlink"/>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7" name="Japanese or Interval Walking Training"/>
          <p:cNvSpPr txBox="1">
            <a:spLocks noGrp="1"/>
          </p:cNvSpPr>
          <p:nvPr>
            <p:ph type="title"/>
          </p:nvPr>
        </p:nvSpPr>
        <p:spPr>
          <a:prstGeom prst="rect">
            <a:avLst/>
          </a:prstGeom>
        </p:spPr>
        <p:txBody>
          <a:bodyPr/>
          <a:lstStyle/>
          <a:p>
            <a:r>
              <a:rPr b="1" dirty="0">
                <a:solidFill>
                  <a:schemeClr val="bg2">
                    <a:lumMod val="50000"/>
                  </a:schemeClr>
                </a:solidFill>
                <a:latin typeface="Verdana" panose="020B0604030504040204" pitchFamily="34" charset="0"/>
                <a:ea typeface="Verdana" panose="020B0604030504040204" pitchFamily="34" charset="0"/>
              </a:rPr>
              <a:t>Japanese or Interval Walking Training </a:t>
            </a:r>
          </a:p>
        </p:txBody>
      </p:sp>
      <p:sp>
        <p:nvSpPr>
          <p:cNvPr id="128" name="Interval walking training (IWT) is a fitness activity that alternates between faster, higher-intensity walking intervals and slower, lower-intensity walking intervals…"/>
          <p:cNvSpPr txBox="1">
            <a:spLocks noGrp="1"/>
          </p:cNvSpPr>
          <p:nvPr>
            <p:ph type="body" sz="half" idx="1"/>
          </p:nvPr>
        </p:nvSpPr>
        <p:spPr>
          <a:xfrm>
            <a:off x="127322" y="1689100"/>
            <a:ext cx="6504972" cy="4433908"/>
          </a:xfrm>
          <a:prstGeom prst="rect">
            <a:avLst/>
          </a:prstGeom>
        </p:spPr>
        <p:txBody>
          <a:bodyPr anchor="t">
            <a:noAutofit/>
          </a:bodyPr>
          <a:lstStyle/>
          <a:p>
            <a:pPr marL="0" indent="0">
              <a:lnSpc>
                <a:spcPct val="120000"/>
              </a:lnSpc>
              <a:spcBef>
                <a:spcPts val="2550"/>
              </a:spcBef>
              <a:buNone/>
              <a:defRPr sz="4700">
                <a:latin typeface="Arial"/>
                <a:ea typeface="Arial"/>
                <a:cs typeface="Arial"/>
                <a:sym typeface="Arial"/>
              </a:defRPr>
            </a:pPr>
            <a:r>
              <a:rPr sz="2000" dirty="0">
                <a:solidFill>
                  <a:schemeClr val="bg2">
                    <a:lumMod val="50000"/>
                  </a:schemeClr>
                </a:solidFill>
                <a:latin typeface="Verdana" panose="020B0604030504040204" pitchFamily="34" charset="0"/>
                <a:ea typeface="Verdana" panose="020B0604030504040204" pitchFamily="34" charset="0"/>
              </a:rPr>
              <a:t>Interval walking training (IWT) is a fitness activity that alternates between faster, higher-intensity walking intervals and slower, lower-intensity walking intervals</a:t>
            </a:r>
          </a:p>
          <a:p>
            <a:pPr marL="0" indent="0">
              <a:lnSpc>
                <a:spcPct val="120000"/>
              </a:lnSpc>
              <a:spcBef>
                <a:spcPts val="2550"/>
              </a:spcBef>
              <a:buNone/>
              <a:defRPr sz="4700">
                <a:latin typeface="Arial"/>
                <a:ea typeface="Arial"/>
                <a:cs typeface="Arial"/>
                <a:sym typeface="Arial"/>
              </a:defRPr>
            </a:pPr>
            <a:r>
              <a:rPr sz="2000" dirty="0">
                <a:solidFill>
                  <a:schemeClr val="bg2">
                    <a:lumMod val="50000"/>
                  </a:schemeClr>
                </a:solidFill>
                <a:latin typeface="Verdana" panose="020B0604030504040204" pitchFamily="34" charset="0"/>
                <a:ea typeface="Verdana" panose="020B0604030504040204" pitchFamily="34" charset="0"/>
              </a:rPr>
              <a:t>Warm up, stretch walk fast for three minutes followed by three minutes of slower walking, for 30 minutes per day at least four days per week</a:t>
            </a:r>
            <a:endParaRPr lang="en-US" sz="2000" dirty="0">
              <a:solidFill>
                <a:schemeClr val="bg2">
                  <a:lumMod val="50000"/>
                </a:schemeClr>
              </a:solidFill>
              <a:latin typeface="Verdana" panose="020B0604030504040204" pitchFamily="34" charset="0"/>
              <a:ea typeface="Verdana" panose="020B0604030504040204" pitchFamily="34" charset="0"/>
            </a:endParaRPr>
          </a:p>
          <a:p>
            <a:pPr marL="0" indent="0">
              <a:lnSpc>
                <a:spcPct val="120000"/>
              </a:lnSpc>
              <a:spcBef>
                <a:spcPts val="2550"/>
              </a:spcBef>
              <a:buNone/>
              <a:defRPr sz="4700">
                <a:latin typeface="Arial"/>
                <a:ea typeface="Arial"/>
                <a:cs typeface="Arial"/>
                <a:sym typeface="Arial"/>
              </a:defRPr>
            </a:pPr>
            <a:r>
              <a:rPr lang="en-US" sz="2000" dirty="0">
                <a:solidFill>
                  <a:schemeClr val="bg2">
                    <a:lumMod val="50000"/>
                  </a:schemeClr>
                </a:solidFill>
                <a:latin typeface="Verdana" panose="020B0604030504040204" pitchFamily="34" charset="0"/>
                <a:ea typeface="Verdana" panose="020B0604030504040204" pitchFamily="34" charset="0"/>
              </a:rPr>
              <a:t>Start slow @ 15 minutes a day. Increase to150 minutes per week</a:t>
            </a:r>
          </a:p>
        </p:txBody>
      </p:sp>
      <p:pic>
        <p:nvPicPr>
          <p:cNvPr id="129" name="Image" descr="Image"/>
          <p:cNvPicPr>
            <a:picLocks noChangeAspect="1"/>
          </p:cNvPicPr>
          <p:nvPr/>
        </p:nvPicPr>
        <p:blipFill>
          <a:blip r:embed="rId3"/>
          <a:stretch>
            <a:fillRect/>
          </a:stretch>
        </p:blipFill>
        <p:spPr>
          <a:xfrm>
            <a:off x="6852213" y="2211717"/>
            <a:ext cx="4899949" cy="2434566"/>
          </a:xfrm>
          <a:prstGeom prst="rect">
            <a:avLst/>
          </a:prstGeom>
          <a:ln w="88900">
            <a:miter lim="400000"/>
          </a:ln>
        </p:spPr>
      </p:pic>
    </p:spTree>
  </p:cSld>
  <p:clrMapOvr>
    <a:overrideClrMapping bg1="dk1" tx1="lt1" bg2="dk2" tx2="lt2" accent1="accent1" accent2="accent2" accent3="accent3" accent4="accent4" accent5="accent5" accent6="accent6" hlink="hlink" folHlink="folHlink"/>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76CA4B6-84B4-1CC0-05D6-82CFA6B0834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5F395E1-04E5-B025-8EF7-17A9CB121159}"/>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39" name="TextBox 38">
            <a:extLst>
              <a:ext uri="{FF2B5EF4-FFF2-40B4-BE49-F238E27FC236}">
                <a16:creationId xmlns:a16="http://schemas.microsoft.com/office/drawing/2014/main" id="{52B8FFF7-D9CE-6240-8DCF-3CEA67E6AA5E}"/>
              </a:ext>
            </a:extLst>
          </p:cNvPr>
          <p:cNvSpPr txBox="1"/>
          <p:nvPr/>
        </p:nvSpPr>
        <p:spPr>
          <a:xfrm>
            <a:off x="500605" y="1605606"/>
            <a:ext cx="5495081" cy="3477875"/>
          </a:xfrm>
          <a:prstGeom prst="rect">
            <a:avLst/>
          </a:prstGeom>
          <a:noFill/>
        </p:spPr>
        <p:txBody>
          <a:bodyPr wrap="square">
            <a:spAutoFit/>
          </a:bodyPr>
          <a:lstStyle/>
          <a:p>
            <a:r>
              <a:rPr lang="en-US" sz="2200" b="0" i="0" dirty="0">
                <a:effectLst/>
                <a:latin typeface="Verdana" panose="020B0604030504040204" pitchFamily="34" charset="0"/>
                <a:ea typeface="Verdana" panose="020B0604030504040204" pitchFamily="34" charset="0"/>
              </a:rPr>
              <a:t>O ye who believe! be helpers of Allah, as said Jesus, son of Mary, to </a:t>
            </a:r>
            <a:r>
              <a:rPr lang="en-US" sz="2200" b="0" i="1" dirty="0">
                <a:effectLst/>
                <a:latin typeface="Verdana" panose="020B0604030504040204" pitchFamily="34" charset="0"/>
                <a:ea typeface="Verdana" panose="020B0604030504040204" pitchFamily="34" charset="0"/>
              </a:rPr>
              <a:t>his</a:t>
            </a:r>
            <a:r>
              <a:rPr lang="en-US" sz="2200" b="0" i="0" dirty="0">
                <a:effectLst/>
                <a:latin typeface="Verdana" panose="020B0604030504040204" pitchFamily="34" charset="0"/>
                <a:ea typeface="Verdana" panose="020B0604030504040204" pitchFamily="34" charset="0"/>
              </a:rPr>
              <a:t> disciples, ‘Who are my helpers in </a:t>
            </a:r>
            <a:r>
              <a:rPr lang="en-US" sz="2200" b="0" i="1" dirty="0">
                <a:effectLst/>
                <a:latin typeface="Verdana" panose="020B0604030504040204" pitchFamily="34" charset="0"/>
                <a:ea typeface="Verdana" panose="020B0604030504040204" pitchFamily="34" charset="0"/>
              </a:rPr>
              <a:t>the cause of</a:t>
            </a:r>
            <a:r>
              <a:rPr lang="en-US" sz="2200" b="0" i="0" dirty="0">
                <a:effectLst/>
                <a:latin typeface="Verdana" panose="020B0604030504040204" pitchFamily="34" charset="0"/>
                <a:ea typeface="Verdana" panose="020B0604030504040204" pitchFamily="34" charset="0"/>
              </a:rPr>
              <a:t> Allah.’ The disciples said, ‘We are helpers of Allah.’ So a party of the children of Israel believed, while a party disbelieved. Then We gave power to those who believed against their enemy, and they became victorious.</a:t>
            </a:r>
            <a:endParaRPr lang="en-US" sz="2200" dirty="0">
              <a:latin typeface="Verdana" panose="020B0604030504040204" pitchFamily="34" charset="0"/>
              <a:ea typeface="Verdana" panose="020B0604030504040204" pitchFamily="34" charset="0"/>
            </a:endParaRPr>
          </a:p>
        </p:txBody>
      </p:sp>
      <p:pic>
        <p:nvPicPr>
          <p:cNvPr id="41" name="Picture 40">
            <a:extLst>
              <a:ext uri="{FF2B5EF4-FFF2-40B4-BE49-F238E27FC236}">
                <a16:creationId xmlns:a16="http://schemas.microsoft.com/office/drawing/2014/main" id="{CEAA0CED-C747-BA28-C76F-4474FF244477}"/>
              </a:ext>
            </a:extLst>
          </p:cNvPr>
          <p:cNvPicPr>
            <a:picLocks noChangeAspect="1"/>
          </p:cNvPicPr>
          <p:nvPr/>
        </p:nvPicPr>
        <p:blipFill>
          <a:blip r:embed="rId4"/>
          <a:stretch>
            <a:fillRect/>
          </a:stretch>
        </p:blipFill>
        <p:spPr>
          <a:xfrm>
            <a:off x="5872112" y="1605606"/>
            <a:ext cx="5685013" cy="2453853"/>
          </a:xfrm>
          <a:prstGeom prst="rect">
            <a:avLst/>
          </a:prstGeom>
        </p:spPr>
      </p:pic>
      <p:sp>
        <p:nvSpPr>
          <p:cNvPr id="42" name="TextBox 41">
            <a:extLst>
              <a:ext uri="{FF2B5EF4-FFF2-40B4-BE49-F238E27FC236}">
                <a16:creationId xmlns:a16="http://schemas.microsoft.com/office/drawing/2014/main" id="{EBC71030-B820-CE8B-97E5-4AAFC87BF258}"/>
              </a:ext>
            </a:extLst>
          </p:cNvPr>
          <p:cNvSpPr txBox="1"/>
          <p:nvPr/>
        </p:nvSpPr>
        <p:spPr>
          <a:xfrm>
            <a:off x="3073600" y="5133826"/>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61, As-Saff, Verse 15</a:t>
            </a:r>
          </a:p>
        </p:txBody>
      </p:sp>
    </p:spTree>
    <p:extLst>
      <p:ext uri="{BB962C8B-B14F-4D97-AF65-F5344CB8AC3E}">
        <p14:creationId xmlns:p14="http://schemas.microsoft.com/office/powerpoint/2010/main" val="800845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Japanese walking"/>
          <p:cNvSpPr txBox="1">
            <a:spLocks noGrp="1"/>
          </p:cNvSpPr>
          <p:nvPr>
            <p:ph type="title"/>
          </p:nvPr>
        </p:nvSpPr>
        <p:spPr>
          <a:xfrm>
            <a:off x="889000" y="262979"/>
            <a:ext cx="10414000" cy="792099"/>
          </a:xfrm>
          <a:prstGeom prst="rect">
            <a:avLst/>
          </a:prstGeom>
        </p:spPr>
        <p:txBody>
          <a:bodyPr anchor="t">
            <a:normAutofit/>
          </a:bodyPr>
          <a:lstStyle/>
          <a:p>
            <a:pPr defTabSz="297942">
              <a:defRPr sz="6164"/>
            </a:pPr>
            <a:r>
              <a:rPr sz="3200" b="1" dirty="0">
                <a:solidFill>
                  <a:schemeClr val="bg2">
                    <a:lumMod val="50000"/>
                  </a:schemeClr>
                </a:solidFill>
                <a:latin typeface="Verdana" panose="020B0604030504040204" pitchFamily="34" charset="0"/>
                <a:ea typeface="Verdana" panose="020B0604030504040204" pitchFamily="34" charset="0"/>
              </a:rPr>
              <a:t>Japanese walking</a:t>
            </a:r>
          </a:p>
        </p:txBody>
      </p:sp>
      <p:sp>
        <p:nvSpPr>
          <p:cNvPr id="136" name="Middle-aged and older people who practice Japanese walking had…"/>
          <p:cNvSpPr txBox="1">
            <a:spLocks noGrp="1"/>
          </p:cNvSpPr>
          <p:nvPr>
            <p:ph type="body" sz="half" idx="1"/>
          </p:nvPr>
        </p:nvSpPr>
        <p:spPr>
          <a:xfrm>
            <a:off x="324091" y="1411307"/>
            <a:ext cx="7465671" cy="4818027"/>
          </a:xfrm>
          <a:prstGeom prst="rect">
            <a:avLst/>
          </a:prstGeom>
        </p:spPr>
        <p:txBody>
          <a:bodyPr anchor="t">
            <a:noAutofit/>
          </a:bodyPr>
          <a:lstStyle/>
          <a:p>
            <a:pPr marL="375227" indent="-375227">
              <a:spcBef>
                <a:spcPts val="0"/>
              </a:spcBef>
              <a:defRPr sz="5000">
                <a:latin typeface="Arial"/>
                <a:ea typeface="Arial"/>
                <a:cs typeface="Arial"/>
                <a:sym typeface="Arial"/>
              </a:defRPr>
            </a:pPr>
            <a:r>
              <a:rPr lang="en-US" sz="2400" dirty="0">
                <a:solidFill>
                  <a:schemeClr val="bg2">
                    <a:lumMod val="50000"/>
                  </a:schemeClr>
                </a:solidFill>
                <a:latin typeface="Verdana" panose="020B0604030504040204" pitchFamily="34" charset="0"/>
                <a:ea typeface="Verdana" panose="020B0604030504040204" pitchFamily="34" charset="0"/>
              </a:rPr>
              <a:t>Middle-aged and older people who practice Japanese walking had</a:t>
            </a:r>
          </a:p>
          <a:p>
            <a:pPr marL="375227" indent="-375227">
              <a:spcBef>
                <a:spcPts val="0"/>
              </a:spcBef>
              <a:defRPr sz="5000">
                <a:latin typeface="Arial"/>
                <a:ea typeface="Arial"/>
                <a:cs typeface="Arial"/>
                <a:sym typeface="Arial"/>
              </a:defRPr>
            </a:pPr>
            <a:endParaRPr lang="en-US" sz="2400" dirty="0">
              <a:solidFill>
                <a:schemeClr val="bg2">
                  <a:lumMod val="50000"/>
                </a:schemeClr>
              </a:solidFill>
              <a:latin typeface="Verdana" panose="020B0604030504040204" pitchFamily="34" charset="0"/>
              <a:ea typeface="Verdana" panose="020B0604030504040204" pitchFamily="34" charset="0"/>
            </a:endParaRPr>
          </a:p>
          <a:p>
            <a:pPr lvl="1">
              <a:spcBef>
                <a:spcPts val="0"/>
              </a:spcBef>
              <a:buSzPct val="100000"/>
              <a:buFont typeface="Arial" panose="020B0604020202020204" pitchFamily="34" charset="0"/>
              <a:buChar char="•"/>
              <a:defRPr sz="5000">
                <a:latin typeface="Arial"/>
                <a:ea typeface="Arial"/>
                <a:cs typeface="Arial"/>
                <a:sym typeface="Arial"/>
              </a:defRPr>
            </a:pPr>
            <a:r>
              <a:rPr lang="en-US" sz="2400" dirty="0">
                <a:solidFill>
                  <a:schemeClr val="bg2">
                    <a:lumMod val="50000"/>
                  </a:schemeClr>
                </a:solidFill>
                <a:latin typeface="Verdana" panose="020B0604030504040204" pitchFamily="34" charset="0"/>
                <a:ea typeface="Verdana" panose="020B0604030504040204" pitchFamily="34" charset="0"/>
              </a:rPr>
              <a:t>Lower blood pressure</a:t>
            </a:r>
          </a:p>
          <a:p>
            <a:pPr lvl="1">
              <a:spcBef>
                <a:spcPts val="0"/>
              </a:spcBef>
              <a:buSzPct val="100000"/>
              <a:buFont typeface="Arial" panose="020B0604020202020204" pitchFamily="34" charset="0"/>
              <a:buChar char="•"/>
              <a:defRPr sz="5000">
                <a:latin typeface="Arial"/>
                <a:ea typeface="Arial"/>
                <a:cs typeface="Arial"/>
                <a:sym typeface="Arial"/>
              </a:defRPr>
            </a:pPr>
            <a:r>
              <a:rPr lang="en-US" sz="2400" dirty="0">
                <a:solidFill>
                  <a:schemeClr val="bg2">
                    <a:lumMod val="50000"/>
                  </a:schemeClr>
                </a:solidFill>
                <a:latin typeface="Verdana" panose="020B0604030504040204" pitchFamily="34" charset="0"/>
                <a:ea typeface="Verdana" panose="020B0604030504040204" pitchFamily="34" charset="0"/>
              </a:rPr>
              <a:t>Improved cholesterol, Improved cardio-respiratory endurance </a:t>
            </a:r>
          </a:p>
          <a:p>
            <a:pPr lvl="1">
              <a:spcBef>
                <a:spcPts val="0"/>
              </a:spcBef>
              <a:buSzPct val="100000"/>
              <a:buFont typeface="Arial" panose="020B0604020202020204" pitchFamily="34" charset="0"/>
              <a:buChar char="•"/>
              <a:defRPr sz="5000">
                <a:latin typeface="Arial"/>
                <a:ea typeface="Arial"/>
                <a:cs typeface="Arial"/>
                <a:sym typeface="Arial"/>
              </a:defRPr>
            </a:pPr>
            <a:r>
              <a:rPr lang="en-US" sz="2400" dirty="0">
                <a:solidFill>
                  <a:schemeClr val="bg2">
                    <a:lumMod val="50000"/>
                  </a:schemeClr>
                </a:solidFill>
                <a:latin typeface="Verdana" panose="020B0604030504040204" pitchFamily="34" charset="0"/>
                <a:ea typeface="Verdana" panose="020B0604030504040204" pitchFamily="34" charset="0"/>
              </a:rPr>
              <a:t>Stronger thigh muscles</a:t>
            </a:r>
          </a:p>
          <a:p>
            <a:pPr lvl="1">
              <a:spcBef>
                <a:spcPts val="0"/>
              </a:spcBef>
              <a:buSzPct val="100000"/>
              <a:buFont typeface="Arial" panose="020B0604020202020204" pitchFamily="34" charset="0"/>
              <a:buChar char="•"/>
              <a:defRPr sz="5000">
                <a:latin typeface="Arial"/>
                <a:ea typeface="Arial"/>
                <a:cs typeface="Arial"/>
                <a:sym typeface="Arial"/>
              </a:defRPr>
            </a:pPr>
            <a:r>
              <a:rPr lang="en-US" sz="2400" dirty="0">
                <a:solidFill>
                  <a:schemeClr val="bg2">
                    <a:lumMod val="50000"/>
                  </a:schemeClr>
                </a:solidFill>
                <a:latin typeface="Verdana" panose="020B0604030504040204" pitchFamily="34" charset="0"/>
                <a:ea typeface="Verdana" panose="020B0604030504040204" pitchFamily="34" charset="0"/>
              </a:rPr>
              <a:t>Better aerobic capacity</a:t>
            </a:r>
          </a:p>
          <a:p>
            <a:pPr lvl="1">
              <a:spcBef>
                <a:spcPts val="0"/>
              </a:spcBef>
              <a:buSzPct val="100000"/>
              <a:buFont typeface="Arial" panose="020B0604020202020204" pitchFamily="34" charset="0"/>
              <a:buChar char="•"/>
              <a:defRPr sz="5000">
                <a:latin typeface="Arial"/>
                <a:ea typeface="Arial"/>
                <a:cs typeface="Arial"/>
                <a:sym typeface="Arial"/>
              </a:defRPr>
            </a:pPr>
            <a:r>
              <a:rPr lang="en-US" sz="2400" dirty="0">
                <a:solidFill>
                  <a:schemeClr val="bg2">
                    <a:lumMod val="50000"/>
                  </a:schemeClr>
                </a:solidFill>
                <a:latin typeface="Verdana" panose="020B0604030504040204" pitchFamily="34" charset="0"/>
                <a:ea typeface="Verdana" panose="020B0604030504040204" pitchFamily="34" charset="0"/>
              </a:rPr>
              <a:t>Improves fitness levels more efficiently</a:t>
            </a:r>
          </a:p>
          <a:p>
            <a:pPr lvl="1">
              <a:spcBef>
                <a:spcPts val="0"/>
              </a:spcBef>
              <a:buSzPct val="100000"/>
              <a:buFont typeface="Arial" panose="020B0604020202020204" pitchFamily="34" charset="0"/>
              <a:buChar char="•"/>
              <a:defRPr sz="5000">
                <a:latin typeface="Arial"/>
                <a:ea typeface="Arial"/>
                <a:cs typeface="Arial"/>
                <a:sym typeface="Arial"/>
              </a:defRPr>
            </a:pPr>
            <a:r>
              <a:rPr lang="en-US" sz="2400" dirty="0">
                <a:solidFill>
                  <a:schemeClr val="bg2">
                    <a:lumMod val="50000"/>
                  </a:schemeClr>
                </a:solidFill>
                <a:latin typeface="Verdana" panose="020B0604030504040204" pitchFamily="34" charset="0"/>
                <a:ea typeface="Verdana" panose="020B0604030504040204" pitchFamily="34" charset="0"/>
              </a:rPr>
              <a:t>Decreased BMI and improved flexibility </a:t>
            </a:r>
          </a:p>
        </p:txBody>
      </p:sp>
      <p:pic>
        <p:nvPicPr>
          <p:cNvPr id="3" name="Picture 2">
            <a:extLst>
              <a:ext uri="{FF2B5EF4-FFF2-40B4-BE49-F238E27FC236}">
                <a16:creationId xmlns:a16="http://schemas.microsoft.com/office/drawing/2014/main" id="{C867F5F8-DCCE-4350-FC33-D0617C6E64F4}"/>
              </a:ext>
            </a:extLst>
          </p:cNvPr>
          <p:cNvPicPr>
            <a:picLocks noChangeAspect="1"/>
          </p:cNvPicPr>
          <p:nvPr/>
        </p:nvPicPr>
        <p:blipFill>
          <a:blip r:embed="rId3"/>
          <a:stretch>
            <a:fillRect/>
          </a:stretch>
        </p:blipFill>
        <p:spPr>
          <a:xfrm>
            <a:off x="8098192" y="1959821"/>
            <a:ext cx="3622431" cy="4076525"/>
          </a:xfrm>
          <a:prstGeom prst="rect">
            <a:avLst/>
          </a:prstGeom>
        </p:spPr>
      </p:pic>
    </p:spTree>
  </p:cSld>
  <p:clrMapOvr>
    <a:overrideClrMapping bg1="dk1" tx1="lt1" bg2="dk2" tx2="lt2" accent1="accent1" accent2="accent2" accent3="accent3" accent4="accent4" accent5="accent5" accent6="accent6" hlink="hlink" folHlink="folHlink"/>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7" name="Nordic Walking"/>
          <p:cNvSpPr txBox="1">
            <a:spLocks noGrp="1"/>
          </p:cNvSpPr>
          <p:nvPr>
            <p:ph type="title"/>
          </p:nvPr>
        </p:nvSpPr>
        <p:spPr>
          <a:xfrm>
            <a:off x="889000" y="262979"/>
            <a:ext cx="10414000" cy="1003114"/>
          </a:xfrm>
          <a:prstGeom prst="rect">
            <a:avLst/>
          </a:prstGeom>
        </p:spPr>
        <p:txBody>
          <a:bodyPr>
            <a:noAutofit/>
          </a:bodyPr>
          <a:lstStyle/>
          <a:p>
            <a:pPr defTabSz="297942">
              <a:defRPr sz="6164"/>
            </a:pPr>
            <a:endParaRPr sz="3200" b="1" dirty="0">
              <a:solidFill>
                <a:schemeClr val="bg2">
                  <a:lumMod val="50000"/>
                </a:schemeClr>
              </a:solidFill>
              <a:latin typeface="Verdana" panose="020B0604030504040204" pitchFamily="34" charset="0"/>
              <a:ea typeface="Verdana" panose="020B0604030504040204" pitchFamily="34" charset="0"/>
            </a:endParaRPr>
          </a:p>
          <a:p>
            <a:pPr defTabSz="297942">
              <a:defRPr sz="6164"/>
            </a:pPr>
            <a:r>
              <a:rPr sz="3200" b="1" dirty="0">
                <a:solidFill>
                  <a:schemeClr val="bg2">
                    <a:lumMod val="50000"/>
                  </a:schemeClr>
                </a:solidFill>
                <a:latin typeface="Verdana" panose="020B0604030504040204" pitchFamily="34" charset="0"/>
                <a:ea typeface="Verdana" panose="020B0604030504040204" pitchFamily="34" charset="0"/>
              </a:rPr>
              <a:t>Nordic Walking</a:t>
            </a:r>
            <a:br>
              <a:rPr sz="3200" b="1" dirty="0">
                <a:solidFill>
                  <a:schemeClr val="bg2">
                    <a:lumMod val="50000"/>
                  </a:schemeClr>
                </a:solidFill>
                <a:latin typeface="Verdana" panose="020B0604030504040204" pitchFamily="34" charset="0"/>
                <a:ea typeface="Verdana" panose="020B0604030504040204" pitchFamily="34" charset="0"/>
              </a:rPr>
            </a:br>
            <a:endParaRPr sz="3200" b="1" dirty="0">
              <a:solidFill>
                <a:schemeClr val="bg2">
                  <a:lumMod val="50000"/>
                </a:schemeClr>
              </a:solidFill>
              <a:latin typeface="Verdana" panose="020B0604030504040204" pitchFamily="34" charset="0"/>
              <a:ea typeface="Verdana" panose="020B0604030504040204" pitchFamily="34" charset="0"/>
            </a:endParaRPr>
          </a:p>
        </p:txBody>
      </p:sp>
      <p:sp>
        <p:nvSpPr>
          <p:cNvPr id="148" name="Nordic walking requires Nordic Poles, mimicking the motion of cross-country skiing by using poles to push yourself as you walk along a trail or sidewalk…"/>
          <p:cNvSpPr txBox="1">
            <a:spLocks noGrp="1"/>
          </p:cNvSpPr>
          <p:nvPr>
            <p:ph type="body" sz="half" idx="1"/>
          </p:nvPr>
        </p:nvSpPr>
        <p:spPr>
          <a:xfrm>
            <a:off x="316524" y="1864946"/>
            <a:ext cx="7596554" cy="4559300"/>
          </a:xfrm>
          <a:prstGeom prst="rect">
            <a:avLst/>
          </a:prstGeom>
        </p:spPr>
        <p:txBody>
          <a:bodyPr anchor="t">
            <a:normAutofit fontScale="40000" lnSpcReduction="20000"/>
          </a:bodyPr>
          <a:lstStyle/>
          <a:p>
            <a:pPr>
              <a:spcBef>
                <a:spcPts val="2550"/>
              </a:spcBef>
              <a:buSzPct val="100000"/>
              <a:buFont typeface="Arial" panose="020B0604020202020204" pitchFamily="34" charset="0"/>
              <a:buChar char="•"/>
              <a:defRPr sz="5000">
                <a:latin typeface="Arial"/>
                <a:ea typeface="Arial"/>
                <a:cs typeface="Arial"/>
                <a:sym typeface="Arial"/>
              </a:defRPr>
            </a:pPr>
            <a:r>
              <a:rPr lang="en-US" dirty="0">
                <a:solidFill>
                  <a:schemeClr val="bg2">
                    <a:lumMod val="50000"/>
                  </a:schemeClr>
                </a:solidFill>
                <a:latin typeface="Verdana" panose="020B0604030504040204" pitchFamily="34" charset="0"/>
                <a:ea typeface="Verdana" panose="020B0604030504040204" pitchFamily="34" charset="0"/>
              </a:rPr>
              <a:t>Nordic walking is of Finnish origin and a total-body version of walking</a:t>
            </a:r>
          </a:p>
          <a:p>
            <a:pPr>
              <a:spcBef>
                <a:spcPts val="2550"/>
              </a:spcBef>
              <a:buSzPct val="100000"/>
              <a:buFont typeface="Arial" panose="020B0604020202020204" pitchFamily="34" charset="0"/>
              <a:buChar char="•"/>
              <a:defRPr sz="5000">
                <a:latin typeface="Arial"/>
                <a:ea typeface="Arial"/>
                <a:cs typeface="Arial"/>
                <a:sym typeface="Arial"/>
              </a:defRPr>
            </a:pPr>
            <a:r>
              <a:rPr dirty="0">
                <a:solidFill>
                  <a:schemeClr val="bg2">
                    <a:lumMod val="50000"/>
                  </a:schemeClr>
                </a:solidFill>
                <a:latin typeface="Verdana" panose="020B0604030504040204" pitchFamily="34" charset="0"/>
                <a:ea typeface="Verdana" panose="020B0604030504040204" pitchFamily="34" charset="0"/>
              </a:rPr>
              <a:t>Nordic walking requires Nordic Poles, </a:t>
            </a:r>
            <a:r>
              <a:rPr b="1" dirty="0">
                <a:solidFill>
                  <a:schemeClr val="bg2">
                    <a:lumMod val="50000"/>
                  </a:schemeClr>
                </a:solidFill>
                <a:latin typeface="Verdana" panose="020B0604030504040204" pitchFamily="34" charset="0"/>
                <a:ea typeface="Verdana" panose="020B0604030504040204" pitchFamily="34" charset="0"/>
              </a:rPr>
              <a:t>mimicking the motion of cross-country skiing by using poles to push yourself as you walk along a trail or sidewalk</a:t>
            </a:r>
          </a:p>
          <a:p>
            <a:pPr>
              <a:spcBef>
                <a:spcPts val="2550"/>
              </a:spcBef>
              <a:buSzPct val="100000"/>
              <a:buFont typeface="Arial" panose="020B0604020202020204" pitchFamily="34" charset="0"/>
              <a:buChar char="•"/>
              <a:defRPr sz="5000">
                <a:latin typeface="Arial"/>
                <a:ea typeface="Arial"/>
                <a:cs typeface="Arial"/>
                <a:sym typeface="Arial"/>
              </a:defRPr>
            </a:pPr>
            <a:r>
              <a:rPr dirty="0">
                <a:solidFill>
                  <a:schemeClr val="bg2">
                    <a:lumMod val="50000"/>
                  </a:schemeClr>
                </a:solidFill>
                <a:latin typeface="Verdana" panose="020B0604030504040204" pitchFamily="34" charset="0"/>
                <a:ea typeface="Verdana" panose="020B0604030504040204" pitchFamily="34" charset="0"/>
              </a:rPr>
              <a:t>Nordic walking combines cardiovascular exercise with a vigorous muscle workout for your shoulders, arms, core, and legs</a:t>
            </a:r>
            <a:endParaRPr lang="en-US" dirty="0">
              <a:solidFill>
                <a:schemeClr val="bg2">
                  <a:lumMod val="50000"/>
                </a:schemeClr>
              </a:solidFill>
              <a:latin typeface="Verdana" panose="020B0604030504040204" pitchFamily="34" charset="0"/>
              <a:ea typeface="Verdana" panose="020B0604030504040204" pitchFamily="34" charset="0"/>
            </a:endParaRPr>
          </a:p>
          <a:p>
            <a:pPr marL="0" indent="-375227">
              <a:spcBef>
                <a:spcPts val="0"/>
              </a:spcBef>
              <a:defRPr sz="5000">
                <a:latin typeface="Arial"/>
                <a:ea typeface="Arial"/>
                <a:cs typeface="Arial"/>
                <a:sym typeface="Arial"/>
              </a:defRPr>
            </a:pPr>
            <a:r>
              <a:rPr lang="en-US" b="1" dirty="0">
                <a:solidFill>
                  <a:schemeClr val="bg2">
                    <a:lumMod val="50000"/>
                  </a:schemeClr>
                </a:solidFill>
                <a:latin typeface="Verdana" panose="020B0604030504040204" pitchFamily="34" charset="0"/>
                <a:ea typeface="Verdana" panose="020B0604030504040204" pitchFamily="34" charset="0"/>
              </a:rPr>
              <a:t>Almost everyone can do it</a:t>
            </a:r>
          </a:p>
          <a:p>
            <a:pPr marL="0" indent="-375227">
              <a:spcBef>
                <a:spcPts val="0"/>
              </a:spcBef>
              <a:defRPr sz="5000">
                <a:latin typeface="Arial"/>
                <a:ea typeface="Arial"/>
                <a:cs typeface="Arial"/>
                <a:sym typeface="Arial"/>
              </a:defRPr>
            </a:pPr>
            <a:r>
              <a:rPr lang="en-US" b="1" dirty="0">
                <a:solidFill>
                  <a:schemeClr val="bg2">
                    <a:lumMod val="50000"/>
                  </a:schemeClr>
                </a:solidFill>
                <a:latin typeface="Verdana" panose="020B0604030504040204" pitchFamily="34" charset="0"/>
                <a:ea typeface="Verdana" panose="020B0604030504040204" pitchFamily="34" charset="0"/>
              </a:rPr>
              <a:t>Poles cost 20$ and up</a:t>
            </a:r>
          </a:p>
          <a:p>
            <a:pPr marL="0" indent="-375227">
              <a:spcBef>
                <a:spcPts val="0"/>
              </a:spcBef>
              <a:defRPr sz="5000">
                <a:latin typeface="Arial"/>
                <a:ea typeface="Arial"/>
                <a:cs typeface="Arial"/>
                <a:sym typeface="Arial"/>
              </a:defRPr>
            </a:pPr>
            <a:endParaRPr lang="en-US" b="1" dirty="0">
              <a:solidFill>
                <a:schemeClr val="bg2">
                  <a:lumMod val="50000"/>
                </a:schemeClr>
              </a:solidFill>
              <a:latin typeface="Verdana" panose="020B0604030504040204" pitchFamily="34" charset="0"/>
              <a:ea typeface="Verdana" panose="020B0604030504040204" pitchFamily="34" charset="0"/>
            </a:endParaRPr>
          </a:p>
          <a:p>
            <a:pPr marL="0" indent="-375227">
              <a:spcBef>
                <a:spcPts val="0"/>
              </a:spcBef>
              <a:defRPr sz="5000">
                <a:latin typeface="Arial"/>
                <a:ea typeface="Arial"/>
                <a:cs typeface="Arial"/>
                <a:sym typeface="Arial"/>
              </a:defRPr>
            </a:pPr>
            <a:r>
              <a:rPr lang="en-US" b="1" dirty="0">
                <a:solidFill>
                  <a:schemeClr val="bg2">
                    <a:lumMod val="50000"/>
                  </a:schemeClr>
                </a:solidFill>
                <a:latin typeface="Verdana" panose="020B0604030504040204" pitchFamily="34" charset="0"/>
                <a:ea typeface="Verdana" panose="020B0604030504040204" pitchFamily="34" charset="0"/>
              </a:rPr>
              <a:t>Technique</a:t>
            </a:r>
          </a:p>
          <a:p>
            <a:pPr marL="0" indent="-375227">
              <a:spcBef>
                <a:spcPts val="0"/>
              </a:spcBef>
              <a:defRPr sz="5000">
                <a:latin typeface="Arial"/>
                <a:ea typeface="Arial"/>
                <a:cs typeface="Arial"/>
                <a:sym typeface="Arial"/>
              </a:defRPr>
            </a:pPr>
            <a:r>
              <a:rPr lang="en-US" u="sng" dirty="0">
                <a:solidFill>
                  <a:schemeClr val="bg2">
                    <a:lumMod val="50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https://youtu.be/zAmsHhc2zCw</a:t>
            </a:r>
            <a:r>
              <a:rPr lang="en-US" b="1" dirty="0">
                <a:solidFill>
                  <a:schemeClr val="bg2">
                    <a:lumMod val="50000"/>
                  </a:schemeClr>
                </a:solidFill>
                <a:latin typeface="Verdana" panose="020B0604030504040204" pitchFamily="34" charset="0"/>
                <a:ea typeface="Verdana" panose="020B0604030504040204" pitchFamily="34" charset="0"/>
              </a:rPr>
              <a:t> </a:t>
            </a:r>
          </a:p>
        </p:txBody>
      </p:sp>
      <p:pic>
        <p:nvPicPr>
          <p:cNvPr id="3" name="Picture 2">
            <a:extLst>
              <a:ext uri="{FF2B5EF4-FFF2-40B4-BE49-F238E27FC236}">
                <a16:creationId xmlns:a16="http://schemas.microsoft.com/office/drawing/2014/main" id="{D17885B5-3051-49DB-06F2-A2C63EB1AB94}"/>
              </a:ext>
            </a:extLst>
          </p:cNvPr>
          <p:cNvPicPr>
            <a:picLocks noChangeAspect="1"/>
          </p:cNvPicPr>
          <p:nvPr/>
        </p:nvPicPr>
        <p:blipFill>
          <a:blip r:embed="rId4"/>
          <a:stretch>
            <a:fillRect/>
          </a:stretch>
        </p:blipFill>
        <p:spPr>
          <a:xfrm>
            <a:off x="8077200" y="1365171"/>
            <a:ext cx="3336875" cy="4883230"/>
          </a:xfrm>
          <a:prstGeom prst="rect">
            <a:avLst/>
          </a:prstGeom>
        </p:spPr>
      </p:pic>
    </p:spTree>
  </p:cSld>
  <p:clrMapOvr>
    <a:overrideClrMapping bg1="dk1" tx1="lt1" bg2="dk2" tx2="lt2" accent1="accent1" accent2="accent2" accent3="accent3" accent4="accent4" accent5="accent5" accent6="accent6" hlink="hlink" folHlink="folHlink"/>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5" name="Nordic Walking Benefits"/>
          <p:cNvSpPr txBox="1">
            <a:spLocks noGrp="1"/>
          </p:cNvSpPr>
          <p:nvPr>
            <p:ph type="title"/>
          </p:nvPr>
        </p:nvSpPr>
        <p:spPr>
          <a:xfrm>
            <a:off x="889000" y="262979"/>
            <a:ext cx="10414000" cy="756929"/>
          </a:xfrm>
          <a:prstGeom prst="rect">
            <a:avLst/>
          </a:prstGeom>
        </p:spPr>
        <p:txBody>
          <a:bodyPr>
            <a:noAutofit/>
          </a:bodyPr>
          <a:lstStyle/>
          <a:p>
            <a:pPr defTabSz="297942">
              <a:defRPr sz="6164"/>
            </a:pPr>
            <a:endParaRPr sz="3200" b="1" dirty="0">
              <a:solidFill>
                <a:schemeClr val="bg2">
                  <a:lumMod val="50000"/>
                </a:schemeClr>
              </a:solidFill>
              <a:latin typeface="Verdana" panose="020B0604030504040204" pitchFamily="34" charset="0"/>
              <a:ea typeface="Verdana" panose="020B0604030504040204" pitchFamily="34" charset="0"/>
            </a:endParaRPr>
          </a:p>
          <a:p>
            <a:pPr defTabSz="297942">
              <a:defRPr sz="6164"/>
            </a:pPr>
            <a:r>
              <a:rPr sz="3200" b="1" dirty="0">
                <a:solidFill>
                  <a:schemeClr val="bg2">
                    <a:lumMod val="50000"/>
                  </a:schemeClr>
                </a:solidFill>
                <a:latin typeface="Verdana" panose="020B0604030504040204" pitchFamily="34" charset="0"/>
                <a:ea typeface="Verdana" panose="020B0604030504040204" pitchFamily="34" charset="0"/>
              </a:rPr>
              <a:t>Nordic Walking Benefits </a:t>
            </a:r>
            <a:br>
              <a:rPr sz="3200" b="1" dirty="0">
                <a:solidFill>
                  <a:schemeClr val="bg2">
                    <a:lumMod val="50000"/>
                  </a:schemeClr>
                </a:solidFill>
                <a:latin typeface="Verdana" panose="020B0604030504040204" pitchFamily="34" charset="0"/>
                <a:ea typeface="Verdana" panose="020B0604030504040204" pitchFamily="34" charset="0"/>
              </a:rPr>
            </a:br>
            <a:endParaRPr sz="3200" b="1" dirty="0">
              <a:solidFill>
                <a:schemeClr val="bg2">
                  <a:lumMod val="50000"/>
                </a:schemeClr>
              </a:solidFill>
              <a:latin typeface="Verdana" panose="020B0604030504040204" pitchFamily="34" charset="0"/>
              <a:ea typeface="Verdana" panose="020B0604030504040204" pitchFamily="34" charset="0"/>
            </a:endParaRPr>
          </a:p>
        </p:txBody>
      </p:sp>
      <p:sp>
        <p:nvSpPr>
          <p:cNvPr id="156" name="With Nordic walking you are engaging 80% to 90% of your muscles…"/>
          <p:cNvSpPr txBox="1">
            <a:spLocks noGrp="1"/>
          </p:cNvSpPr>
          <p:nvPr>
            <p:ph type="body" sz="half" idx="1"/>
          </p:nvPr>
        </p:nvSpPr>
        <p:spPr>
          <a:xfrm>
            <a:off x="328246" y="1219200"/>
            <a:ext cx="6588370" cy="5029200"/>
          </a:xfrm>
          <a:prstGeom prst="rect">
            <a:avLst/>
          </a:prstGeom>
        </p:spPr>
        <p:txBody>
          <a:bodyPr anchor="t">
            <a:normAutofit fontScale="92500" lnSpcReduction="10000"/>
          </a:bodyPr>
          <a:lstStyle/>
          <a:p>
            <a:pPr defTabSz="228600">
              <a:spcBef>
                <a:spcPts val="400"/>
              </a:spcBef>
              <a:buSzTx/>
              <a:buFont typeface="Arial" panose="020B0604020202020204" pitchFamily="34" charset="0"/>
              <a:buChar char="•"/>
              <a:defRPr sz="1600">
                <a:solidFill>
                  <a:srgbClr val="1E1E1E"/>
                </a:solidFill>
                <a:latin typeface="Helvetica Neue"/>
                <a:ea typeface="Helvetica Neue"/>
                <a:cs typeface="Helvetica Neue"/>
                <a:sym typeface="Helvetica Neue"/>
              </a:defRPr>
            </a:pPr>
            <a:r>
              <a:rPr sz="2500" dirty="0">
                <a:solidFill>
                  <a:schemeClr val="bg2">
                    <a:lumMod val="50000"/>
                  </a:schemeClr>
                </a:solidFill>
                <a:latin typeface="Verdana" panose="020B0604030504040204" pitchFamily="34" charset="0"/>
                <a:ea typeface="Verdana" panose="020B0604030504040204" pitchFamily="34" charset="0"/>
                <a:cs typeface="Arial"/>
              </a:rPr>
              <a:t>With Nordic walking you are engaging 80% to 90% of your muscles</a:t>
            </a:r>
            <a:endParaRPr lang="en-US" sz="2500" dirty="0">
              <a:solidFill>
                <a:schemeClr val="bg2">
                  <a:lumMod val="50000"/>
                </a:schemeClr>
              </a:solidFill>
              <a:latin typeface="Verdana" panose="020B0604030504040204" pitchFamily="34" charset="0"/>
              <a:ea typeface="Verdana" panose="020B0604030504040204" pitchFamily="34" charset="0"/>
              <a:cs typeface="Arial"/>
            </a:endParaRPr>
          </a:p>
          <a:p>
            <a:pPr defTabSz="228600">
              <a:spcBef>
                <a:spcPts val="400"/>
              </a:spcBef>
              <a:buSzTx/>
              <a:buFont typeface="Arial" panose="020B0604020202020204" pitchFamily="34" charset="0"/>
              <a:buChar char="•"/>
              <a:defRPr sz="1600">
                <a:solidFill>
                  <a:srgbClr val="1E1E1E"/>
                </a:solidFill>
                <a:latin typeface="Helvetica Neue"/>
                <a:ea typeface="Helvetica Neue"/>
                <a:cs typeface="Helvetica Neue"/>
                <a:sym typeface="Helvetica Neue"/>
              </a:defRPr>
            </a:pPr>
            <a:endParaRPr sz="2500" dirty="0">
              <a:solidFill>
                <a:schemeClr val="bg2">
                  <a:lumMod val="50000"/>
                </a:schemeClr>
              </a:solidFill>
              <a:latin typeface="Verdana" panose="020B0604030504040204" pitchFamily="34" charset="0"/>
              <a:ea typeface="Verdana" panose="020B0604030504040204" pitchFamily="34" charset="0"/>
              <a:cs typeface="Arial"/>
            </a:endParaRPr>
          </a:p>
          <a:p>
            <a:pPr defTabSz="228600">
              <a:spcBef>
                <a:spcPts val="400"/>
              </a:spcBef>
              <a:buSzTx/>
              <a:buFont typeface="Arial" panose="020B0604020202020204" pitchFamily="34" charset="0"/>
              <a:buChar char="•"/>
              <a:defRPr sz="1600">
                <a:solidFill>
                  <a:srgbClr val="1E1E1E"/>
                </a:solidFill>
                <a:latin typeface="Helvetica Neue"/>
                <a:ea typeface="Helvetica Neue"/>
                <a:cs typeface="Helvetica Neue"/>
                <a:sym typeface="Helvetica Neue"/>
              </a:defRPr>
            </a:pPr>
            <a:r>
              <a:rPr sz="2500" dirty="0">
                <a:solidFill>
                  <a:schemeClr val="bg2">
                    <a:lumMod val="50000"/>
                  </a:schemeClr>
                </a:solidFill>
                <a:latin typeface="Verdana" panose="020B0604030504040204" pitchFamily="34" charset="0"/>
                <a:ea typeface="Verdana" panose="020B0604030504040204" pitchFamily="34" charset="0"/>
                <a:cs typeface="Arial"/>
              </a:rPr>
              <a:t>Nordic walking decreases fat mass, "bad" LDL cholesterol and triglycerides and increases "good" HDL</a:t>
            </a:r>
            <a:endParaRPr lang="en-US" sz="2500" dirty="0">
              <a:solidFill>
                <a:schemeClr val="bg2">
                  <a:lumMod val="50000"/>
                </a:schemeClr>
              </a:solidFill>
              <a:latin typeface="Verdana" panose="020B0604030504040204" pitchFamily="34" charset="0"/>
              <a:ea typeface="Verdana" panose="020B0604030504040204" pitchFamily="34" charset="0"/>
              <a:cs typeface="Arial"/>
            </a:endParaRPr>
          </a:p>
          <a:p>
            <a:pPr defTabSz="228600">
              <a:spcBef>
                <a:spcPts val="400"/>
              </a:spcBef>
              <a:buSzTx/>
              <a:buFont typeface="Arial" panose="020B0604020202020204" pitchFamily="34" charset="0"/>
              <a:buChar char="•"/>
              <a:defRPr sz="1600">
                <a:solidFill>
                  <a:srgbClr val="1E1E1E"/>
                </a:solidFill>
                <a:latin typeface="Helvetica Neue"/>
                <a:ea typeface="Helvetica Neue"/>
                <a:cs typeface="Helvetica Neue"/>
                <a:sym typeface="Helvetica Neue"/>
              </a:defRPr>
            </a:pPr>
            <a:endParaRPr sz="2500" dirty="0">
              <a:solidFill>
                <a:schemeClr val="bg2">
                  <a:lumMod val="50000"/>
                </a:schemeClr>
              </a:solidFill>
              <a:latin typeface="Verdana" panose="020B0604030504040204" pitchFamily="34" charset="0"/>
              <a:ea typeface="Verdana" panose="020B0604030504040204" pitchFamily="34" charset="0"/>
              <a:cs typeface="Arial"/>
            </a:endParaRPr>
          </a:p>
          <a:p>
            <a:pPr defTabSz="228600">
              <a:spcBef>
                <a:spcPts val="400"/>
              </a:spcBef>
              <a:buSzTx/>
              <a:buFont typeface="Arial" panose="020B0604020202020204" pitchFamily="34" charset="0"/>
              <a:buChar char="•"/>
              <a:defRPr sz="1600">
                <a:solidFill>
                  <a:srgbClr val="1E1E1E"/>
                </a:solidFill>
                <a:latin typeface="Helvetica Neue"/>
                <a:ea typeface="Helvetica Neue"/>
                <a:cs typeface="Helvetica Neue"/>
                <a:sym typeface="Helvetica Neue"/>
              </a:defRPr>
            </a:pPr>
            <a:r>
              <a:rPr sz="2500" dirty="0">
                <a:solidFill>
                  <a:schemeClr val="bg2">
                    <a:lumMod val="50000"/>
                  </a:schemeClr>
                </a:solidFill>
                <a:latin typeface="Verdana" panose="020B0604030504040204" pitchFamily="34" charset="0"/>
                <a:ea typeface="Verdana" panose="020B0604030504040204" pitchFamily="34" charset="0"/>
                <a:cs typeface="Arial"/>
              </a:rPr>
              <a:t>Also helps with depression, anxiety, chronic pain, and waist circumference</a:t>
            </a:r>
            <a:endParaRPr lang="en-US" sz="2500" dirty="0">
              <a:solidFill>
                <a:schemeClr val="bg2">
                  <a:lumMod val="50000"/>
                </a:schemeClr>
              </a:solidFill>
              <a:latin typeface="Verdana" panose="020B0604030504040204" pitchFamily="34" charset="0"/>
              <a:ea typeface="Verdana" panose="020B0604030504040204" pitchFamily="34" charset="0"/>
              <a:cs typeface="Arial"/>
            </a:endParaRPr>
          </a:p>
          <a:p>
            <a:pPr defTabSz="228600">
              <a:spcBef>
                <a:spcPts val="400"/>
              </a:spcBef>
              <a:buSzTx/>
              <a:buFont typeface="Arial" panose="020B0604020202020204" pitchFamily="34" charset="0"/>
              <a:buChar char="•"/>
              <a:defRPr sz="1600">
                <a:solidFill>
                  <a:srgbClr val="1E1E1E"/>
                </a:solidFill>
                <a:latin typeface="Helvetica Neue"/>
                <a:ea typeface="Helvetica Neue"/>
                <a:cs typeface="Helvetica Neue"/>
                <a:sym typeface="Helvetica Neue"/>
              </a:defRPr>
            </a:pPr>
            <a:endParaRPr sz="2500" dirty="0">
              <a:solidFill>
                <a:schemeClr val="bg2">
                  <a:lumMod val="50000"/>
                </a:schemeClr>
              </a:solidFill>
              <a:latin typeface="Verdana" panose="020B0604030504040204" pitchFamily="34" charset="0"/>
              <a:ea typeface="Verdana" panose="020B0604030504040204" pitchFamily="34" charset="0"/>
              <a:cs typeface="Arial"/>
            </a:endParaRPr>
          </a:p>
          <a:p>
            <a:pPr defTabSz="228600">
              <a:spcBef>
                <a:spcPts val="400"/>
              </a:spcBef>
              <a:buSzTx/>
              <a:buFont typeface="Arial" panose="020B0604020202020204" pitchFamily="34" charset="0"/>
              <a:buChar char="•"/>
              <a:defRPr sz="1600">
                <a:solidFill>
                  <a:srgbClr val="1E1E1E"/>
                </a:solidFill>
                <a:latin typeface="Helvetica Neue"/>
                <a:ea typeface="Helvetica Neue"/>
                <a:cs typeface="Helvetica Neue"/>
                <a:sym typeface="Helvetica Neue"/>
              </a:defRPr>
            </a:pPr>
            <a:r>
              <a:rPr lang="en-US" sz="2500" dirty="0">
                <a:solidFill>
                  <a:schemeClr val="bg2">
                    <a:lumMod val="50000"/>
                  </a:schemeClr>
                </a:solidFill>
                <a:latin typeface="Verdana" panose="020B0604030504040204" pitchFamily="34" charset="0"/>
                <a:ea typeface="Verdana" panose="020B0604030504040204" pitchFamily="34" charset="0"/>
                <a:cs typeface="Arial"/>
              </a:rPr>
              <a:t>Lots of evidence confirms that Nordic walking burns more calories than regular walking – estimates range from an 18% to 67% increase</a:t>
            </a:r>
          </a:p>
        </p:txBody>
      </p:sp>
      <p:pic>
        <p:nvPicPr>
          <p:cNvPr id="157" name="Image" descr="Image"/>
          <p:cNvPicPr>
            <a:picLocks noChangeAspect="1"/>
          </p:cNvPicPr>
          <p:nvPr/>
        </p:nvPicPr>
        <p:blipFill>
          <a:blip r:embed="rId3"/>
          <a:stretch>
            <a:fillRect/>
          </a:stretch>
        </p:blipFill>
        <p:spPr>
          <a:xfrm>
            <a:off x="7197969" y="1800276"/>
            <a:ext cx="4749870" cy="3544134"/>
          </a:xfrm>
          <a:prstGeom prst="rect">
            <a:avLst/>
          </a:prstGeom>
          <a:ln w="88900">
            <a:miter lim="400000"/>
          </a:ln>
        </p:spPr>
      </p:pic>
    </p:spTree>
  </p:cSld>
  <p:clrMapOvr>
    <a:overrideClrMapping bg1="dk1" tx1="lt1" bg2="dk2" tx2="lt2" accent1="accent1" accent2="accent2" accent3="accent3" accent4="accent4" accent5="accent5" accent6="accent6" hlink="hlink" folHlink="folHlink"/>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 name="Start a Walking Club"/>
          <p:cNvSpPr txBox="1">
            <a:spLocks noGrp="1"/>
          </p:cNvSpPr>
          <p:nvPr>
            <p:ph type="title"/>
          </p:nvPr>
        </p:nvSpPr>
        <p:spPr>
          <a:xfrm>
            <a:off x="889000" y="262979"/>
            <a:ext cx="10414000" cy="1003114"/>
          </a:xfrm>
          <a:prstGeom prst="rect">
            <a:avLst/>
          </a:prstGeom>
        </p:spPr>
        <p:txBody>
          <a:bodyPr/>
          <a:lstStyle/>
          <a:p>
            <a:r>
              <a:rPr b="1" dirty="0">
                <a:solidFill>
                  <a:schemeClr val="bg2">
                    <a:lumMod val="50000"/>
                  </a:schemeClr>
                </a:solidFill>
                <a:latin typeface="Verdana" panose="020B0604030504040204" pitchFamily="34" charset="0"/>
                <a:ea typeface="Verdana" panose="020B0604030504040204" pitchFamily="34" charset="0"/>
              </a:rPr>
              <a:t>Start a Walking Club</a:t>
            </a:r>
          </a:p>
        </p:txBody>
      </p:sp>
      <p:sp>
        <p:nvSpPr>
          <p:cNvPr id="160" name="Qaid Health will reach out to your Zaim to start a Walking Club.…"/>
          <p:cNvSpPr txBox="1">
            <a:spLocks noGrp="1"/>
          </p:cNvSpPr>
          <p:nvPr>
            <p:ph type="body" sz="half" idx="1"/>
          </p:nvPr>
        </p:nvSpPr>
        <p:spPr>
          <a:xfrm>
            <a:off x="267677" y="2406979"/>
            <a:ext cx="6526662" cy="2044042"/>
          </a:xfrm>
          <a:prstGeom prst="rect">
            <a:avLst/>
          </a:prstGeom>
        </p:spPr>
        <p:txBody>
          <a:bodyPr anchor="t">
            <a:noAutofit/>
          </a:bodyPr>
          <a:lstStyle/>
          <a:p>
            <a:pPr marL="0" indent="0">
              <a:lnSpc>
                <a:spcPct val="120000"/>
              </a:lnSpc>
              <a:spcBef>
                <a:spcPts val="0"/>
              </a:spcBef>
              <a:buNone/>
              <a:defRPr sz="5000">
                <a:latin typeface="Arial"/>
                <a:ea typeface="Arial"/>
                <a:cs typeface="Arial"/>
                <a:sym typeface="Arial"/>
              </a:defRPr>
            </a:pPr>
            <a:r>
              <a:rPr sz="2000" dirty="0">
                <a:solidFill>
                  <a:schemeClr val="bg2">
                    <a:lumMod val="50000"/>
                  </a:schemeClr>
                </a:solidFill>
                <a:latin typeface="Verdana" panose="020B0604030504040204" pitchFamily="34" charset="0"/>
                <a:ea typeface="Verdana" panose="020B0604030504040204" pitchFamily="34" charset="0"/>
              </a:rPr>
              <a:t>Qaid Health will reach out to your Zaim to start a Walking Club.</a:t>
            </a:r>
          </a:p>
          <a:p>
            <a:pPr marL="0" indent="0">
              <a:lnSpc>
                <a:spcPct val="120000"/>
              </a:lnSpc>
              <a:spcBef>
                <a:spcPts val="0"/>
              </a:spcBef>
              <a:buNone/>
              <a:defRPr sz="5000">
                <a:latin typeface="Arial"/>
                <a:ea typeface="Arial"/>
                <a:cs typeface="Arial"/>
                <a:sym typeface="Arial"/>
              </a:defRPr>
            </a:pPr>
            <a:endParaRPr lang="en-US" sz="2000" dirty="0">
              <a:solidFill>
                <a:schemeClr val="bg2">
                  <a:lumMod val="50000"/>
                </a:schemeClr>
              </a:solidFill>
              <a:latin typeface="Verdana" panose="020B0604030504040204" pitchFamily="34" charset="0"/>
              <a:ea typeface="Verdana" panose="020B0604030504040204" pitchFamily="34" charset="0"/>
            </a:endParaRPr>
          </a:p>
          <a:p>
            <a:pPr marL="0" indent="0">
              <a:lnSpc>
                <a:spcPct val="120000"/>
              </a:lnSpc>
              <a:spcBef>
                <a:spcPts val="0"/>
              </a:spcBef>
              <a:buNone/>
              <a:defRPr sz="5000">
                <a:latin typeface="Arial"/>
                <a:ea typeface="Arial"/>
                <a:cs typeface="Arial"/>
                <a:sym typeface="Arial"/>
              </a:defRPr>
            </a:pPr>
            <a:r>
              <a:rPr sz="2000" dirty="0">
                <a:solidFill>
                  <a:schemeClr val="bg2">
                    <a:lumMod val="50000"/>
                  </a:schemeClr>
                </a:solidFill>
                <a:latin typeface="Verdana" panose="020B0604030504040204" pitchFamily="34" charset="0"/>
                <a:ea typeface="Verdana" panose="020B0604030504040204" pitchFamily="34" charset="0"/>
              </a:rPr>
              <a:t>You can also email</a:t>
            </a:r>
            <a:r>
              <a:rPr lang="en-US" sz="2000" dirty="0">
                <a:solidFill>
                  <a:schemeClr val="bg2">
                    <a:lumMod val="50000"/>
                  </a:schemeClr>
                </a:solidFill>
                <a:latin typeface="Verdana" panose="020B0604030504040204" pitchFamily="34" charset="0"/>
                <a:ea typeface="Verdana" panose="020B0604030504040204" pitchFamily="34" charset="0"/>
              </a:rPr>
              <a:t> Qaid Health, Tanvir Ahmed </a:t>
            </a:r>
            <a:r>
              <a:rPr sz="2000" dirty="0">
                <a:solidFill>
                  <a:schemeClr val="bg2">
                    <a:lumMod val="50000"/>
                  </a:schemeClr>
                </a:solidFill>
                <a:latin typeface="Verdana" panose="020B0604030504040204" pitchFamily="34" charset="0"/>
                <a:ea typeface="Verdana" panose="020B0604030504040204" pitchFamily="34" charset="0"/>
              </a:rPr>
              <a:t>at </a:t>
            </a:r>
            <a:r>
              <a:rPr sz="2000" u="sng" dirty="0">
                <a:solidFill>
                  <a:schemeClr val="bg2">
                    <a:lumMod val="50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qaid.health@ansarusa.org</a:t>
            </a:r>
            <a:r>
              <a:rPr lang="en-US" sz="2000" u="sng" dirty="0">
                <a:solidFill>
                  <a:schemeClr val="bg2">
                    <a:lumMod val="50000"/>
                  </a:schemeClr>
                </a:solidFill>
                <a:latin typeface="Verdana" panose="020B0604030504040204" pitchFamily="34" charset="0"/>
                <a:ea typeface="Verdana" panose="020B0604030504040204" pitchFamily="34" charset="0"/>
              </a:rPr>
              <a:t> </a:t>
            </a:r>
            <a:br>
              <a:rPr sz="2000" dirty="0">
                <a:solidFill>
                  <a:schemeClr val="bg2">
                    <a:lumMod val="50000"/>
                  </a:schemeClr>
                </a:solidFill>
                <a:latin typeface="Verdana" panose="020B0604030504040204" pitchFamily="34" charset="0"/>
                <a:ea typeface="Verdana" panose="020B0604030504040204" pitchFamily="34" charset="0"/>
              </a:rPr>
            </a:br>
            <a:endParaRPr sz="2000" b="1" dirty="0">
              <a:solidFill>
                <a:schemeClr val="bg2">
                  <a:lumMod val="50000"/>
                </a:schemeClr>
              </a:solidFill>
              <a:latin typeface="Verdana" panose="020B0604030504040204" pitchFamily="34" charset="0"/>
              <a:ea typeface="Verdana" panose="020B0604030504040204" pitchFamily="34" charset="0"/>
            </a:endParaRPr>
          </a:p>
        </p:txBody>
      </p:sp>
      <p:pic>
        <p:nvPicPr>
          <p:cNvPr id="161" name="Image" descr="Image"/>
          <p:cNvPicPr>
            <a:picLocks noChangeAspect="1"/>
          </p:cNvPicPr>
          <p:nvPr/>
        </p:nvPicPr>
        <p:blipFill>
          <a:blip r:embed="rId4"/>
          <a:stretch>
            <a:fillRect/>
          </a:stretch>
        </p:blipFill>
        <p:spPr>
          <a:xfrm>
            <a:off x="6920523" y="1614883"/>
            <a:ext cx="5003800" cy="4330212"/>
          </a:xfrm>
          <a:prstGeom prst="rect">
            <a:avLst/>
          </a:prstGeom>
          <a:ln w="88900">
            <a:miter lim="400000"/>
          </a:ln>
        </p:spPr>
      </p:pic>
    </p:spTree>
  </p:cSld>
  <p:clrMapOvr>
    <a:overrideClrMapping bg1="dk1" tx1="lt1" bg2="dk2" tx2="lt2" accent1="accent1" accent2="accent2" accent3="accent3" accent4="accent4" accent5="accent5" accent6="accent6" hlink="hlink" folHlink="folHlink"/>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34</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and blessings of Allah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117A404-A3DA-9B35-91C2-A9467492E0DD}"/>
              </a:ext>
            </a:extLst>
          </p:cNvPr>
          <p:cNvGrpSpPr/>
          <p:nvPr/>
        </p:nvGrpSpPr>
        <p:grpSpPr>
          <a:xfrm>
            <a:off x="299720" y="1309602"/>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
        <p:nvSpPr>
          <p:cNvPr id="2" name="TextBox 1">
            <a:extLst>
              <a:ext uri="{FF2B5EF4-FFF2-40B4-BE49-F238E27FC236}">
                <a16:creationId xmlns:a16="http://schemas.microsoft.com/office/drawing/2014/main" id="{D425318A-AD0C-A688-F6BE-958011F88E8D}"/>
              </a:ext>
            </a:extLst>
          </p:cNvPr>
          <p:cNvSpPr txBox="1"/>
          <p:nvPr/>
        </p:nvSpPr>
        <p:spPr>
          <a:xfrm>
            <a:off x="213826" y="3678609"/>
            <a:ext cx="11912134" cy="2554545"/>
          </a:xfrm>
          <a:prstGeom prst="rect">
            <a:avLst/>
          </a:prstGeom>
          <a:noFill/>
        </p:spPr>
        <p:txBody>
          <a:bodyPr wrap="square">
            <a:spAutoFit/>
          </a:bodyPr>
          <a:lstStyle/>
          <a:p>
            <a:r>
              <a:rPr lang="en-US" sz="1600" i="0" u="none" strike="noStrike" dirty="0">
                <a:effectLst/>
                <a:latin typeface="Verdana" panose="020B0604030504040204" pitchFamily="34" charset="0"/>
                <a:ea typeface="Verdana" panose="020B0604030504040204" pitchFamily="34" charset="0"/>
              </a:rPr>
              <a:t>Abu Huraira</a:t>
            </a:r>
            <a:r>
              <a:rPr lang="en-US" sz="1600" i="0" u="none" strike="noStrike" baseline="30000" dirty="0">
                <a:effectLst/>
                <a:latin typeface="Verdana" panose="020B0604030504040204" pitchFamily="34" charset="0"/>
                <a:ea typeface="Verdana" panose="020B0604030504040204" pitchFamily="34" charset="0"/>
              </a:rPr>
              <a:t>RA</a:t>
            </a:r>
            <a:r>
              <a:rPr lang="en-US" sz="1600" i="0" u="none" strike="noStrike" dirty="0">
                <a:effectLst/>
                <a:latin typeface="Verdana" panose="020B0604030504040204" pitchFamily="34" charset="0"/>
                <a:ea typeface="Verdana" panose="020B0604030504040204" pitchFamily="34" charset="0"/>
              </a:rPr>
              <a:t> reported Allah's Messenger</a:t>
            </a:r>
            <a:r>
              <a:rPr lang="en-US" sz="1600" i="0" u="none" strike="noStrike" baseline="30000" dirty="0">
                <a:effectLst/>
                <a:latin typeface="Verdana" panose="020B0604030504040204" pitchFamily="34" charset="0"/>
                <a:ea typeface="Verdana" panose="020B0604030504040204" pitchFamily="34" charset="0"/>
              </a:rPr>
              <a:t>SA</a:t>
            </a:r>
            <a:r>
              <a:rPr lang="ur-PK" sz="1600" i="0" u="none" strike="noStrike" dirty="0">
                <a:effectLst/>
                <a:latin typeface="Verdana" panose="020B0604030504040204" pitchFamily="34" charset="0"/>
                <a:ea typeface="Verdana" panose="020B0604030504040204" pitchFamily="34" charset="0"/>
              </a:rPr>
              <a:t> </a:t>
            </a:r>
            <a:r>
              <a:rPr lang="en-US" sz="1600" i="0" u="none" strike="noStrike" dirty="0">
                <a:effectLst/>
                <a:latin typeface="Verdana" panose="020B0604030504040204" pitchFamily="34" charset="0"/>
                <a:ea typeface="Verdana" panose="020B0604030504040204" pitchFamily="34" charset="0"/>
              </a:rPr>
              <a:t>as saying: He who alleviates the suffering of a brother out of the sufferings of the world, Allah would alleviate his suffering from the sufferings of the Day of Resurrection, and he who finds relief for one who is hard-pressed, Allah would make things easy for him in the Hereafter, and he who conceals (the faults) of a Muslim, Allah would conceal his faults in the world and in the Hereafter. Allah is at the back of a servant so long as the servant is at the back of his brother, and he who treads the path in search of knowledge, Allah would make that path easy, leading to Paradise for him and those persons who assemble in the house among the houses of Allah (mosques) and recite the Book of Allah and they learn and teach the Qur'an (among themselves) there would descend upon them tranquility and mercy would cover them and the angels would surround them and Allah mentions them in the presence of those near Him, and he who is slow-paced in doing good deeds, his (high) lineage does not make him go ahead.</a:t>
            </a:r>
            <a:endParaRPr lang="en-US" sz="1600" b="0" i="0" u="none" strike="noStrike" dirty="0">
              <a:effectLst/>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DB71E0B8-AC81-E537-C8AA-95A030EFDE8C}"/>
              </a:ext>
            </a:extLst>
          </p:cNvPr>
          <p:cNvSpPr txBox="1"/>
          <p:nvPr/>
        </p:nvSpPr>
        <p:spPr>
          <a:xfrm>
            <a:off x="9184252" y="5960102"/>
            <a:ext cx="2905155"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 Sahih Muslim 804</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E5BC305-C9C0-1A97-E1F1-FA033A5B447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75AD937-8F81-32AB-4590-0989849EDE85}"/>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39" name="TextBox 38">
            <a:extLst>
              <a:ext uri="{FF2B5EF4-FFF2-40B4-BE49-F238E27FC236}">
                <a16:creationId xmlns:a16="http://schemas.microsoft.com/office/drawing/2014/main" id="{DD6DA525-2B84-88C8-A6A3-BBFDC3F3D84D}"/>
              </a:ext>
            </a:extLst>
          </p:cNvPr>
          <p:cNvSpPr txBox="1"/>
          <p:nvPr/>
        </p:nvSpPr>
        <p:spPr>
          <a:xfrm>
            <a:off x="500605" y="1605606"/>
            <a:ext cx="5495081" cy="3477875"/>
          </a:xfrm>
          <a:prstGeom prst="rect">
            <a:avLst/>
          </a:prstGeom>
          <a:noFill/>
        </p:spPr>
        <p:txBody>
          <a:bodyPr wrap="square">
            <a:spAutoFit/>
          </a:bodyPr>
          <a:lstStyle/>
          <a:p>
            <a:r>
              <a:rPr lang="en-US" sz="2200" b="0" i="0" dirty="0">
                <a:effectLst/>
                <a:latin typeface="Verdana" panose="020B0604030504040204" pitchFamily="34" charset="0"/>
                <a:ea typeface="Verdana" panose="020B0604030504040204" pitchFamily="34" charset="0"/>
              </a:rPr>
              <a:t>O ye who believe! be helpers of Allah, as said Jesus, son of Mary, to </a:t>
            </a:r>
            <a:r>
              <a:rPr lang="en-US" sz="2200" b="0" i="1" dirty="0">
                <a:effectLst/>
                <a:latin typeface="Verdana" panose="020B0604030504040204" pitchFamily="34" charset="0"/>
                <a:ea typeface="Verdana" panose="020B0604030504040204" pitchFamily="34" charset="0"/>
              </a:rPr>
              <a:t>his</a:t>
            </a:r>
            <a:r>
              <a:rPr lang="en-US" sz="2200" b="0" i="0" dirty="0">
                <a:effectLst/>
                <a:latin typeface="Verdana" panose="020B0604030504040204" pitchFamily="34" charset="0"/>
                <a:ea typeface="Verdana" panose="020B0604030504040204" pitchFamily="34" charset="0"/>
              </a:rPr>
              <a:t> disciples, ‘Who are my helpers in </a:t>
            </a:r>
            <a:r>
              <a:rPr lang="en-US" sz="2200" b="0" i="1" dirty="0">
                <a:effectLst/>
                <a:latin typeface="Verdana" panose="020B0604030504040204" pitchFamily="34" charset="0"/>
                <a:ea typeface="Verdana" panose="020B0604030504040204" pitchFamily="34" charset="0"/>
              </a:rPr>
              <a:t>the cause of</a:t>
            </a:r>
            <a:r>
              <a:rPr lang="en-US" sz="2200" b="0" i="0" dirty="0">
                <a:effectLst/>
                <a:latin typeface="Verdana" panose="020B0604030504040204" pitchFamily="34" charset="0"/>
                <a:ea typeface="Verdana" panose="020B0604030504040204" pitchFamily="34" charset="0"/>
              </a:rPr>
              <a:t> Allah.’ The disciples said, ‘We are helpers of Allah.’ So a party of the children of Israel believed, while a party disbelieved. Then We gave power to those who believed against their enemy, and they became victorious.</a:t>
            </a:r>
            <a:endParaRPr lang="en-US" sz="2200" dirty="0">
              <a:latin typeface="Verdana" panose="020B0604030504040204" pitchFamily="34" charset="0"/>
              <a:ea typeface="Verdana" panose="020B0604030504040204" pitchFamily="34" charset="0"/>
            </a:endParaRPr>
          </a:p>
        </p:txBody>
      </p:sp>
      <p:pic>
        <p:nvPicPr>
          <p:cNvPr id="41" name="Picture 40">
            <a:extLst>
              <a:ext uri="{FF2B5EF4-FFF2-40B4-BE49-F238E27FC236}">
                <a16:creationId xmlns:a16="http://schemas.microsoft.com/office/drawing/2014/main" id="{9D5A7CDC-7B65-4569-9E65-4FE593DFD48B}"/>
              </a:ext>
            </a:extLst>
          </p:cNvPr>
          <p:cNvPicPr>
            <a:picLocks noChangeAspect="1"/>
          </p:cNvPicPr>
          <p:nvPr/>
        </p:nvPicPr>
        <p:blipFill>
          <a:blip r:embed="rId4"/>
          <a:stretch>
            <a:fillRect/>
          </a:stretch>
        </p:blipFill>
        <p:spPr>
          <a:xfrm>
            <a:off x="5872112" y="1605606"/>
            <a:ext cx="5685013" cy="2453853"/>
          </a:xfrm>
          <a:prstGeom prst="rect">
            <a:avLst/>
          </a:prstGeom>
        </p:spPr>
      </p:pic>
      <p:sp>
        <p:nvSpPr>
          <p:cNvPr id="42" name="TextBox 41">
            <a:extLst>
              <a:ext uri="{FF2B5EF4-FFF2-40B4-BE49-F238E27FC236}">
                <a16:creationId xmlns:a16="http://schemas.microsoft.com/office/drawing/2014/main" id="{D85E7F7E-2D20-2EB5-5A72-BDC064654ECB}"/>
              </a:ext>
            </a:extLst>
          </p:cNvPr>
          <p:cNvSpPr txBox="1"/>
          <p:nvPr/>
        </p:nvSpPr>
        <p:spPr>
          <a:xfrm>
            <a:off x="3073600" y="5133826"/>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61, As-Saff, Verse 15</a:t>
            </a:r>
          </a:p>
        </p:txBody>
      </p:sp>
    </p:spTree>
    <p:extLst>
      <p:ext uri="{BB962C8B-B14F-4D97-AF65-F5344CB8AC3E}">
        <p14:creationId xmlns:p14="http://schemas.microsoft.com/office/powerpoint/2010/main" val="412411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93F33D-871C-83FD-EA61-D448349CB5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28AB36-D19E-F824-B6BB-7D38ED376A6C}"/>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Five-Volume Commentary</a:t>
            </a:r>
          </a:p>
        </p:txBody>
      </p:sp>
      <p:sp>
        <p:nvSpPr>
          <p:cNvPr id="15" name="TextBox 14">
            <a:extLst>
              <a:ext uri="{FF2B5EF4-FFF2-40B4-BE49-F238E27FC236}">
                <a16:creationId xmlns:a16="http://schemas.microsoft.com/office/drawing/2014/main" id="{8D040596-8594-150D-7098-F344454CC1CA}"/>
              </a:ext>
            </a:extLst>
          </p:cNvPr>
          <p:cNvSpPr txBox="1"/>
          <p:nvPr/>
        </p:nvSpPr>
        <p:spPr>
          <a:xfrm>
            <a:off x="200628" y="1536174"/>
            <a:ext cx="11802319" cy="3785652"/>
          </a:xfrm>
          <a:prstGeom prst="rect">
            <a:avLst/>
          </a:prstGeom>
          <a:noFill/>
        </p:spPr>
        <p:txBody>
          <a:bodyPr wrap="square">
            <a:spAutoFit/>
          </a:bodyPr>
          <a:lstStyle/>
          <a:p>
            <a:pPr algn="l">
              <a:buNone/>
            </a:pPr>
            <a:r>
              <a:rPr lang="en-US" sz="2000" b="0" i="0" dirty="0">
                <a:effectLst/>
                <a:latin typeface="Verdana" panose="020B0604030504040204" pitchFamily="34" charset="0"/>
                <a:ea typeface="Verdana" panose="020B0604030504040204" pitchFamily="34" charset="0"/>
              </a:rPr>
              <a:t>Of the three religious groups among the Jews to whom Jesus preached his Message – the Pharisees, the Sadducees and the Essenes – Jesus belonged to the last, while he had not yet been commissioned as a Divine Preacher. The Essenes were a highly religious and righteous people who lived away from the world’s hustle and bustle, passing their time in meditation and prayer and in the service of humanity. It was from these people that most of Jesus’s early followers came ("The Dead Sea Community" by Kurt Schubert and "The Crucifixion by an Eye-Witness"). They have been called "Helpers" by Eusephus.</a:t>
            </a:r>
          </a:p>
          <a:p>
            <a:pPr algn="l">
              <a:buNone/>
            </a:pPr>
            <a:endParaRPr lang="en-US" sz="2000" b="0" i="0" dirty="0">
              <a:effectLst/>
              <a:latin typeface="Verdana" panose="020B0604030504040204" pitchFamily="34" charset="0"/>
              <a:ea typeface="Verdana" panose="020B0604030504040204" pitchFamily="34" charset="0"/>
            </a:endParaRPr>
          </a:p>
          <a:p>
            <a:pPr algn="l">
              <a:buNone/>
            </a:pPr>
            <a:r>
              <a:rPr lang="en-US" sz="2000" b="0" i="0" dirty="0">
                <a:effectLst/>
                <a:latin typeface="Verdana" panose="020B0604030504040204" pitchFamily="34" charset="0"/>
                <a:ea typeface="Verdana" panose="020B0604030504040204" pitchFamily="34" charset="0"/>
              </a:rPr>
              <a:t>The concluding words of the </a:t>
            </a:r>
            <a:r>
              <a:rPr lang="en-US" sz="2000" b="0" i="1" dirty="0">
                <a:effectLst/>
                <a:latin typeface="Verdana" panose="020B0604030504040204" pitchFamily="34" charset="0"/>
                <a:ea typeface="Verdana" panose="020B0604030504040204" pitchFamily="34" charset="0"/>
              </a:rPr>
              <a:t>Surah</a:t>
            </a:r>
            <a:r>
              <a:rPr lang="en-US" sz="2000" b="0" i="0" dirty="0">
                <a:effectLst/>
                <a:latin typeface="Verdana" panose="020B0604030504040204" pitchFamily="34" charset="0"/>
                <a:ea typeface="Verdana" panose="020B0604030504040204" pitchFamily="34" charset="0"/>
              </a:rPr>
              <a:t> are indeed very prophetic. Throughout the ages the followers of Jesus have enjoyed power and precedence over their enemies—the Jews. They have founded and ruled over vast and powerful empires while the Jews have been a dispersed people so much so that "The Wandering Jew" has become a byword.</a:t>
            </a:r>
          </a:p>
        </p:txBody>
      </p:sp>
      <p:sp>
        <p:nvSpPr>
          <p:cNvPr id="17" name="TextBox 16">
            <a:extLst>
              <a:ext uri="{FF2B5EF4-FFF2-40B4-BE49-F238E27FC236}">
                <a16:creationId xmlns:a16="http://schemas.microsoft.com/office/drawing/2014/main" id="{69E3CCE5-D6E2-43E6-B9CE-4FD5B480CFDC}"/>
              </a:ext>
            </a:extLst>
          </p:cNvPr>
          <p:cNvSpPr txBox="1"/>
          <p:nvPr/>
        </p:nvSpPr>
        <p:spPr>
          <a:xfrm>
            <a:off x="7800565" y="5828307"/>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61, As-Saff, Verse 15</a:t>
            </a:r>
          </a:p>
        </p:txBody>
      </p:sp>
    </p:spTree>
    <p:extLst>
      <p:ext uri="{BB962C8B-B14F-4D97-AF65-F5344CB8AC3E}">
        <p14:creationId xmlns:p14="http://schemas.microsoft.com/office/powerpoint/2010/main" val="312078110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alkboard">
  <a:themeElements>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58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themeOverride>
</file>

<file path=ppt/theme/themeOverride2.xml><?xml version="1.0" encoding="utf-8"?>
<a:themeOverride xmlns:a="http://schemas.openxmlformats.org/drawingml/2006/main">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themeOverride>
</file>

<file path=ppt/theme/themeOverride3.xml><?xml version="1.0" encoding="utf-8"?>
<a:themeOverride xmlns:a="http://schemas.openxmlformats.org/drawingml/2006/main">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themeOverride>
</file>

<file path=ppt/theme/themeOverride4.xml><?xml version="1.0" encoding="utf-8"?>
<a:themeOverride xmlns:a="http://schemas.openxmlformats.org/drawingml/2006/main">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themeOverride>
</file>

<file path=ppt/theme/themeOverride5.xml><?xml version="1.0" encoding="utf-8"?>
<a:themeOverride xmlns:a="http://schemas.openxmlformats.org/drawingml/2006/main">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themeOverride>
</file>

<file path=ppt/theme/themeOverride6.xml><?xml version="1.0" encoding="utf-8"?>
<a:themeOverride xmlns:a="http://schemas.openxmlformats.org/drawingml/2006/main">
  <a:clrScheme name="Chalkboard">
    <a:dk1>
      <a:srgbClr val="BF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75017</TotalTime>
  <Words>2678</Words>
  <Application>Microsoft Office PowerPoint</Application>
  <PresentationFormat>Widescreen</PresentationFormat>
  <Paragraphs>219</Paragraphs>
  <Slides>34</Slides>
  <Notes>4</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34</vt:i4>
      </vt:variant>
    </vt:vector>
  </HeadingPairs>
  <TitlesOfParts>
    <vt:vector size="44" baseType="lpstr">
      <vt:lpstr>Aptos</vt:lpstr>
      <vt:lpstr>Aptos Display</vt:lpstr>
      <vt:lpstr>Arial</vt:lpstr>
      <vt:lpstr>Calibri</vt:lpstr>
      <vt:lpstr>Chalkduster</vt:lpstr>
      <vt:lpstr>Ink Free</vt:lpstr>
      <vt:lpstr>Verdana</vt:lpstr>
      <vt:lpstr>Office Theme</vt:lpstr>
      <vt:lpstr>1_Office Theme</vt:lpstr>
      <vt:lpstr>Chalkboard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Power Of Walking </vt:lpstr>
      <vt:lpstr>Power of Walking</vt:lpstr>
      <vt:lpstr>Japanese or Interval Walking Training </vt:lpstr>
      <vt:lpstr>Japanese walking</vt:lpstr>
      <vt:lpstr> Nordic Walking </vt:lpstr>
      <vt:lpstr> Nordic Walking Benefits  </vt:lpstr>
      <vt:lpstr>Start a Walking Club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213</cp:revision>
  <dcterms:created xsi:type="dcterms:W3CDTF">2024-12-05T17:25:45Z</dcterms:created>
  <dcterms:modified xsi:type="dcterms:W3CDTF">2025-10-21T03:23:21Z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