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783" r:id="rId2"/>
    <p:sldMasterId id="2147483795" r:id="rId3"/>
  </p:sldMasterIdLst>
  <p:notesMasterIdLst>
    <p:notesMasterId r:id="rId40"/>
  </p:notesMasterIdLst>
  <p:sldIdLst>
    <p:sldId id="266" r:id="rId4"/>
    <p:sldId id="256" r:id="rId5"/>
    <p:sldId id="257" r:id="rId6"/>
    <p:sldId id="291" r:id="rId7"/>
    <p:sldId id="260" r:id="rId8"/>
    <p:sldId id="281" r:id="rId9"/>
    <p:sldId id="282" r:id="rId10"/>
    <p:sldId id="290" r:id="rId11"/>
    <p:sldId id="261" r:id="rId12"/>
    <p:sldId id="262" r:id="rId13"/>
    <p:sldId id="303" r:id="rId14"/>
    <p:sldId id="288" r:id="rId15"/>
    <p:sldId id="293" r:id="rId16"/>
    <p:sldId id="302" r:id="rId17"/>
    <p:sldId id="283" r:id="rId18"/>
    <p:sldId id="263" r:id="rId19"/>
    <p:sldId id="273" r:id="rId20"/>
    <p:sldId id="284" r:id="rId21"/>
    <p:sldId id="264" r:id="rId22"/>
    <p:sldId id="294" r:id="rId23"/>
    <p:sldId id="299" r:id="rId24"/>
    <p:sldId id="301" r:id="rId25"/>
    <p:sldId id="285" r:id="rId26"/>
    <p:sldId id="265" r:id="rId27"/>
    <p:sldId id="295" r:id="rId28"/>
    <p:sldId id="286" r:id="rId29"/>
    <p:sldId id="304" r:id="rId30"/>
    <p:sldId id="287" r:id="rId31"/>
    <p:sldId id="276" r:id="rId32"/>
    <p:sldId id="278" r:id="rId33"/>
    <p:sldId id="279" r:id="rId34"/>
    <p:sldId id="280" r:id="rId35"/>
    <p:sldId id="296" r:id="rId36"/>
    <p:sldId id="297" r:id="rId37"/>
    <p:sldId id="298"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66" d="100"/>
          <a:sy n="66" d="100"/>
        </p:scale>
        <p:origin x="122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008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0318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753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Small section of a modern shell bridge in Qingdao, Shandong, China with a partly cloudy sky above"/>
          <p:cNvSpPr>
            <a:spLocks noGrp="1"/>
          </p:cNvSpPr>
          <p:nvPr>
            <p:ph type="pic" idx="22"/>
          </p:nvPr>
        </p:nvSpPr>
        <p:spPr>
          <a:xfrm>
            <a:off x="4635500" y="631924"/>
            <a:ext cx="8386922" cy="5594103"/>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13037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Times New Roman"/>
                <a:ea typeface="Times New Roman"/>
                <a:cs typeface="Times New Roman"/>
                <a:sym typeface="Times New Roman"/>
              </a:defRPr>
            </a:lvl1pPr>
            <a:lvl2pPr marL="319462" indent="-6350">
              <a:spcBef>
                <a:spcPts val="0"/>
              </a:spcBef>
              <a:buSzTx/>
              <a:buNone/>
              <a:defRPr sz="4250" spc="-85">
                <a:latin typeface="Times New Roman"/>
                <a:ea typeface="Times New Roman"/>
                <a:cs typeface="Times New Roman"/>
                <a:sym typeface="Times New Roman"/>
              </a:defRPr>
            </a:lvl2pPr>
            <a:lvl3pPr marL="319462" indent="222250">
              <a:spcBef>
                <a:spcPts val="0"/>
              </a:spcBef>
              <a:buSzTx/>
              <a:buNone/>
              <a:defRPr sz="4250" spc="-85">
                <a:latin typeface="Times New Roman"/>
                <a:ea typeface="Times New Roman"/>
                <a:cs typeface="Times New Roman"/>
                <a:sym typeface="Times New Roman"/>
              </a:defRPr>
            </a:lvl3pPr>
            <a:lvl4pPr marL="319462" indent="450850">
              <a:spcBef>
                <a:spcPts val="0"/>
              </a:spcBef>
              <a:buSzTx/>
              <a:buNone/>
              <a:defRPr sz="4250" spc="-85">
                <a:latin typeface="Times New Roman"/>
                <a:ea typeface="Times New Roman"/>
                <a:cs typeface="Times New Roman"/>
                <a:sym typeface="Times New Roman"/>
              </a:defRPr>
            </a:lvl4pPr>
            <a:lvl5pPr marL="319462" indent="679450">
              <a:spcBef>
                <a:spcPts val="0"/>
              </a:spcBef>
              <a:buSzTx/>
              <a:buNone/>
              <a:defRPr sz="4250" spc="-85">
                <a:latin typeface="Times New Roman"/>
                <a:ea typeface="Times New Roman"/>
                <a:cs typeface="Times New Roman"/>
                <a:sym typeface="Times New Roman"/>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169425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a:spLocks noGrp="1"/>
          </p:cNvSpPr>
          <p:nvPr>
            <p:ph type="pic" idx="21"/>
          </p:nvPr>
        </p:nvSpPr>
        <p:spPr>
          <a:xfrm>
            <a:off x="4635500" y="635000"/>
            <a:ext cx="8382000" cy="5588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85434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004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3372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960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8842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8244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5761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795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961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7036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235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9223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1898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61956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122039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570069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630998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130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843876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798382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63185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62807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60431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93507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12/30/2025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44574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487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537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74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Tree>
    <p:extLst>
      <p:ext uri="{BB962C8B-B14F-4D97-AF65-F5344CB8AC3E}">
        <p14:creationId xmlns:p14="http://schemas.microsoft.com/office/powerpoint/2010/main" val="263152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740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351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rectangular object with a blue and grey border&#10;&#10;AI-generated content may be incorrect.">
            <a:extLst>
              <a:ext uri="{FF2B5EF4-FFF2-40B4-BE49-F238E27FC236}">
                <a16:creationId xmlns:a16="http://schemas.microsoft.com/office/drawing/2014/main" id="{9EB4BF2D-B145-5CE8-60FC-5EC7D0A373DB}"/>
              </a:ext>
            </a:extLst>
          </p:cNvPr>
          <p:cNvPicPr>
            <a:picLocks noChangeAspect="1"/>
          </p:cNvPicPr>
          <p:nvPr userDrawn="1"/>
        </p:nvPicPr>
        <p:blipFill>
          <a:blip r:embed="rId1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12/21/2025</a:t>
            </a:r>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732892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12/21/2025</a:t>
            </a:r>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&lt;#&gt;</a:t>
            </a:r>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694569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12/30/2025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6969168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hyperlink" Target="https://www.alislam.org/articles/conditions-initiation-baia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s://my.clevelandclinic.org/health/body/21869-pharynx"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s://my.clevelandclinic.org/health/body/21778-nose" TargetMode="External"/><Relationship Id="rId5" Type="http://schemas.openxmlformats.org/officeDocument/2006/relationships/hyperlink" Target="https://my.clevelandclinic.org/health/articles/21205-respiratory-system" TargetMode="External"/><Relationship Id="rId4" Type="http://schemas.openxmlformats.org/officeDocument/2006/relationships/hyperlink" Target="https://my.clevelandclinic.org/health/diseases/24473-viral-infectio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2055448"/>
            <a:ext cx="8534400" cy="3477875"/>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January 2026</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Staying Away from Shirk</a:t>
            </a:r>
          </a:p>
          <a:p>
            <a:pPr algn="ctr"/>
            <a:endParaRPr lang="en-US" sz="2400" b="1"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Have we rid ourselves of ALL kinds of shirk?</a:t>
            </a:r>
          </a:p>
          <a:p>
            <a:pPr algn="ctr"/>
            <a:endParaRPr lang="en-US"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990A2A-A1FF-B53E-467A-5611F19D1D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CEC1AFC-B018-F86A-EB11-C51892F1DDA9}"/>
              </a:ext>
            </a:extLst>
          </p:cNvPr>
          <p:cNvSpPr txBox="1"/>
          <p:nvPr/>
        </p:nvSpPr>
        <p:spPr>
          <a:xfrm>
            <a:off x="173428" y="1412806"/>
            <a:ext cx="11845143" cy="4801314"/>
          </a:xfrm>
          <a:prstGeom prst="rect">
            <a:avLst/>
          </a:prstGeom>
          <a:noFill/>
        </p:spPr>
        <p:txBody>
          <a:bodyPr wrap="square">
            <a:spAutoFit/>
          </a:bodyPr>
          <a:lstStyle/>
          <a:p>
            <a:pPr algn="l"/>
            <a:r>
              <a:rPr lang="en-US" sz="2000" b="0" i="0" dirty="0">
                <a:effectLst/>
                <a:latin typeface="Verdana" panose="020B0604030504040204" pitchFamily="34" charset="0"/>
                <a:ea typeface="Verdana" panose="020B0604030504040204" pitchFamily="34" charset="0"/>
              </a:rPr>
              <a:t>The first and basic principle of all religious teaching is that God is One. All other noble ideals flow from this principle. By worshipping any other thing or being beside God Who is the Creator, Lord and Sustainer, man degrades himself and stunts, stifles and stultifies his personality. So, Luqman began his moral sermon by laying stress on this most supreme of all religious beliefs.</a:t>
            </a:r>
          </a:p>
          <a:p>
            <a:pPr algn="r"/>
            <a:r>
              <a:rPr lang="en-US" sz="1400" b="1" i="1" dirty="0">
                <a:latin typeface="Verdana" panose="020B0604030504040204" pitchFamily="34" charset="0"/>
                <a:ea typeface="Verdana" panose="020B0604030504040204" pitchFamily="34" charset="0"/>
              </a:rPr>
              <a:t>Chapter 31, Surah Luqman, Verse 14</a:t>
            </a:r>
          </a:p>
          <a:p>
            <a:pPr algn="l"/>
            <a:endParaRPr lang="en-US" dirty="0">
              <a:latin typeface="Verdana" panose="020B0604030504040204" pitchFamily="34" charset="0"/>
              <a:ea typeface="Verdana" panose="020B0604030504040204" pitchFamily="34" charset="0"/>
            </a:endParaRPr>
          </a:p>
          <a:p>
            <a:pPr algn="l"/>
            <a:r>
              <a:rPr lang="en-US" sz="2000" dirty="0">
                <a:latin typeface="Verdana" panose="020B0604030504040204" pitchFamily="34" charset="0"/>
                <a:ea typeface="Verdana" panose="020B0604030504040204" pitchFamily="34" charset="0"/>
              </a:rPr>
              <a:t>The verse further dwells upon the complete failure of the forces of evil to arrest the progress of Islam. It says that the idols of idol worshippers will prove entirely powerless and useless against the onward march of Islam.</a:t>
            </a:r>
          </a:p>
          <a:p>
            <a:pPr algn="l"/>
            <a:endParaRPr lang="en-US" sz="2000" dirty="0">
              <a:latin typeface="Verdana" panose="020B0604030504040204" pitchFamily="34" charset="0"/>
              <a:ea typeface="Verdana" panose="020B0604030504040204" pitchFamily="34" charset="0"/>
            </a:endParaRPr>
          </a:p>
          <a:p>
            <a:pPr algn="l"/>
            <a:r>
              <a:rPr lang="en-US" sz="2000" dirty="0">
                <a:latin typeface="Verdana" panose="020B0604030504040204" pitchFamily="34" charset="0"/>
                <a:ea typeface="Verdana" panose="020B0604030504040204" pitchFamily="34" charset="0"/>
              </a:rPr>
              <a:t>The reference in the words, "the One Who is All-Aware," as the translation of the text shows, is to God. It may also be to the Holy Prophet when the word would mean, well-aware.</a:t>
            </a:r>
          </a:p>
          <a:p>
            <a:pPr algn="r"/>
            <a:r>
              <a:rPr lang="en-US" sz="1400" b="1" i="1" dirty="0">
                <a:latin typeface="Verdana" panose="020B0604030504040204" pitchFamily="34" charset="0"/>
                <a:ea typeface="Verdana" panose="020B0604030504040204" pitchFamily="34" charset="0"/>
              </a:rPr>
              <a:t>Chapter 35, Surah Fatir, Verse 15</a:t>
            </a:r>
          </a:p>
          <a:p>
            <a:pPr algn="l"/>
            <a:endParaRPr lang="en-US" sz="20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E2F3A6A3-976F-82EE-0B40-B538DDD56DCC}"/>
              </a:ext>
            </a:extLst>
          </p:cNvPr>
          <p:cNvSpPr txBox="1"/>
          <p:nvPr/>
        </p:nvSpPr>
        <p:spPr>
          <a:xfrm>
            <a:off x="5962503" y="84574"/>
            <a:ext cx="6096000" cy="400110"/>
          </a:xfrm>
          <a:prstGeom prst="rect">
            <a:avLst/>
          </a:prstGeom>
          <a:noFill/>
        </p:spPr>
        <p:txBody>
          <a:bodyPr wrap="square">
            <a:spAutoFit/>
          </a:bodyPr>
          <a:lstStyle/>
          <a:p>
            <a:pPr algn="r"/>
            <a:r>
              <a:rPr lang="en-US" sz="1800" b="1" dirty="0">
                <a:solidFill>
                  <a:schemeClr val="bg1"/>
                </a:solidFill>
                <a:latin typeface="Verdana" panose="020B0604030504040204" pitchFamily="34" charset="0"/>
                <a:ea typeface="Verdana" panose="020B0604030504040204" pitchFamily="34" charset="0"/>
              </a:rPr>
              <a:t> </a:t>
            </a:r>
            <a:r>
              <a:rPr lang="en-US" sz="2000" b="1" dirty="0">
                <a:solidFill>
                  <a:schemeClr val="bg1"/>
                </a:solidFill>
                <a:latin typeface="Verdana" panose="020B0604030504040204" pitchFamily="34" charset="0"/>
                <a:ea typeface="Verdana" panose="020B0604030504040204" pitchFamily="34" charset="0"/>
              </a:rPr>
              <a:t>Five Volume Commentary </a:t>
            </a:r>
            <a:endParaRPr lang="en-US" sz="2000" b="1" dirty="0">
              <a:solidFill>
                <a:schemeClr val="bg1"/>
              </a:solidFill>
            </a:endParaRPr>
          </a:p>
        </p:txBody>
      </p:sp>
    </p:spTree>
    <p:extLst>
      <p:ext uri="{BB962C8B-B14F-4D97-AF65-F5344CB8AC3E}">
        <p14:creationId xmlns:p14="http://schemas.microsoft.com/office/powerpoint/2010/main" val="281676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03EBC2-FE55-276F-2F77-749520C515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C019D1-F784-EE7C-E267-7D0F3A9B7832}"/>
              </a:ext>
            </a:extLst>
          </p:cNvPr>
          <p:cNvSpPr txBox="1"/>
          <p:nvPr/>
        </p:nvSpPr>
        <p:spPr>
          <a:xfrm>
            <a:off x="4635796" y="55246"/>
            <a:ext cx="7453896"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the Promised Messiah</a:t>
            </a:r>
            <a:r>
              <a:rPr lang="en-US" sz="1400" b="1" baseline="30000" dirty="0">
                <a:solidFill>
                  <a:schemeClr val="bg1"/>
                </a:solidFill>
                <a:latin typeface="Verdana" panose="020B0604030504040204" pitchFamily="34" charset="0"/>
                <a:ea typeface="Verdana" panose="020B0604030504040204" pitchFamily="34" charset="0"/>
              </a:rPr>
              <a:t>AS</a:t>
            </a:r>
            <a:endParaRPr lang="en-US" sz="1400" b="1" baseline="30000" dirty="0">
              <a:solidFill>
                <a:schemeClr val="bg1"/>
              </a:solidFill>
            </a:endParaRPr>
          </a:p>
        </p:txBody>
      </p:sp>
      <p:sp>
        <p:nvSpPr>
          <p:cNvPr id="10" name="TextBox 9">
            <a:extLst>
              <a:ext uri="{FF2B5EF4-FFF2-40B4-BE49-F238E27FC236}">
                <a16:creationId xmlns:a16="http://schemas.microsoft.com/office/drawing/2014/main" id="{87103995-3CD5-94CD-C9F8-0A0D5743D0F5}"/>
              </a:ext>
            </a:extLst>
          </p:cNvPr>
          <p:cNvSpPr txBox="1"/>
          <p:nvPr/>
        </p:nvSpPr>
        <p:spPr>
          <a:xfrm>
            <a:off x="212651" y="1275907"/>
            <a:ext cx="11706447" cy="4985980"/>
          </a:xfrm>
          <a:prstGeom prst="rect">
            <a:avLst/>
          </a:prstGeom>
          <a:noFill/>
        </p:spPr>
        <p:txBody>
          <a:bodyPr wrap="square">
            <a:spAutoFit/>
          </a:bodyPr>
          <a:lstStyle/>
          <a:p>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But there is another type of </a:t>
            </a:r>
            <a:r>
              <a:rPr lang="en-US" sz="20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shirk</a:t>
            </a:r>
            <a:r>
              <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which is spreading secretly like poison, and it is greatly on the increase in this age and that is that there is no trust in and dependence upon God Almighty. We do not say, nor is it part of our faith, that means should be discarded altogether. For God Almighty has Himself urged the use of means and if means are not used to the extent to which they are necessary, this would be to dishonor human faculties and to defame the grand action of God Almighty in bestowing them…..</a:t>
            </a:r>
          </a:p>
          <a:p>
            <a:endParaRPr lang="en-US"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All this is right up to the proper limit and is not forbidden; but when, transcending that limit, a person places all his trust in the means, that becomes </a:t>
            </a:r>
            <a:r>
              <a:rPr lang="en-US" sz="2000" i="1" dirty="0">
                <a:latin typeface="Verdana" panose="020B0604030504040204" pitchFamily="34" charset="0"/>
                <a:ea typeface="Verdana" panose="020B0604030504040204" pitchFamily="34" charset="0"/>
                <a:cs typeface="Verdana" panose="020B0604030504040204" pitchFamily="34" charset="0"/>
              </a:rPr>
              <a:t>shirk</a:t>
            </a:r>
            <a:r>
              <a:rPr lang="en-US" sz="2000" dirty="0">
                <a:latin typeface="Verdana" panose="020B0604030504040204" pitchFamily="34" charset="0"/>
                <a:ea typeface="Verdana" panose="020B0604030504040204" pitchFamily="34" charset="0"/>
                <a:cs typeface="Verdana" panose="020B0604030504040204" pitchFamily="34" charset="0"/>
              </a:rPr>
              <a:t> which casts a person far away from his true purpose. For instance, if a person says that had it not been for a certain factor, he would have died of hunger, or that if had it not been for a certain property or an occupation, he would have been in bad shape, or if it had not been for a certain friend, he would have been in trouble, this would be displeasing to God. He would not approve that a person should rely so much upon property, or other means or friends that he should stray far away from God Almighty. </a:t>
            </a:r>
            <a:r>
              <a:rPr lang="en-US" sz="1600" dirty="0">
                <a:latin typeface="Verdana" panose="020B0604030504040204" pitchFamily="34" charset="0"/>
                <a:ea typeface="Verdana" panose="020B0604030504040204" pitchFamily="34" charset="0"/>
                <a:cs typeface="Verdana" panose="020B0604030504040204" pitchFamily="34" charset="0"/>
              </a:rPr>
              <a:t>(Essence of Islam vol 1 p:173)</a:t>
            </a:r>
          </a:p>
          <a:p>
            <a:pPr>
              <a:buNone/>
            </a:pPr>
            <a:endParaRPr lang="en-US"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42472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387305" y="1510659"/>
            <a:ext cx="11702385" cy="1261884"/>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The Holy Qur'an states, “And those who bear not false witness and when they pass by anything vain, they pass by with dignity” </a:t>
            </a:r>
          </a:p>
          <a:p>
            <a:pPr algn="r"/>
            <a:r>
              <a:rPr lang="en-US" sz="1600" b="1" i="1" dirty="0">
                <a:latin typeface="Verdana" panose="020B0604030504040204" pitchFamily="34" charset="0"/>
                <a:ea typeface="Verdana" panose="020B0604030504040204" pitchFamily="34" charset="0"/>
              </a:rPr>
              <a:t>Chapter 25, Surah Al Furqan, Verse 73</a:t>
            </a:r>
          </a:p>
          <a:p>
            <a:pPr algn="l"/>
            <a:endParaRPr lang="en-US" sz="2000"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2400" b="1" baseline="30000" dirty="0">
              <a:solidFill>
                <a:schemeClr val="bg1"/>
              </a:solidFill>
            </a:endParaRPr>
          </a:p>
        </p:txBody>
      </p:sp>
      <p:sp>
        <p:nvSpPr>
          <p:cNvPr id="6" name="TextBox 5">
            <a:extLst>
              <a:ext uri="{FF2B5EF4-FFF2-40B4-BE49-F238E27FC236}">
                <a16:creationId xmlns:a16="http://schemas.microsoft.com/office/drawing/2014/main" id="{D72A6BE6-D5FC-11B8-3DBA-E0BFE97A74ED}"/>
              </a:ext>
            </a:extLst>
          </p:cNvPr>
          <p:cNvSpPr txBox="1"/>
          <p:nvPr/>
        </p:nvSpPr>
        <p:spPr>
          <a:xfrm>
            <a:off x="474049" y="2772543"/>
            <a:ext cx="11615641" cy="2554545"/>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Shirk (associating partners with God) and falsehood have also been mentioned together in the Holy Qur'an as if falsehood is as big a sin as shirk is! The Arabic word </a:t>
            </a:r>
            <a:r>
              <a:rPr lang="ur-PK" sz="2000" dirty="0">
                <a:latin typeface="Verdana" panose="020B0604030504040204" pitchFamily="34" charset="0"/>
                <a:ea typeface="Verdana" panose="020B0604030504040204" pitchFamily="34" charset="0"/>
              </a:rPr>
              <a:t>  </a:t>
            </a:r>
            <a:r>
              <a:rPr lang="en-US" sz="2000" b="1" dirty="0">
                <a:latin typeface="Verdana" panose="020B0604030504040204" pitchFamily="34" charset="0"/>
                <a:ea typeface="Verdana" panose="020B0604030504040204" pitchFamily="34" charset="0"/>
              </a:rPr>
              <a:t>الزور</a:t>
            </a:r>
            <a:r>
              <a:rPr lang="en-US" sz="2000" dirty="0">
                <a:latin typeface="Verdana" panose="020B0604030504040204" pitchFamily="34" charset="0"/>
                <a:ea typeface="Verdana" panose="020B0604030504040204" pitchFamily="34" charset="0"/>
              </a:rPr>
              <a:t>‘zoor' is used in the aforementioned verse to denote falsehood. It means lying, associating partners with God, assemblies or places where falsehood is rampant, gatherings of song and idle, frivolous pursuits etc. People of God do not tell lies and do not attend places where falsehood and frivolity is common, nor do they go to places where idolatrous practices are pursued, and they do not give false testimonies. Those who avoid all these situations are true believers.</a:t>
            </a:r>
          </a:p>
        </p:txBody>
      </p:sp>
      <p:sp>
        <p:nvSpPr>
          <p:cNvPr id="8" name="TextBox 7">
            <a:extLst>
              <a:ext uri="{FF2B5EF4-FFF2-40B4-BE49-F238E27FC236}">
                <a16:creationId xmlns:a16="http://schemas.microsoft.com/office/drawing/2014/main" id="{9C69BDBF-2D7C-7712-CAF2-3B9AA1F5BCC3}"/>
              </a:ext>
            </a:extLst>
          </p:cNvPr>
          <p:cNvSpPr txBox="1"/>
          <p:nvPr/>
        </p:nvSpPr>
        <p:spPr>
          <a:xfrm>
            <a:off x="5376374" y="5256943"/>
            <a:ext cx="6713316" cy="584775"/>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Friday Sermon delivered by Hazrat Khalifatul Masih V</a:t>
            </a:r>
            <a:r>
              <a:rPr lang="en-US" sz="1600" b="1" i="1" baseline="30000" dirty="0">
                <a:latin typeface="Verdana" panose="020B0604030504040204" pitchFamily="34" charset="0"/>
                <a:ea typeface="Verdana" panose="020B0604030504040204" pitchFamily="34" charset="0"/>
              </a:rPr>
              <a:t>aba</a:t>
            </a:r>
          </a:p>
          <a:p>
            <a:pPr algn="r"/>
            <a:r>
              <a:rPr lang="en-US" sz="1600" b="1" i="1" dirty="0">
                <a:latin typeface="Verdana" panose="020B0604030504040204" pitchFamily="34" charset="0"/>
                <a:ea typeface="Verdana" panose="020B0604030504040204" pitchFamily="34" charset="0"/>
              </a:rPr>
              <a:t>February 5, 2016</a:t>
            </a:r>
          </a:p>
        </p:txBody>
      </p:sp>
    </p:spTree>
    <p:extLst>
      <p:ext uri="{BB962C8B-B14F-4D97-AF65-F5344CB8AC3E}">
        <p14:creationId xmlns:p14="http://schemas.microsoft.com/office/powerpoint/2010/main" val="939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617C95-6E1A-1ADE-5B74-2C1B1207373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6C58B0E-BDEA-3646-3780-417A7E9B61AB}"/>
              </a:ext>
            </a:extLst>
          </p:cNvPr>
          <p:cNvGrpSpPr/>
          <p:nvPr/>
        </p:nvGrpSpPr>
        <p:grpSpPr>
          <a:xfrm>
            <a:off x="1245449" y="2345279"/>
            <a:ext cx="9701101" cy="3139712"/>
            <a:chOff x="1442219" y="1731822"/>
            <a:chExt cx="9701101" cy="3139712"/>
          </a:xfrm>
        </p:grpSpPr>
        <p:pic>
          <p:nvPicPr>
            <p:cNvPr id="8" name="Picture 7" descr="A close up of a text&#10;&#10;AI-generated content may be incorrect.">
              <a:extLst>
                <a:ext uri="{FF2B5EF4-FFF2-40B4-BE49-F238E27FC236}">
                  <a16:creationId xmlns:a16="http://schemas.microsoft.com/office/drawing/2014/main" id="{56880975-B669-546A-2E8D-EF248A6FF9B6}"/>
                </a:ext>
              </a:extLst>
            </p:cNvPr>
            <p:cNvPicPr>
              <a:picLocks noChangeAspect="1"/>
            </p:cNvPicPr>
            <p:nvPr/>
          </p:nvPicPr>
          <p:blipFill>
            <a:blip r:embed="rId3"/>
            <a:stretch>
              <a:fillRect/>
            </a:stretch>
          </p:blipFill>
          <p:spPr>
            <a:xfrm>
              <a:off x="1442219" y="1731822"/>
              <a:ext cx="9701101" cy="3139712"/>
            </a:xfrm>
            <a:prstGeom prst="rect">
              <a:avLst/>
            </a:prstGeom>
          </p:spPr>
        </p:pic>
        <p:sp>
          <p:nvSpPr>
            <p:cNvPr id="9" name="Rectangle 8">
              <a:extLst>
                <a:ext uri="{FF2B5EF4-FFF2-40B4-BE49-F238E27FC236}">
                  <a16:creationId xmlns:a16="http://schemas.microsoft.com/office/drawing/2014/main" id="{15263DA4-7509-9256-4C47-55114CF7B3B2}"/>
                </a:ext>
              </a:extLst>
            </p:cNvPr>
            <p:cNvSpPr/>
            <p:nvPr/>
          </p:nvSpPr>
          <p:spPr>
            <a:xfrm>
              <a:off x="10691907" y="1836391"/>
              <a:ext cx="428264" cy="2817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white background with black text&#10;&#10;AI-generated content may be incorrect.">
            <a:extLst>
              <a:ext uri="{FF2B5EF4-FFF2-40B4-BE49-F238E27FC236}">
                <a16:creationId xmlns:a16="http://schemas.microsoft.com/office/drawing/2014/main" id="{05318989-A347-FE75-AF6C-CC3D8A3DDCD0}"/>
              </a:ext>
            </a:extLst>
          </p:cNvPr>
          <p:cNvPicPr>
            <a:picLocks noChangeAspect="1"/>
          </p:cNvPicPr>
          <p:nvPr/>
        </p:nvPicPr>
        <p:blipFill>
          <a:blip r:embed="rId4"/>
          <a:stretch>
            <a:fillRect/>
          </a:stretch>
        </p:blipFill>
        <p:spPr>
          <a:xfrm>
            <a:off x="8540757" y="887903"/>
            <a:ext cx="3517746" cy="1183966"/>
          </a:xfrm>
          <a:prstGeom prst="rect">
            <a:avLst/>
          </a:prstGeom>
        </p:spPr>
      </p:pic>
      <p:sp>
        <p:nvSpPr>
          <p:cNvPr id="13" name="TextBox 12">
            <a:extLst>
              <a:ext uri="{FF2B5EF4-FFF2-40B4-BE49-F238E27FC236}">
                <a16:creationId xmlns:a16="http://schemas.microsoft.com/office/drawing/2014/main" id="{FBA39556-0902-521B-299F-C9131A8E95A6}"/>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2400" b="1" baseline="30000" dirty="0">
              <a:solidFill>
                <a:schemeClr val="bg1"/>
              </a:solidFill>
            </a:endParaRPr>
          </a:p>
        </p:txBody>
      </p:sp>
    </p:spTree>
    <p:extLst>
      <p:ext uri="{BB962C8B-B14F-4D97-AF65-F5344CB8AC3E}">
        <p14:creationId xmlns:p14="http://schemas.microsoft.com/office/powerpoint/2010/main" val="222715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183BB8-C384-03B9-9A17-8804C4105628}"/>
              </a:ext>
            </a:extLst>
          </p:cNvPr>
          <p:cNvSpPr txBox="1"/>
          <p:nvPr/>
        </p:nvSpPr>
        <p:spPr>
          <a:xfrm>
            <a:off x="192911" y="1459230"/>
            <a:ext cx="11806177" cy="3939540"/>
          </a:xfrm>
          <a:prstGeom prst="rect">
            <a:avLst/>
          </a:prstGeom>
          <a:noFill/>
        </p:spPr>
        <p:txBody>
          <a:bodyPr wrap="square">
            <a:spAutoFit/>
          </a:bodyPr>
          <a:lstStyle/>
          <a:p>
            <a:pPr algn="l">
              <a:spcAft>
                <a:spcPts val="1950"/>
              </a:spcAft>
              <a:buNone/>
            </a:pPr>
            <a:r>
              <a:rPr lang="en-US" sz="2000" b="0" i="0" dirty="0">
                <a:solidFill>
                  <a:srgbClr val="222222"/>
                </a:solidFill>
                <a:effectLst/>
                <a:latin typeface="Verdana" panose="020B0604030504040204" pitchFamily="34" charset="0"/>
                <a:ea typeface="Verdana" panose="020B0604030504040204" pitchFamily="34" charset="0"/>
              </a:rPr>
              <a:t>The </a:t>
            </a:r>
            <a:r>
              <a:rPr lang="en-US" sz="2000" b="0" i="1" dirty="0">
                <a:solidFill>
                  <a:srgbClr val="222222"/>
                </a:solidFill>
                <a:effectLst/>
                <a:latin typeface="Verdana" panose="020B0604030504040204" pitchFamily="34" charset="0"/>
                <a:ea typeface="Verdana" panose="020B0604030504040204" pitchFamily="34" charset="0"/>
              </a:rPr>
              <a:t>Ansar</a:t>
            </a:r>
            <a:r>
              <a:rPr lang="en-US" sz="2000" b="0" i="0" dirty="0">
                <a:solidFill>
                  <a:srgbClr val="222222"/>
                </a:solidFill>
                <a:effectLst/>
                <a:latin typeface="Verdana" panose="020B0604030504040204" pitchFamily="34" charset="0"/>
                <a:ea typeface="Verdana" panose="020B0604030504040204" pitchFamily="34" charset="0"/>
              </a:rPr>
              <a:t> have a great responsibility in the sense that the coming generations look up to them as role models. The fundamental basis to fulfil this responsibility is </a:t>
            </a:r>
            <a:r>
              <a:rPr lang="en-US" sz="2000" b="0" i="1" dirty="0" err="1">
                <a:solidFill>
                  <a:srgbClr val="222222"/>
                </a:solidFill>
                <a:effectLst/>
                <a:latin typeface="Verdana" panose="020B0604030504040204" pitchFamily="34" charset="0"/>
                <a:ea typeface="Verdana" panose="020B0604030504040204" pitchFamily="34" charset="0"/>
              </a:rPr>
              <a:t>taqwa</a:t>
            </a:r>
            <a:r>
              <a:rPr lang="en-US" sz="2000" b="0" i="0" dirty="0">
                <a:solidFill>
                  <a:srgbClr val="222222"/>
                </a:solidFill>
                <a:effectLst/>
                <a:latin typeface="Verdana" panose="020B0604030504040204" pitchFamily="34" charset="0"/>
                <a:ea typeface="Verdana" panose="020B0604030504040204" pitchFamily="34" charset="0"/>
              </a:rPr>
              <a:t>.</a:t>
            </a:r>
          </a:p>
          <a:p>
            <a:pPr algn="l">
              <a:spcAft>
                <a:spcPts val="1950"/>
              </a:spcAft>
              <a:buNone/>
            </a:pPr>
            <a:r>
              <a:rPr lang="en-US" sz="2000" b="0" i="0" dirty="0">
                <a:solidFill>
                  <a:srgbClr val="222222"/>
                </a:solidFill>
                <a:effectLst/>
                <a:latin typeface="Verdana" panose="020B0604030504040204" pitchFamily="34" charset="0"/>
                <a:ea typeface="Verdana" panose="020B0604030504040204" pitchFamily="34" charset="0"/>
              </a:rPr>
              <a:t>The Promised Messiah</a:t>
            </a:r>
            <a:r>
              <a:rPr lang="en-US" sz="2000" b="0" i="0" baseline="30000" dirty="0">
                <a:solidFill>
                  <a:srgbClr val="222222"/>
                </a:solidFill>
                <a:effectLst/>
                <a:latin typeface="Verdana" panose="020B0604030504040204" pitchFamily="34" charset="0"/>
                <a:ea typeface="Verdana" panose="020B0604030504040204" pitchFamily="34" charset="0"/>
              </a:rPr>
              <a:t>as</a:t>
            </a:r>
            <a:r>
              <a:rPr lang="en-US" sz="2000" b="0" i="0" dirty="0">
                <a:solidFill>
                  <a:srgbClr val="222222"/>
                </a:solidFill>
                <a:effectLst/>
                <a:latin typeface="Verdana" panose="020B0604030504040204" pitchFamily="34" charset="0"/>
                <a:ea typeface="Verdana" panose="020B0604030504040204" pitchFamily="34" charset="0"/>
              </a:rPr>
              <a:t> instructed his followers to adopt </a:t>
            </a:r>
            <a:r>
              <a:rPr lang="en-US" sz="2000" b="0" i="1" dirty="0" err="1">
                <a:solidFill>
                  <a:srgbClr val="222222"/>
                </a:solidFill>
                <a:effectLst/>
                <a:latin typeface="Verdana" panose="020B0604030504040204" pitchFamily="34" charset="0"/>
                <a:ea typeface="Verdana" panose="020B0604030504040204" pitchFamily="34" charset="0"/>
              </a:rPr>
              <a:t>taqwa</a:t>
            </a:r>
            <a:r>
              <a:rPr lang="en-US" sz="2000" b="0" i="0" dirty="0">
                <a:solidFill>
                  <a:srgbClr val="222222"/>
                </a:solidFill>
                <a:effectLst/>
                <a:latin typeface="Verdana" panose="020B0604030504040204" pitchFamily="34" charset="0"/>
                <a:ea typeface="Verdana" panose="020B0604030504040204" pitchFamily="34" charset="0"/>
              </a:rPr>
              <a:t>, which he described as not committing any acts which have even an ounce of doubt of being a vice.</a:t>
            </a:r>
          </a:p>
          <a:p>
            <a:pPr algn="l">
              <a:spcAft>
                <a:spcPts val="1950"/>
              </a:spcAft>
              <a:buNone/>
            </a:pPr>
            <a:r>
              <a:rPr lang="en-US" sz="2000" b="0" i="0" dirty="0">
                <a:solidFill>
                  <a:srgbClr val="222222"/>
                </a:solidFill>
                <a:effectLst/>
                <a:latin typeface="Verdana" panose="020B0604030504040204" pitchFamily="34" charset="0"/>
                <a:ea typeface="Verdana" panose="020B0604030504040204" pitchFamily="34" charset="0"/>
              </a:rPr>
              <a:t>By keeping this standard in our sights, we will be able to fulfil our oaths of allegiance.</a:t>
            </a:r>
          </a:p>
          <a:p>
            <a:pPr algn="l">
              <a:spcAft>
                <a:spcPts val="1950"/>
              </a:spcAft>
              <a:buNone/>
            </a:pPr>
            <a:r>
              <a:rPr lang="en-US" sz="2000" b="0" i="0" dirty="0">
                <a:solidFill>
                  <a:srgbClr val="222222"/>
                </a:solidFill>
                <a:effectLst/>
                <a:latin typeface="Verdana" panose="020B0604030504040204" pitchFamily="34" charset="0"/>
                <a:ea typeface="Verdana" panose="020B0604030504040204" pitchFamily="34" charset="0"/>
              </a:rPr>
              <a:t>The </a:t>
            </a:r>
            <a:r>
              <a:rPr lang="en-US" sz="2000" b="0" i="1" u="none" strike="noStrike" dirty="0">
                <a:solidFill>
                  <a:srgbClr val="194083"/>
                </a:solidFill>
                <a:effectLst/>
                <a:latin typeface="Verdana" panose="020B0604030504040204" pitchFamily="34" charset="0"/>
                <a:ea typeface="Verdana" panose="020B0604030504040204" pitchFamily="34" charset="0"/>
                <a:hlinkClick r:id="rId2"/>
              </a:rPr>
              <a:t>bai’at</a:t>
            </a:r>
            <a:r>
              <a:rPr lang="en-US" sz="2000" b="0" i="0" dirty="0">
                <a:solidFill>
                  <a:srgbClr val="222222"/>
                </a:solidFill>
                <a:effectLst/>
                <a:latin typeface="Verdana" panose="020B0604030504040204" pitchFamily="34" charset="0"/>
                <a:ea typeface="Verdana" panose="020B0604030504040204" pitchFamily="34" charset="0"/>
              </a:rPr>
              <a:t> (oath of allegiance) that the Promised Messiah</a:t>
            </a:r>
            <a:r>
              <a:rPr lang="en-US" sz="2000" b="0" i="0" baseline="30000" dirty="0">
                <a:solidFill>
                  <a:srgbClr val="222222"/>
                </a:solidFill>
                <a:effectLst/>
                <a:latin typeface="Verdana" panose="020B0604030504040204" pitchFamily="34" charset="0"/>
                <a:ea typeface="Verdana" panose="020B0604030504040204" pitchFamily="34" charset="0"/>
              </a:rPr>
              <a:t>as</a:t>
            </a:r>
            <a:r>
              <a:rPr lang="en-US" sz="2000" b="0" i="0" dirty="0">
                <a:solidFill>
                  <a:srgbClr val="222222"/>
                </a:solidFill>
                <a:effectLst/>
                <a:latin typeface="Verdana" panose="020B0604030504040204" pitchFamily="34" charset="0"/>
                <a:ea typeface="Verdana" panose="020B0604030504040204" pitchFamily="34" charset="0"/>
              </a:rPr>
              <a:t> took from us includes many aspects, one of which is </a:t>
            </a:r>
            <a:r>
              <a:rPr lang="en-US" sz="2000" b="0" i="1" dirty="0">
                <a:solidFill>
                  <a:srgbClr val="222222"/>
                </a:solidFill>
                <a:effectLst/>
                <a:latin typeface="Verdana" panose="020B0604030504040204" pitchFamily="34" charset="0"/>
                <a:ea typeface="Verdana" panose="020B0604030504040204" pitchFamily="34" charset="0"/>
              </a:rPr>
              <a:t>shirk</a:t>
            </a:r>
            <a:r>
              <a:rPr lang="en-US" sz="2000" b="0" i="0" dirty="0">
                <a:solidFill>
                  <a:srgbClr val="222222"/>
                </a:solidFill>
                <a:effectLst/>
                <a:latin typeface="Verdana" panose="020B0604030504040204" pitchFamily="34" charset="0"/>
                <a:ea typeface="Verdana" panose="020B0604030504040204" pitchFamily="34" charset="0"/>
              </a:rPr>
              <a:t> (associating partners with Allah). We should remain observant of ourselves to ensure that we do not become complicit in any form of </a:t>
            </a:r>
            <a:r>
              <a:rPr lang="en-US" sz="2000" b="0" i="1" dirty="0">
                <a:solidFill>
                  <a:srgbClr val="222222"/>
                </a:solidFill>
                <a:effectLst/>
                <a:latin typeface="Verdana" panose="020B0604030504040204" pitchFamily="34" charset="0"/>
                <a:ea typeface="Verdana" panose="020B0604030504040204" pitchFamily="34" charset="0"/>
              </a:rPr>
              <a:t>shirk</a:t>
            </a:r>
            <a:r>
              <a:rPr lang="en-US" sz="2000" b="0" i="0" dirty="0">
                <a:solidFill>
                  <a:srgbClr val="222222"/>
                </a:solidFill>
                <a:effectLst/>
                <a:latin typeface="Verdana" panose="020B0604030504040204" pitchFamily="34" charset="0"/>
                <a:ea typeface="Verdana" panose="020B0604030504040204" pitchFamily="34" charset="0"/>
              </a:rPr>
              <a:t>. As the Promised Messiah</a:t>
            </a:r>
            <a:r>
              <a:rPr lang="en-US" sz="2000" b="0" i="0" baseline="30000" dirty="0">
                <a:solidFill>
                  <a:srgbClr val="222222"/>
                </a:solidFill>
                <a:effectLst/>
                <a:latin typeface="Verdana" panose="020B0604030504040204" pitchFamily="34" charset="0"/>
                <a:ea typeface="Verdana" panose="020B0604030504040204" pitchFamily="34" charset="0"/>
              </a:rPr>
              <a:t>as </a:t>
            </a:r>
            <a:r>
              <a:rPr lang="en-US" sz="2000" b="0" i="0" dirty="0">
                <a:solidFill>
                  <a:srgbClr val="222222"/>
                </a:solidFill>
                <a:effectLst/>
                <a:latin typeface="Verdana" panose="020B0604030504040204" pitchFamily="34" charset="0"/>
                <a:ea typeface="Verdana" panose="020B0604030504040204" pitchFamily="34" charset="0"/>
              </a:rPr>
              <a:t>elucidated, </a:t>
            </a:r>
            <a:r>
              <a:rPr lang="en-US" sz="2000" b="0" i="1" dirty="0">
                <a:solidFill>
                  <a:srgbClr val="222222"/>
                </a:solidFill>
                <a:effectLst/>
                <a:latin typeface="Verdana" panose="020B0604030504040204" pitchFamily="34" charset="0"/>
                <a:ea typeface="Verdana" panose="020B0604030504040204" pitchFamily="34" charset="0"/>
              </a:rPr>
              <a:t>shirk</a:t>
            </a:r>
            <a:r>
              <a:rPr lang="en-US" sz="2000" b="0" i="0" dirty="0">
                <a:solidFill>
                  <a:srgbClr val="222222"/>
                </a:solidFill>
                <a:effectLst/>
                <a:latin typeface="Verdana" panose="020B0604030504040204" pitchFamily="34" charset="0"/>
                <a:ea typeface="Verdana" panose="020B0604030504040204" pitchFamily="34" charset="0"/>
              </a:rPr>
              <a:t> does not only include worshipping physical idols, rather it encompasses any type of priority given to anything aside from Allah.</a:t>
            </a:r>
          </a:p>
        </p:txBody>
      </p:sp>
      <p:sp>
        <p:nvSpPr>
          <p:cNvPr id="4" name="TextBox 3">
            <a:extLst>
              <a:ext uri="{FF2B5EF4-FFF2-40B4-BE49-F238E27FC236}">
                <a16:creationId xmlns:a16="http://schemas.microsoft.com/office/drawing/2014/main" id="{58DA0B18-8CC0-9D11-612C-C9113ECADED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endParaRPr lang="en-US" sz="2400" b="1" baseline="30000" dirty="0">
              <a:solidFill>
                <a:schemeClr val="bg1"/>
              </a:solidFill>
            </a:endParaRPr>
          </a:p>
        </p:txBody>
      </p:sp>
      <p:sp>
        <p:nvSpPr>
          <p:cNvPr id="6" name="TextBox 5">
            <a:extLst>
              <a:ext uri="{FF2B5EF4-FFF2-40B4-BE49-F238E27FC236}">
                <a16:creationId xmlns:a16="http://schemas.microsoft.com/office/drawing/2014/main" id="{F82D5430-27CB-5C90-9C51-BF42165FD0B2}"/>
              </a:ext>
            </a:extLst>
          </p:cNvPr>
          <p:cNvSpPr txBox="1"/>
          <p:nvPr/>
        </p:nvSpPr>
        <p:spPr>
          <a:xfrm>
            <a:off x="2082479" y="5713427"/>
            <a:ext cx="9916609"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Huzoor</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’s concluding address at Majlis Ansarullah UK Ijtema 2025</a:t>
            </a:r>
          </a:p>
        </p:txBody>
      </p:sp>
    </p:spTree>
    <p:extLst>
      <p:ext uri="{BB962C8B-B14F-4D97-AF65-F5344CB8AC3E}">
        <p14:creationId xmlns:p14="http://schemas.microsoft.com/office/powerpoint/2010/main" val="89791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0E3A19-BE5F-8882-49C5-933C3861D27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257A54C-43D7-BFB9-89C1-271BA76250DF}"/>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Tree>
    <p:extLst>
      <p:ext uri="{BB962C8B-B14F-4D97-AF65-F5344CB8AC3E}">
        <p14:creationId xmlns:p14="http://schemas.microsoft.com/office/powerpoint/2010/main" val="334499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287276" y="1340922"/>
            <a:ext cx="11727245" cy="3477875"/>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Citing verse 239 of Surah Al Baqarah (2:239)</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"Watch over prayers, and the middle Prayer, and stand before Allah submissively."</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Huzur said various commentators have interpreted the term 'middle prayer' differently; it is an instruction in principle, and 'middle prayer' can be applied to different people in accordance to their leanings towards worldly matters or their laziness that may make them negligent towards observing Salat. It can be the specific time for different people during a day when their attention diverts elsewhere by satanic enticements. If we can overcome this then consider that we safeguard our Salat and in turn Salat will indeed safeguard us. </a:t>
            </a: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1890081" y="4934915"/>
            <a:ext cx="10124440"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February 15, 2008</a:t>
            </a:r>
          </a:p>
        </p:txBody>
      </p:sp>
    </p:spTree>
    <p:extLst>
      <p:ext uri="{BB962C8B-B14F-4D97-AF65-F5344CB8AC3E}">
        <p14:creationId xmlns:p14="http://schemas.microsoft.com/office/powerpoint/2010/main" val="157898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12C999-43DF-A76C-8EE8-39FF986106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A09954-A8DC-0880-6921-68441085B556}"/>
              </a:ext>
            </a:extLst>
          </p:cNvPr>
          <p:cNvSpPr txBox="1"/>
          <p:nvPr/>
        </p:nvSpPr>
        <p:spPr>
          <a:xfrm>
            <a:off x="6227446" y="7112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Salat</a:t>
            </a:r>
          </a:p>
        </p:txBody>
      </p:sp>
      <p:pic>
        <p:nvPicPr>
          <p:cNvPr id="14" name="Picture 13" descr="A close up of a number&#10;&#10;AI-generated content may be incorrect.">
            <a:extLst>
              <a:ext uri="{FF2B5EF4-FFF2-40B4-BE49-F238E27FC236}">
                <a16:creationId xmlns:a16="http://schemas.microsoft.com/office/drawing/2014/main" id="{51CE85A6-9FE2-6435-11D1-698490ED1AB9}"/>
              </a:ext>
            </a:extLst>
          </p:cNvPr>
          <p:cNvPicPr>
            <a:picLocks noChangeAspect="1"/>
          </p:cNvPicPr>
          <p:nvPr/>
        </p:nvPicPr>
        <p:blipFill>
          <a:blip r:embed="rId3"/>
          <a:stretch>
            <a:fillRect/>
          </a:stretch>
        </p:blipFill>
        <p:spPr>
          <a:xfrm>
            <a:off x="8498988" y="608885"/>
            <a:ext cx="3396616" cy="1232146"/>
          </a:xfrm>
          <a:prstGeom prst="rect">
            <a:avLst/>
          </a:prstGeom>
        </p:spPr>
      </p:pic>
      <p:grpSp>
        <p:nvGrpSpPr>
          <p:cNvPr id="16" name="Group 15">
            <a:extLst>
              <a:ext uri="{FF2B5EF4-FFF2-40B4-BE49-F238E27FC236}">
                <a16:creationId xmlns:a16="http://schemas.microsoft.com/office/drawing/2014/main" id="{361E2C6D-F445-CBED-B840-2284EA434F01}"/>
              </a:ext>
            </a:extLst>
          </p:cNvPr>
          <p:cNvGrpSpPr/>
          <p:nvPr/>
        </p:nvGrpSpPr>
        <p:grpSpPr>
          <a:xfrm>
            <a:off x="1471914" y="2424260"/>
            <a:ext cx="9726501" cy="3139712"/>
            <a:chOff x="1437190" y="2227490"/>
            <a:chExt cx="9726501" cy="3139712"/>
          </a:xfrm>
        </p:grpSpPr>
        <p:pic>
          <p:nvPicPr>
            <p:cNvPr id="10" name="Picture 9" descr="A close up of a text&#10;&#10;AI-generated content may be incorrect.">
              <a:extLst>
                <a:ext uri="{FF2B5EF4-FFF2-40B4-BE49-F238E27FC236}">
                  <a16:creationId xmlns:a16="http://schemas.microsoft.com/office/drawing/2014/main" id="{5C350BED-076C-0CEC-5129-F21777727CA3}"/>
                </a:ext>
              </a:extLst>
            </p:cNvPr>
            <p:cNvPicPr>
              <a:picLocks noChangeAspect="1"/>
            </p:cNvPicPr>
            <p:nvPr/>
          </p:nvPicPr>
          <p:blipFill>
            <a:blip r:embed="rId4"/>
            <a:stretch>
              <a:fillRect/>
            </a:stretch>
          </p:blipFill>
          <p:spPr>
            <a:xfrm>
              <a:off x="1592142" y="2227490"/>
              <a:ext cx="9571549" cy="3139712"/>
            </a:xfrm>
            <a:prstGeom prst="rect">
              <a:avLst/>
            </a:prstGeom>
            <a:solidFill>
              <a:schemeClr val="bg1"/>
            </a:solidFill>
          </p:spPr>
        </p:pic>
        <p:sp>
          <p:nvSpPr>
            <p:cNvPr id="11" name="Rectangle 10">
              <a:extLst>
                <a:ext uri="{FF2B5EF4-FFF2-40B4-BE49-F238E27FC236}">
                  <a16:creationId xmlns:a16="http://schemas.microsoft.com/office/drawing/2014/main" id="{4B913458-A69E-32ED-B288-FAC37465ACFF}"/>
                </a:ext>
              </a:extLst>
            </p:cNvPr>
            <p:cNvSpPr/>
            <p:nvPr/>
          </p:nvSpPr>
          <p:spPr>
            <a:xfrm>
              <a:off x="10197296" y="2227490"/>
              <a:ext cx="856526"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45A0E9-BAE6-6B05-0A6C-E3C5853C8065}"/>
                </a:ext>
              </a:extLst>
            </p:cNvPr>
            <p:cNvSpPr/>
            <p:nvPr/>
          </p:nvSpPr>
          <p:spPr>
            <a:xfrm>
              <a:off x="1437190" y="4967092"/>
              <a:ext cx="3678820"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566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Tree>
    <p:extLst>
      <p:ext uri="{BB962C8B-B14F-4D97-AF65-F5344CB8AC3E}">
        <p14:creationId xmlns:p14="http://schemas.microsoft.com/office/powerpoint/2010/main" val="506435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18" name="TextBox 17">
            <a:extLst>
              <a:ext uri="{FF2B5EF4-FFF2-40B4-BE49-F238E27FC236}">
                <a16:creationId xmlns:a16="http://schemas.microsoft.com/office/drawing/2014/main" id="{AE966E5A-6BA4-3322-D838-10F5A9D04809}"/>
              </a:ext>
            </a:extLst>
          </p:cNvPr>
          <p:cNvSpPr txBox="1"/>
          <p:nvPr/>
        </p:nvSpPr>
        <p:spPr>
          <a:xfrm>
            <a:off x="152639" y="1409990"/>
            <a:ext cx="11886722" cy="4247317"/>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The Promised Messiah (on whom be peace) wrote:</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‘I came from God as a Manifestation of Divine Providence, and I am a personification of His Power. And after I am gone there will be some other persons who will be the manifestation of the second Power [of God]. So, while waiting for the second Manifestation of His Power, you all together keep yourselves busy praying. And let a Jama‘at of righteous people, one and all, in every country keep themselves busy in prayers so that the second Manifestation may descend from the Heaven and show you that your God is such Mighty God. Consider your death to be close at hand for you never know when that hour will strike. Let the righteous persons of the Jama‘at who have pure souls accept Bai‘at in my name. God Almighty desires to draw all those who live in various habitations of the world, be it Europe or Asia, and who have virtuous nature, to the Unity of God and unite His servants under one Faith. This indeed is the purpose of God for which I have been sent to the world. You, too, therefore should pursue this end, but with kindness, moral probity and fervent prayers. And till that time when someone inspired by God with the Holy Spirit is raised by Him, all of you should work in harmony with one another.’ [The Will, pp. 8 – 9]</a:t>
            </a:r>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Tree>
    <p:extLst>
      <p:ext uri="{BB962C8B-B14F-4D97-AF65-F5344CB8AC3E}">
        <p14:creationId xmlns:p14="http://schemas.microsoft.com/office/powerpoint/2010/main" val="169477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621088" y="1555839"/>
            <a:ext cx="10791501" cy="3785652"/>
          </a:xfrm>
          <a:prstGeom prst="rect">
            <a:avLst/>
          </a:prstGeom>
          <a:noFill/>
        </p:spPr>
        <p:txBody>
          <a:bodyPr wrap="square">
            <a:spAutoFit/>
          </a:bodyPr>
          <a:lstStyle/>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Brotherhood</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rPr>
              <a:t>Du’a </a:t>
            </a:r>
          </a:p>
        </p:txBody>
      </p:sp>
      <p:sp>
        <p:nvSpPr>
          <p:cNvPr id="8" name="Rectangle 7">
            <a:extLst>
              <a:ext uri="{FF2B5EF4-FFF2-40B4-BE49-F238E27FC236}">
                <a16:creationId xmlns:a16="http://schemas.microsoft.com/office/drawing/2014/main" id="{12216F21-E186-FCB9-4B64-F5A31FAA6234}"/>
              </a:ext>
            </a:extLst>
          </p:cNvPr>
          <p:cNvSpPr/>
          <p:nvPr/>
        </p:nvSpPr>
        <p:spPr>
          <a:xfrm>
            <a:off x="11102055" y="962000"/>
            <a:ext cx="621067" cy="2883688"/>
          </a:xfrm>
          <a:prstGeom prst="rect">
            <a:avLst/>
          </a:prstGeom>
          <a:noFill/>
        </p:spPr>
        <p:txBody>
          <a:bodyPr vert="wordArtVert"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agenda</a:t>
            </a:r>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18354BF-6688-8160-6302-5E4B9EF1E59B}"/>
              </a:ext>
            </a:extLst>
          </p:cNvPr>
          <p:cNvGrpSpPr/>
          <p:nvPr/>
        </p:nvGrpSpPr>
        <p:grpSpPr>
          <a:xfrm>
            <a:off x="1762786" y="1680846"/>
            <a:ext cx="9754445" cy="4237087"/>
            <a:chOff x="1855384" y="1310456"/>
            <a:chExt cx="9754445" cy="4237087"/>
          </a:xfrm>
        </p:grpSpPr>
        <p:pic>
          <p:nvPicPr>
            <p:cNvPr id="7" name="Picture 6" descr="A close up of text&#10;&#10;AI-generated content may be incorrect.">
              <a:extLst>
                <a:ext uri="{FF2B5EF4-FFF2-40B4-BE49-F238E27FC236}">
                  <a16:creationId xmlns:a16="http://schemas.microsoft.com/office/drawing/2014/main" id="{BFD5F819-C13B-306D-FD0A-1CE3F20B242B}"/>
                </a:ext>
              </a:extLst>
            </p:cNvPr>
            <p:cNvPicPr>
              <a:picLocks noChangeAspect="1"/>
            </p:cNvPicPr>
            <p:nvPr/>
          </p:nvPicPr>
          <p:blipFill>
            <a:blip r:embed="rId2"/>
            <a:stretch>
              <a:fillRect/>
            </a:stretch>
          </p:blipFill>
          <p:spPr>
            <a:xfrm>
              <a:off x="1855384" y="1310456"/>
              <a:ext cx="9754445" cy="4237087"/>
            </a:xfrm>
            <a:prstGeom prst="rect">
              <a:avLst/>
            </a:prstGeom>
          </p:spPr>
        </p:pic>
        <p:sp>
          <p:nvSpPr>
            <p:cNvPr id="12" name="Rectangle 11">
              <a:extLst>
                <a:ext uri="{FF2B5EF4-FFF2-40B4-BE49-F238E27FC236}">
                  <a16:creationId xmlns:a16="http://schemas.microsoft.com/office/drawing/2014/main" id="{B66890B8-9A21-9A9A-525A-F999398441F9}"/>
                </a:ext>
              </a:extLst>
            </p:cNvPr>
            <p:cNvSpPr/>
            <p:nvPr/>
          </p:nvSpPr>
          <p:spPr>
            <a:xfrm>
              <a:off x="9167149" y="5139159"/>
              <a:ext cx="2326512" cy="266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6C1F1C-63D6-2333-71D2-A2FF73245746}"/>
                </a:ext>
              </a:extLst>
            </p:cNvPr>
            <p:cNvSpPr/>
            <p:nvPr/>
          </p:nvSpPr>
          <p:spPr>
            <a:xfrm>
              <a:off x="2152890" y="4641447"/>
              <a:ext cx="1460339" cy="390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AD897C00-CFA0-2B4E-6DE8-2768C8EDFE41}"/>
              </a:ext>
            </a:extLst>
          </p:cNvPr>
          <p:cNvPicPr>
            <a:picLocks noChangeAspect="1"/>
          </p:cNvPicPr>
          <p:nvPr/>
        </p:nvPicPr>
        <p:blipFill>
          <a:blip r:embed="rId3"/>
          <a:stretch>
            <a:fillRect/>
          </a:stretch>
        </p:blipFill>
        <p:spPr>
          <a:xfrm>
            <a:off x="890975" y="5610321"/>
            <a:ext cx="4426778" cy="390270"/>
          </a:xfrm>
          <a:prstGeom prst="rect">
            <a:avLst/>
          </a:prstGeom>
        </p:spPr>
      </p:pic>
      <p:sp>
        <p:nvSpPr>
          <p:cNvPr id="15" name="TextBox 14">
            <a:extLst>
              <a:ext uri="{FF2B5EF4-FFF2-40B4-BE49-F238E27FC236}">
                <a16:creationId xmlns:a16="http://schemas.microsoft.com/office/drawing/2014/main" id="{27342A1F-3919-C759-63BC-0B261C82DA9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pic>
        <p:nvPicPr>
          <p:cNvPr id="19" name="Picture 18" descr="A white background with black text and numbers&#10;&#10;AI-generated content may be incorrect.">
            <a:extLst>
              <a:ext uri="{FF2B5EF4-FFF2-40B4-BE49-F238E27FC236}">
                <a16:creationId xmlns:a16="http://schemas.microsoft.com/office/drawing/2014/main" id="{13377CFB-0F74-C9FA-A8C5-D69097704EBC}"/>
              </a:ext>
            </a:extLst>
          </p:cNvPr>
          <p:cNvPicPr>
            <a:picLocks noChangeAspect="1"/>
          </p:cNvPicPr>
          <p:nvPr/>
        </p:nvPicPr>
        <p:blipFill>
          <a:blip r:embed="rId4"/>
          <a:stretch>
            <a:fillRect/>
          </a:stretch>
        </p:blipFill>
        <p:spPr>
          <a:xfrm>
            <a:off x="9209288" y="558628"/>
            <a:ext cx="2869352" cy="1047209"/>
          </a:xfrm>
          <a:prstGeom prst="rect">
            <a:avLst/>
          </a:prstGeom>
        </p:spPr>
      </p:pic>
    </p:spTree>
    <p:extLst>
      <p:ext uri="{BB962C8B-B14F-4D97-AF65-F5344CB8AC3E}">
        <p14:creationId xmlns:p14="http://schemas.microsoft.com/office/powerpoint/2010/main" val="79749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F88006-0524-B2AF-3955-719ABF590BD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9CA733D-0C63-47AB-79D5-614FC1C748C6}"/>
              </a:ext>
            </a:extLst>
          </p:cNvPr>
          <p:cNvSpPr txBox="1"/>
          <p:nvPr/>
        </p:nvSpPr>
        <p:spPr>
          <a:xfrm>
            <a:off x="2921738" y="3136612"/>
            <a:ext cx="6348524"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Brotherhood</a:t>
            </a:r>
          </a:p>
        </p:txBody>
      </p:sp>
    </p:spTree>
    <p:extLst>
      <p:ext uri="{BB962C8B-B14F-4D97-AF65-F5344CB8AC3E}">
        <p14:creationId xmlns:p14="http://schemas.microsoft.com/office/powerpoint/2010/main" val="51434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78A0E64-E833-1708-7372-1363D8387FED}"/>
              </a:ext>
            </a:extLst>
          </p:cNvPr>
          <p:cNvSpPr txBox="1">
            <a:spLocks/>
          </p:cNvSpPr>
          <p:nvPr/>
        </p:nvSpPr>
        <p:spPr>
          <a:xfrm>
            <a:off x="525202" y="1246891"/>
            <a:ext cx="11512470" cy="47950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ur" sz="4800" b="1" dirty="0">
                <a:latin typeface="Arabic Typesetting" panose="03020402040406030203" pitchFamily="66" charset="-78"/>
                <a:cs typeface="Arabic Typesetting" panose="03020402040406030203" pitchFamily="66" charset="-78"/>
              </a:rPr>
              <a:t>اِنَّ اَکۡرَمَکُمۡ عِنۡدَ اللّٰہِ اَتۡقٰکُمۡ ؕ</a:t>
            </a:r>
            <a:endParaRPr lang="en-US" sz="4800" b="1" dirty="0">
              <a:latin typeface="Arabic Typesetting" panose="03020402040406030203" pitchFamily="66" charset="-78"/>
              <a:cs typeface="Arabic Typesetting" panose="03020402040406030203" pitchFamily="66" charset="-78"/>
            </a:endParaRPr>
          </a:p>
          <a:p>
            <a:pPr marL="0" indent="0">
              <a:buFont typeface="Arial" panose="020B0604020202020204" pitchFamily="34" charset="0"/>
              <a:buNone/>
            </a:pPr>
            <a:r>
              <a:rPr lang="en-US" sz="2400" dirty="0">
                <a:latin typeface="Verdana" panose="020B0604030504040204" pitchFamily="34" charset="0"/>
                <a:ea typeface="Verdana" panose="020B0604030504040204" pitchFamily="34" charset="0"/>
              </a:rPr>
              <a:t>Verily, the most honorable among you, in the sight of Allah, is he who is the most righteous among you.</a:t>
            </a:r>
          </a:p>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US" sz="2400" b="1" dirty="0">
                <a:latin typeface="Verdana" panose="020B0604030504040204" pitchFamily="34" charset="0"/>
                <a:ea typeface="Verdana" panose="020B0604030504040204" pitchFamily="34" charset="0"/>
              </a:rPr>
              <a:t>Action item:</a:t>
            </a:r>
            <a:r>
              <a:rPr lang="en-US" sz="2400" dirty="0">
                <a:latin typeface="Verdana" panose="020B0604030504040204" pitchFamily="34" charset="0"/>
                <a:ea typeface="Verdana" panose="020B0604030504040204" pitchFamily="34" charset="0"/>
              </a:rPr>
              <a:t> Members commit to actively seeking out and appreciating the contributions of individuals they might not typically engage with, especially newer or less outwardly prominent members.</a:t>
            </a:r>
          </a:p>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en-US" sz="2400" dirty="0">
                <a:latin typeface="Verdana" panose="020B0604030504040204" pitchFamily="34" charset="0"/>
                <a:ea typeface="Verdana" panose="020B0604030504040204" pitchFamily="34" charset="0"/>
              </a:rPr>
              <a:t>Please share ideas how this can be accomplished</a:t>
            </a:r>
          </a:p>
        </p:txBody>
      </p:sp>
      <p:sp>
        <p:nvSpPr>
          <p:cNvPr id="4" name="TextBox 3">
            <a:extLst>
              <a:ext uri="{FF2B5EF4-FFF2-40B4-BE49-F238E27FC236}">
                <a16:creationId xmlns:a16="http://schemas.microsoft.com/office/drawing/2014/main" id="{E94FB930-B303-1DFE-41D3-58AEFB37D5EF}"/>
              </a:ext>
            </a:extLst>
          </p:cNvPr>
          <p:cNvSpPr txBox="1"/>
          <p:nvPr/>
        </p:nvSpPr>
        <p:spPr>
          <a:xfrm>
            <a:off x="5943602" y="0"/>
            <a:ext cx="609407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Brotherhood</a:t>
            </a:r>
          </a:p>
        </p:txBody>
      </p:sp>
    </p:spTree>
    <p:extLst>
      <p:ext uri="{BB962C8B-B14F-4D97-AF65-F5344CB8AC3E}">
        <p14:creationId xmlns:p14="http://schemas.microsoft.com/office/powerpoint/2010/main" val="233325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Tree>
    <p:extLst>
      <p:ext uri="{BB962C8B-B14F-4D97-AF65-F5344CB8AC3E}">
        <p14:creationId xmlns:p14="http://schemas.microsoft.com/office/powerpoint/2010/main" val="4260412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E74D13-35D9-5A20-E851-7BE73D996A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F34DBF-C2B7-4994-1C8D-3AB37B84089F}"/>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What country has the most islands in the world? </a:t>
            </a:r>
          </a:p>
        </p:txBody>
      </p:sp>
      <p:sp>
        <p:nvSpPr>
          <p:cNvPr id="5" name="Rectangle 2">
            <a:extLst>
              <a:ext uri="{FF2B5EF4-FFF2-40B4-BE49-F238E27FC236}">
                <a16:creationId xmlns:a16="http://schemas.microsoft.com/office/drawing/2014/main" id="{18D0E5BF-1772-55EB-F6F2-5E19632580B1}"/>
              </a:ext>
            </a:extLst>
          </p:cNvPr>
          <p:cNvSpPr>
            <a:spLocks noChangeArrowheads="1"/>
          </p:cNvSpPr>
          <p:nvPr/>
        </p:nvSpPr>
        <p:spPr bwMode="auto">
          <a:xfrm>
            <a:off x="760157" y="1590765"/>
            <a:ext cx="7085985"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Sweden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United States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Indonesia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Finland</a:t>
            </a:r>
          </a:p>
        </p:txBody>
      </p:sp>
      <p:sp>
        <p:nvSpPr>
          <p:cNvPr id="6" name="TextBox 5">
            <a:extLst>
              <a:ext uri="{FF2B5EF4-FFF2-40B4-BE49-F238E27FC236}">
                <a16:creationId xmlns:a16="http://schemas.microsoft.com/office/drawing/2014/main" id="{DCC3564E-FDE6-C661-CC51-7B23105B7016}"/>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What is the smallest bone in the human body?</a:t>
            </a:r>
          </a:p>
        </p:txBody>
      </p:sp>
      <p:sp>
        <p:nvSpPr>
          <p:cNvPr id="7" name="Rectangle 3">
            <a:extLst>
              <a:ext uri="{FF2B5EF4-FFF2-40B4-BE49-F238E27FC236}">
                <a16:creationId xmlns:a16="http://schemas.microsoft.com/office/drawing/2014/main" id="{0A698054-CF3C-9AEC-6E3C-759A4ABC7BB6}"/>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Humerus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Tibia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Femur</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Stapes</a:t>
            </a:r>
          </a:p>
        </p:txBody>
      </p:sp>
      <p:sp>
        <p:nvSpPr>
          <p:cNvPr id="8" name="TextBox 7">
            <a:extLst>
              <a:ext uri="{FF2B5EF4-FFF2-40B4-BE49-F238E27FC236}">
                <a16:creationId xmlns:a16="http://schemas.microsoft.com/office/drawing/2014/main" id="{56CFF92F-F36C-721A-834F-4C5DCA8B10C1}"/>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In tennis, what fruit is found at the top of the men’s Wimbledon trophy?</a:t>
            </a:r>
          </a:p>
        </p:txBody>
      </p:sp>
      <p:sp>
        <p:nvSpPr>
          <p:cNvPr id="10" name="TextBox 9">
            <a:extLst>
              <a:ext uri="{FF2B5EF4-FFF2-40B4-BE49-F238E27FC236}">
                <a16:creationId xmlns:a16="http://schemas.microsoft.com/office/drawing/2014/main" id="{790A3A0F-8210-E560-767E-C878919AE9F3}"/>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6B3930E1-9520-E2DD-4532-19034C506812}"/>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Orange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Pineapple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Peach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Dragon Fruit</a:t>
            </a:r>
          </a:p>
        </p:txBody>
      </p:sp>
    </p:spTree>
    <p:extLst>
      <p:ext uri="{BB962C8B-B14F-4D97-AF65-F5344CB8AC3E}">
        <p14:creationId xmlns:p14="http://schemas.microsoft.com/office/powerpoint/2010/main" val="51873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FF733D-915E-0473-E2D7-C68500B8ED9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6203A7-55A2-B43F-7826-EC74CE83FF81}"/>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What country has the most islands in the world? </a:t>
            </a:r>
          </a:p>
        </p:txBody>
      </p:sp>
      <p:sp>
        <p:nvSpPr>
          <p:cNvPr id="5" name="Rectangle 2">
            <a:extLst>
              <a:ext uri="{FF2B5EF4-FFF2-40B4-BE49-F238E27FC236}">
                <a16:creationId xmlns:a16="http://schemas.microsoft.com/office/drawing/2014/main" id="{5FE0C0D0-7BD0-4ED2-3A5A-9041D9282A05}"/>
              </a:ext>
            </a:extLst>
          </p:cNvPr>
          <p:cNvSpPr>
            <a:spLocks noChangeArrowheads="1"/>
          </p:cNvSpPr>
          <p:nvPr/>
        </p:nvSpPr>
        <p:spPr bwMode="auto">
          <a:xfrm>
            <a:off x="760157" y="1590765"/>
            <a:ext cx="3672947"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Sweden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United States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Indonesia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Finland</a:t>
            </a:r>
          </a:p>
        </p:txBody>
      </p:sp>
      <p:sp>
        <p:nvSpPr>
          <p:cNvPr id="6" name="TextBox 5">
            <a:extLst>
              <a:ext uri="{FF2B5EF4-FFF2-40B4-BE49-F238E27FC236}">
                <a16:creationId xmlns:a16="http://schemas.microsoft.com/office/drawing/2014/main" id="{66590985-DF83-226E-0F64-11B8880E2CF3}"/>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What is the smallest bone in the human body?</a:t>
            </a:r>
          </a:p>
        </p:txBody>
      </p:sp>
      <p:sp>
        <p:nvSpPr>
          <p:cNvPr id="7" name="Rectangle 3">
            <a:extLst>
              <a:ext uri="{FF2B5EF4-FFF2-40B4-BE49-F238E27FC236}">
                <a16:creationId xmlns:a16="http://schemas.microsoft.com/office/drawing/2014/main" id="{D1B4DC98-D008-FC9A-92E7-9353EBECC6CB}"/>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Humerus </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Tibia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Femur</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Stapes</a:t>
            </a:r>
          </a:p>
        </p:txBody>
      </p:sp>
      <p:sp>
        <p:nvSpPr>
          <p:cNvPr id="8" name="TextBox 7">
            <a:extLst>
              <a:ext uri="{FF2B5EF4-FFF2-40B4-BE49-F238E27FC236}">
                <a16:creationId xmlns:a16="http://schemas.microsoft.com/office/drawing/2014/main" id="{B508C75A-64DD-DDFA-F701-4B095E8C3101}"/>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In tennis, what fruit is found at the top of the men’s Wimbledon trophy?</a:t>
            </a:r>
          </a:p>
        </p:txBody>
      </p:sp>
      <p:sp>
        <p:nvSpPr>
          <p:cNvPr id="10" name="TextBox 9">
            <a:extLst>
              <a:ext uri="{FF2B5EF4-FFF2-40B4-BE49-F238E27FC236}">
                <a16:creationId xmlns:a16="http://schemas.microsoft.com/office/drawing/2014/main" id="{544A3859-8FE0-8466-7D6D-B996361AA8F9}"/>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A1CF3942-E67E-9D02-36FF-732D3D56AE4B}"/>
              </a:ext>
            </a:extLst>
          </p:cNvPr>
          <p:cNvSpPr>
            <a:spLocks noChangeArrowheads="1"/>
          </p:cNvSpPr>
          <p:nvPr/>
        </p:nvSpPr>
        <p:spPr bwMode="auto">
          <a:xfrm>
            <a:off x="702281"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Orange</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Pineapple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Peach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Dragon Fruit</a:t>
            </a:r>
          </a:p>
        </p:txBody>
      </p:sp>
      <p:sp>
        <p:nvSpPr>
          <p:cNvPr id="3" name="TextBox 2">
            <a:extLst>
              <a:ext uri="{FF2B5EF4-FFF2-40B4-BE49-F238E27FC236}">
                <a16:creationId xmlns:a16="http://schemas.microsoft.com/office/drawing/2014/main" id="{CF8782B0-AC6F-138A-FE5B-311E53C3C350}"/>
              </a:ext>
            </a:extLst>
          </p:cNvPr>
          <p:cNvSpPr txBox="1"/>
          <p:nvPr/>
        </p:nvSpPr>
        <p:spPr>
          <a:xfrm>
            <a:off x="3368233" y="4797022"/>
            <a:ext cx="8554087" cy="1200329"/>
          </a:xfrm>
          <a:prstGeom prst="rect">
            <a:avLst/>
          </a:prstGeom>
          <a:noFill/>
          <a:ln>
            <a:solidFill>
              <a:schemeClr val="accent1">
                <a:shade val="15000"/>
              </a:schemeClr>
            </a:solidFill>
          </a:ln>
        </p:spPr>
        <p:txBody>
          <a:bodyPr wrap="square">
            <a:spAutoFit/>
          </a:bodyPr>
          <a:lstStyle/>
          <a:p>
            <a:r>
              <a:rPr lang="en-US" dirty="0">
                <a:latin typeface="Verdana" panose="020B0604030504040204" pitchFamily="34" charset="0"/>
                <a:ea typeface="Verdana" panose="020B0604030504040204" pitchFamily="34" charset="0"/>
              </a:rPr>
              <a:t>There's a pineapple on the Wimbledon men's trophy because it was a rare luxury and symbol of wealth, status, and hospitality in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19th-century Europe, reflecting the elite nature of the prestigious tournament.</a:t>
            </a:r>
          </a:p>
        </p:txBody>
      </p:sp>
      <p:sp>
        <p:nvSpPr>
          <p:cNvPr id="12" name="TextBox 11">
            <a:extLst>
              <a:ext uri="{FF2B5EF4-FFF2-40B4-BE49-F238E27FC236}">
                <a16:creationId xmlns:a16="http://schemas.microsoft.com/office/drawing/2014/main" id="{9C118FB0-ED63-D61F-A5C5-F28A42F64F8A}"/>
              </a:ext>
            </a:extLst>
          </p:cNvPr>
          <p:cNvSpPr txBox="1"/>
          <p:nvPr/>
        </p:nvSpPr>
        <p:spPr>
          <a:xfrm>
            <a:off x="3368233" y="3310629"/>
            <a:ext cx="8554087" cy="923330"/>
          </a:xfrm>
          <a:prstGeom prst="rect">
            <a:avLst/>
          </a:prstGeom>
          <a:noFill/>
          <a:ln>
            <a:solidFill>
              <a:schemeClr val="accent1">
                <a:shade val="15000"/>
              </a:schemeClr>
            </a:solidFill>
          </a:ln>
        </p:spPr>
        <p:txBody>
          <a:bodyPr wrap="square">
            <a:spAutoFit/>
          </a:bodyPr>
          <a:lstStyle>
            <a:defPPr>
              <a:defRPr lang="en-US"/>
            </a:defPPr>
            <a:lvl1pPr>
              <a:defRPr>
                <a:latin typeface="Verdana" panose="020B0604030504040204" pitchFamily="34" charset="0"/>
                <a:ea typeface="Verdana" panose="020B0604030504040204" pitchFamily="34" charset="0"/>
              </a:defRPr>
            </a:lvl1pPr>
          </a:lstStyle>
          <a:p>
            <a:r>
              <a:rPr lang="en-US" dirty="0"/>
              <a:t>The smallest bone in the human body is the stapes (or stirrup bone), located in the middle ear, measuring just a few millimeters and crucial for transmitting sound vibrations from the eardrum to the inner ear.</a:t>
            </a:r>
          </a:p>
        </p:txBody>
      </p:sp>
      <p:sp>
        <p:nvSpPr>
          <p:cNvPr id="14" name="TextBox 13">
            <a:extLst>
              <a:ext uri="{FF2B5EF4-FFF2-40B4-BE49-F238E27FC236}">
                <a16:creationId xmlns:a16="http://schemas.microsoft.com/office/drawing/2014/main" id="{D036D006-55C0-027D-19D2-267A9243958C}"/>
              </a:ext>
            </a:extLst>
          </p:cNvPr>
          <p:cNvSpPr txBox="1"/>
          <p:nvPr/>
        </p:nvSpPr>
        <p:spPr>
          <a:xfrm>
            <a:off x="3330013" y="1704147"/>
            <a:ext cx="8592307" cy="923330"/>
          </a:xfrm>
          <a:prstGeom prst="rect">
            <a:avLst/>
          </a:prstGeom>
          <a:noFill/>
          <a:ln>
            <a:solidFill>
              <a:schemeClr val="accent1">
                <a:shade val="15000"/>
              </a:schemeClr>
            </a:solidFill>
          </a:ln>
        </p:spPr>
        <p:txBody>
          <a:bodyPr wrap="square">
            <a:spAutoFit/>
          </a:bodyPr>
          <a:lstStyle>
            <a:defPPr>
              <a:defRPr lang="en-US"/>
            </a:defPPr>
            <a:lvl1pPr>
              <a:defRPr>
                <a:latin typeface="Verdana" panose="020B0604030504040204" pitchFamily="34" charset="0"/>
                <a:ea typeface="Verdana" panose="020B0604030504040204" pitchFamily="34" charset="0"/>
              </a:defRPr>
            </a:lvl1pPr>
          </a:lstStyle>
          <a:p>
            <a:r>
              <a:rPr lang="en-US" dirty="0"/>
              <a:t>Sweden has the most islands in the world, with over 267,000, followed by Norway and Finland, thanks to their intricate coastlines and archipelagos, though most of these islands are small, uninhabited islets.</a:t>
            </a:r>
          </a:p>
        </p:txBody>
      </p:sp>
    </p:spTree>
    <p:extLst>
      <p:ext uri="{BB962C8B-B14F-4D97-AF65-F5344CB8AC3E}">
        <p14:creationId xmlns:p14="http://schemas.microsoft.com/office/powerpoint/2010/main" val="266805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635219"/>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Tree>
    <p:extLst>
      <p:ext uri="{BB962C8B-B14F-4D97-AF65-F5344CB8AC3E}">
        <p14:creationId xmlns:p14="http://schemas.microsoft.com/office/powerpoint/2010/main" val="283869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EAD5BF-D708-06FB-E04E-64C46E9B8C80}"/>
              </a:ext>
            </a:extLst>
          </p:cNvPr>
          <p:cNvSpPr txBox="1">
            <a:spLocks/>
          </p:cNvSpPr>
          <p:nvPr/>
        </p:nvSpPr>
        <p:spPr>
          <a:xfrm>
            <a:off x="838198" y="1134447"/>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9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9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9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Al-</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Hurufush</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-Shamsiyya/Al-</a:t>
            </a: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Huruful</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-Qamariyyah</a:t>
            </a:r>
          </a:p>
        </p:txBody>
      </p:sp>
      <p:sp>
        <p:nvSpPr>
          <p:cNvPr id="6" name="TextBox 5">
            <a:extLst>
              <a:ext uri="{FF2B5EF4-FFF2-40B4-BE49-F238E27FC236}">
                <a16:creationId xmlns:a16="http://schemas.microsoft.com/office/drawing/2014/main" id="{BBB518DC-EF2B-EBEB-D813-DACFB7EAAC58}"/>
              </a:ext>
            </a:extLst>
          </p:cNvPr>
          <p:cNvSpPr txBox="1"/>
          <p:nvPr/>
        </p:nvSpPr>
        <p:spPr>
          <a:xfrm>
            <a:off x="182871" y="2281903"/>
            <a:ext cx="11849743" cy="3277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Arabic the “Al” prefix comes before nouns to make them definite. The “Laam” in this prefix is pronounced:</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Silent, merged into next letter</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Tashdeed</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if any of the following 14 letters appear after Laam. These letters are called “Al-</a:t>
            </a:r>
            <a:r>
              <a:rPr kumimoji="0" lang="en-US"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Hurufush</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-Shamsiyya” (Sun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Examples: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2)  Clearly with </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Sukun</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if any of the following 14 letters appear after Laam. These letters are called “Al-</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Huruful</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-Qamariyyah” (Moon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4F47936A-EA21-9763-5F91-2F973664C436}"/>
              </a:ext>
            </a:extLst>
          </p:cNvPr>
          <p:cNvPicPr>
            <a:picLocks noChangeAspect="1"/>
          </p:cNvPicPr>
          <p:nvPr/>
        </p:nvPicPr>
        <p:blipFill>
          <a:blip r:embed="rId3"/>
          <a:stretch>
            <a:fillRect/>
          </a:stretch>
        </p:blipFill>
        <p:spPr>
          <a:xfrm>
            <a:off x="4406287" y="3546274"/>
            <a:ext cx="4906060" cy="291651"/>
          </a:xfrm>
          <a:prstGeom prst="rect">
            <a:avLst/>
          </a:prstGeom>
        </p:spPr>
      </p:pic>
      <p:pic>
        <p:nvPicPr>
          <p:cNvPr id="12" name="Picture 11">
            <a:extLst>
              <a:ext uri="{FF2B5EF4-FFF2-40B4-BE49-F238E27FC236}">
                <a16:creationId xmlns:a16="http://schemas.microsoft.com/office/drawing/2014/main" id="{7BE0C991-2B98-4C15-EBD5-3D1078164218}"/>
              </a:ext>
            </a:extLst>
          </p:cNvPr>
          <p:cNvPicPr>
            <a:picLocks noChangeAspect="1"/>
          </p:cNvPicPr>
          <p:nvPr/>
        </p:nvPicPr>
        <p:blipFill>
          <a:blip r:embed="rId4"/>
          <a:stretch>
            <a:fillRect/>
          </a:stretch>
        </p:blipFill>
        <p:spPr>
          <a:xfrm>
            <a:off x="3539391" y="3609293"/>
            <a:ext cx="866896" cy="228632"/>
          </a:xfrm>
          <a:prstGeom prst="rect">
            <a:avLst/>
          </a:prstGeom>
        </p:spPr>
      </p:pic>
      <p:pic>
        <p:nvPicPr>
          <p:cNvPr id="14" name="Picture 13">
            <a:extLst>
              <a:ext uri="{FF2B5EF4-FFF2-40B4-BE49-F238E27FC236}">
                <a16:creationId xmlns:a16="http://schemas.microsoft.com/office/drawing/2014/main" id="{6FBB37D3-3ACC-D5DD-F7FD-0D84FB1B6918}"/>
              </a:ext>
            </a:extLst>
          </p:cNvPr>
          <p:cNvPicPr>
            <a:picLocks noChangeAspect="1"/>
          </p:cNvPicPr>
          <p:nvPr/>
        </p:nvPicPr>
        <p:blipFill>
          <a:blip r:embed="rId5"/>
          <a:stretch>
            <a:fillRect/>
          </a:stretch>
        </p:blipFill>
        <p:spPr>
          <a:xfrm>
            <a:off x="3637962" y="3918465"/>
            <a:ext cx="4600958" cy="455627"/>
          </a:xfrm>
          <a:prstGeom prst="rect">
            <a:avLst/>
          </a:prstGeom>
        </p:spPr>
      </p:pic>
      <p:pic>
        <p:nvPicPr>
          <p:cNvPr id="16" name="Picture 15">
            <a:extLst>
              <a:ext uri="{FF2B5EF4-FFF2-40B4-BE49-F238E27FC236}">
                <a16:creationId xmlns:a16="http://schemas.microsoft.com/office/drawing/2014/main" id="{F2838CA3-E463-216C-B9C7-10440D8665B5}"/>
              </a:ext>
            </a:extLst>
          </p:cNvPr>
          <p:cNvPicPr>
            <a:picLocks noChangeAspect="1"/>
          </p:cNvPicPr>
          <p:nvPr/>
        </p:nvPicPr>
        <p:blipFill>
          <a:blip r:embed="rId6"/>
          <a:stretch>
            <a:fillRect/>
          </a:stretch>
        </p:blipFill>
        <p:spPr>
          <a:xfrm>
            <a:off x="4603494" y="5157785"/>
            <a:ext cx="4739279" cy="338184"/>
          </a:xfrm>
          <a:prstGeom prst="rect">
            <a:avLst/>
          </a:prstGeom>
        </p:spPr>
      </p:pic>
      <p:pic>
        <p:nvPicPr>
          <p:cNvPr id="18" name="Picture 17">
            <a:extLst>
              <a:ext uri="{FF2B5EF4-FFF2-40B4-BE49-F238E27FC236}">
                <a16:creationId xmlns:a16="http://schemas.microsoft.com/office/drawing/2014/main" id="{80A6581D-C480-09D2-E592-6405B4CB1148}"/>
              </a:ext>
            </a:extLst>
          </p:cNvPr>
          <p:cNvPicPr>
            <a:picLocks noChangeAspect="1"/>
          </p:cNvPicPr>
          <p:nvPr/>
        </p:nvPicPr>
        <p:blipFill>
          <a:blip r:embed="rId7"/>
          <a:stretch>
            <a:fillRect/>
          </a:stretch>
        </p:blipFill>
        <p:spPr>
          <a:xfrm>
            <a:off x="3698493" y="5241140"/>
            <a:ext cx="905001" cy="171474"/>
          </a:xfrm>
          <a:prstGeom prst="rect">
            <a:avLst/>
          </a:prstGeom>
        </p:spPr>
      </p:pic>
      <p:pic>
        <p:nvPicPr>
          <p:cNvPr id="20" name="Picture 19">
            <a:extLst>
              <a:ext uri="{FF2B5EF4-FFF2-40B4-BE49-F238E27FC236}">
                <a16:creationId xmlns:a16="http://schemas.microsoft.com/office/drawing/2014/main" id="{1FAE315E-1833-1E32-8EC8-C19E882D5F58}"/>
              </a:ext>
            </a:extLst>
          </p:cNvPr>
          <p:cNvPicPr>
            <a:picLocks noChangeAspect="1"/>
          </p:cNvPicPr>
          <p:nvPr/>
        </p:nvPicPr>
        <p:blipFill>
          <a:blip r:embed="rId8"/>
          <a:stretch>
            <a:fillRect/>
          </a:stretch>
        </p:blipFill>
        <p:spPr>
          <a:xfrm>
            <a:off x="3637962" y="5601895"/>
            <a:ext cx="4887007" cy="455627"/>
          </a:xfrm>
          <a:prstGeom prst="rect">
            <a:avLst/>
          </a:prstGeom>
        </p:spPr>
      </p:pic>
      <p:sp>
        <p:nvSpPr>
          <p:cNvPr id="22" name="TextBox 21">
            <a:extLst>
              <a:ext uri="{FF2B5EF4-FFF2-40B4-BE49-F238E27FC236}">
                <a16:creationId xmlns:a16="http://schemas.microsoft.com/office/drawing/2014/main" id="{DE20B916-54C6-495C-8593-31A225F3FFB0}"/>
              </a:ext>
            </a:extLst>
          </p:cNvPr>
          <p:cNvSpPr txBox="1"/>
          <p:nvPr/>
        </p:nvSpPr>
        <p:spPr>
          <a:xfrm>
            <a:off x="2771023" y="5601895"/>
            <a:ext cx="98993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Examples:</a:t>
            </a: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92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1429069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304F4A9E-6AC4-B437-E227-810937F0D693}"/>
              </a:ext>
            </a:extLst>
          </p:cNvPr>
          <p:cNvPicPr>
            <a:picLocks/>
          </p:cNvPicPr>
          <p:nvPr/>
        </p:nvPicPr>
        <p:blipFill>
          <a:blip r:embed="rId2"/>
          <a:stretch>
            <a:fillRect/>
          </a:stretch>
        </p:blipFill>
        <p:spPr>
          <a:xfrm>
            <a:off x="2115879" y="1346434"/>
            <a:ext cx="8272129" cy="4777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625D6E-3A7C-9B82-1D20-334EC44F8E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6FFE59-FE5F-F471-4714-FB01D04C29F8}"/>
              </a:ext>
            </a:extLst>
          </p:cNvPr>
          <p:cNvSpPr txBox="1"/>
          <p:nvPr/>
        </p:nvSpPr>
        <p:spPr>
          <a:xfrm>
            <a:off x="1889275" y="2950166"/>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31, Surah Luqman, Verse 14</a:t>
            </a:r>
          </a:p>
        </p:txBody>
      </p:sp>
      <p:sp>
        <p:nvSpPr>
          <p:cNvPr id="6" name="TextBox 5">
            <a:extLst>
              <a:ext uri="{FF2B5EF4-FFF2-40B4-BE49-F238E27FC236}">
                <a16:creationId xmlns:a16="http://schemas.microsoft.com/office/drawing/2014/main" id="{F521A4C6-EB2F-9B33-A527-BBB03308296D}"/>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pic>
        <p:nvPicPr>
          <p:cNvPr id="8" name="Picture 7">
            <a:extLst>
              <a:ext uri="{FF2B5EF4-FFF2-40B4-BE49-F238E27FC236}">
                <a16:creationId xmlns:a16="http://schemas.microsoft.com/office/drawing/2014/main" id="{BC503175-49B9-C5CA-0528-93C383FD8BF8}"/>
              </a:ext>
            </a:extLst>
          </p:cNvPr>
          <p:cNvPicPr>
            <a:picLocks noChangeAspect="1"/>
          </p:cNvPicPr>
          <p:nvPr/>
        </p:nvPicPr>
        <p:blipFill>
          <a:blip r:embed="rId3"/>
          <a:stretch>
            <a:fillRect/>
          </a:stretch>
        </p:blipFill>
        <p:spPr>
          <a:xfrm>
            <a:off x="6443921" y="1574094"/>
            <a:ext cx="5456393" cy="1463167"/>
          </a:xfrm>
          <a:prstGeom prst="rect">
            <a:avLst/>
          </a:prstGeom>
        </p:spPr>
      </p:pic>
      <p:pic>
        <p:nvPicPr>
          <p:cNvPr id="12" name="Picture 11">
            <a:extLst>
              <a:ext uri="{FF2B5EF4-FFF2-40B4-BE49-F238E27FC236}">
                <a16:creationId xmlns:a16="http://schemas.microsoft.com/office/drawing/2014/main" id="{3FECBEB9-8CED-D56D-EAB0-C48317491B16}"/>
              </a:ext>
            </a:extLst>
          </p:cNvPr>
          <p:cNvPicPr>
            <a:picLocks noChangeAspect="1"/>
          </p:cNvPicPr>
          <p:nvPr/>
        </p:nvPicPr>
        <p:blipFill>
          <a:blip r:embed="rId4"/>
          <a:stretch>
            <a:fillRect/>
          </a:stretch>
        </p:blipFill>
        <p:spPr>
          <a:xfrm>
            <a:off x="6443921" y="3777244"/>
            <a:ext cx="5502117" cy="2156647"/>
          </a:xfrm>
          <a:prstGeom prst="rect">
            <a:avLst/>
          </a:prstGeom>
        </p:spPr>
      </p:pic>
      <p:sp>
        <p:nvSpPr>
          <p:cNvPr id="13" name="TextBox 12">
            <a:extLst>
              <a:ext uri="{FF2B5EF4-FFF2-40B4-BE49-F238E27FC236}">
                <a16:creationId xmlns:a16="http://schemas.microsoft.com/office/drawing/2014/main" id="{DC13F637-E877-75A2-5097-AF02A0977B1A}"/>
              </a:ext>
            </a:extLst>
          </p:cNvPr>
          <p:cNvSpPr txBox="1"/>
          <p:nvPr/>
        </p:nvSpPr>
        <p:spPr>
          <a:xfrm>
            <a:off x="1889275" y="5431758"/>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35, Surah Fatir, Verse 15</a:t>
            </a:r>
          </a:p>
        </p:txBody>
      </p:sp>
      <p:sp>
        <p:nvSpPr>
          <p:cNvPr id="15" name="TextBox 14">
            <a:extLst>
              <a:ext uri="{FF2B5EF4-FFF2-40B4-BE49-F238E27FC236}">
                <a16:creationId xmlns:a16="http://schemas.microsoft.com/office/drawing/2014/main" id="{73B57283-0ED4-CD3D-4D51-A0D55D51B9A4}"/>
              </a:ext>
            </a:extLst>
          </p:cNvPr>
          <p:cNvSpPr txBox="1"/>
          <p:nvPr/>
        </p:nvSpPr>
        <p:spPr>
          <a:xfrm>
            <a:off x="147009" y="3920786"/>
            <a:ext cx="6296912"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If you call on them, they will not hear your call; and even if they heard it, they could not answer you. And on the Day of Resurrection, they will deny your having associated them with God. And none can inform thee like the One Who is All-Aware.</a:t>
            </a:r>
          </a:p>
        </p:txBody>
      </p:sp>
      <p:sp>
        <p:nvSpPr>
          <p:cNvPr id="16" name="TextBox 15">
            <a:extLst>
              <a:ext uri="{FF2B5EF4-FFF2-40B4-BE49-F238E27FC236}">
                <a16:creationId xmlns:a16="http://schemas.microsoft.com/office/drawing/2014/main" id="{96B21192-B199-ADC2-A137-E218F92EA3EE}"/>
              </a:ext>
            </a:extLst>
          </p:cNvPr>
          <p:cNvSpPr txBox="1"/>
          <p:nvPr/>
        </p:nvSpPr>
        <p:spPr>
          <a:xfrm>
            <a:off x="147009" y="1813106"/>
            <a:ext cx="6296912" cy="1200329"/>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And remember when Luqman said to his son while exhorting him, ‘O my dear son! associate not partners with Allah. Surely, associating partners with God is a grievous wrong.’</a:t>
            </a:r>
          </a:p>
        </p:txBody>
      </p:sp>
    </p:spTree>
    <p:extLst>
      <p:ext uri="{BB962C8B-B14F-4D97-AF65-F5344CB8AC3E}">
        <p14:creationId xmlns:p14="http://schemas.microsoft.com/office/powerpoint/2010/main" val="150611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6A6CDDFA-FD5D-BD12-34E6-728A4915B1B2}"/>
              </a:ext>
            </a:extLst>
          </p:cNvPr>
          <p:cNvPicPr>
            <a:picLocks/>
          </p:cNvPicPr>
          <p:nvPr/>
        </p:nvPicPr>
        <p:blipFill>
          <a:blip r:embed="rId2"/>
          <a:stretch>
            <a:fillRect/>
          </a:stretch>
        </p:blipFill>
        <p:spPr>
          <a:xfrm>
            <a:off x="199562" y="1358674"/>
            <a:ext cx="4378492" cy="4615710"/>
          </a:xfrm>
          <a:prstGeom prst="rect">
            <a:avLst/>
          </a:prstGeom>
        </p:spPr>
      </p:pic>
      <p:sp>
        <p:nvSpPr>
          <p:cNvPr id="8" name="An upper respiratory infection (URTI) is a viral or bacterial illness in the upper part of your respiratory system. This includes your nose, sinuses and throat…">
            <a:extLst>
              <a:ext uri="{FF2B5EF4-FFF2-40B4-BE49-F238E27FC236}">
                <a16:creationId xmlns:a16="http://schemas.microsoft.com/office/drawing/2014/main" id="{7B4FF48D-9FDE-183A-DF4A-708DF4EACBBC}"/>
              </a:ext>
            </a:extLst>
          </p:cNvPr>
          <p:cNvSpPr txBox="1">
            <a:spLocks/>
          </p:cNvSpPr>
          <p:nvPr/>
        </p:nvSpPr>
        <p:spPr>
          <a:xfrm>
            <a:off x="4872977" y="1671191"/>
            <a:ext cx="6880881" cy="3329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An upper respiratory tract infection (URTI) is a </a:t>
            </a:r>
            <a:r>
              <a:rPr lang="en-US" sz="2400" u="sng" dirty="0">
                <a:solidFill>
                  <a:srgbClr val="007BC2"/>
                </a:solidFill>
                <a:uFill>
                  <a:solidFill>
                    <a:srgbClr val="007BC2"/>
                  </a:solidFill>
                </a:uFill>
                <a:latin typeface="Verdana" panose="020B0604030504040204" pitchFamily="34" charset="0"/>
                <a:ea typeface="Verdana" panose="020B0604030504040204" pitchFamily="34" charset="0"/>
                <a:hlinkClick r:id="rId4"/>
              </a:rPr>
              <a:t>viral</a:t>
            </a:r>
            <a:r>
              <a:rPr lang="en-US" sz="2400" dirty="0">
                <a:latin typeface="Verdana" panose="020B0604030504040204" pitchFamily="34" charset="0"/>
                <a:ea typeface="Verdana" panose="020B0604030504040204" pitchFamily="34" charset="0"/>
              </a:rPr>
              <a:t> or bacterial illness in the upper part of your </a:t>
            </a:r>
            <a:r>
              <a:rPr lang="en-US" sz="2400" u="sng" dirty="0">
                <a:solidFill>
                  <a:srgbClr val="007BC2"/>
                </a:solidFill>
                <a:uFill>
                  <a:solidFill>
                    <a:srgbClr val="007BC2"/>
                  </a:solidFill>
                </a:uFill>
                <a:latin typeface="Verdana" panose="020B0604030504040204" pitchFamily="34" charset="0"/>
                <a:ea typeface="Verdana" panose="020B0604030504040204" pitchFamily="34" charset="0"/>
                <a:hlinkClick r:id="rId5"/>
              </a:rPr>
              <a:t>respiratory system</a:t>
            </a:r>
            <a:r>
              <a:rPr lang="en-US" sz="2400" dirty="0">
                <a:latin typeface="Verdana" panose="020B0604030504040204" pitchFamily="34" charset="0"/>
                <a:ea typeface="Verdana" panose="020B0604030504040204" pitchFamily="34" charset="0"/>
              </a:rPr>
              <a:t>. This includes your </a:t>
            </a:r>
            <a:r>
              <a:rPr lang="en-US" sz="2400" u="sng" dirty="0">
                <a:solidFill>
                  <a:srgbClr val="007BC2"/>
                </a:solidFill>
                <a:uFill>
                  <a:solidFill>
                    <a:srgbClr val="007BC2"/>
                  </a:solidFill>
                </a:uFill>
                <a:latin typeface="Verdana" panose="020B0604030504040204" pitchFamily="34" charset="0"/>
                <a:ea typeface="Verdana" panose="020B0604030504040204" pitchFamily="34" charset="0"/>
                <a:hlinkClick r:id="rId6"/>
              </a:rPr>
              <a:t>nose</a:t>
            </a:r>
            <a:r>
              <a:rPr lang="en-US" sz="2400" dirty="0">
                <a:latin typeface="Verdana" panose="020B0604030504040204" pitchFamily="34" charset="0"/>
                <a:ea typeface="Verdana" panose="020B0604030504040204" pitchFamily="34" charset="0"/>
              </a:rPr>
              <a:t>, sinuses and </a:t>
            </a:r>
            <a:r>
              <a:rPr lang="en-US" sz="2400" u="sng" dirty="0">
                <a:solidFill>
                  <a:srgbClr val="007BC2"/>
                </a:solidFill>
                <a:uFill>
                  <a:solidFill>
                    <a:srgbClr val="007BC2"/>
                  </a:solidFill>
                </a:uFill>
                <a:latin typeface="Verdana" panose="020B0604030504040204" pitchFamily="34" charset="0"/>
                <a:ea typeface="Verdana" panose="020B0604030504040204" pitchFamily="34" charset="0"/>
                <a:hlinkClick r:id="rId7"/>
              </a:rPr>
              <a:t>throat</a:t>
            </a:r>
          </a:p>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Vast majority is caused by viruses but some by bacteria and rarely fungus</a:t>
            </a:r>
          </a:p>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Viruses responsible for the flu, COVID-19 and RSV, can cause both upper and lower respiratory infections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ptom of URTIs may include  Fever sore throat Runny or stuffy nose Congestion Sneezing Fatigue Hoarseness Swollen lymph node Facial Pain Wheezing">
            <a:extLst>
              <a:ext uri="{FF2B5EF4-FFF2-40B4-BE49-F238E27FC236}">
                <a16:creationId xmlns:a16="http://schemas.microsoft.com/office/drawing/2014/main" id="{A173CA0B-8EB2-4DBB-89CF-6E9150C199ED}"/>
              </a:ext>
            </a:extLst>
          </p:cNvPr>
          <p:cNvSpPr txBox="1">
            <a:spLocks/>
          </p:cNvSpPr>
          <p:nvPr/>
        </p:nvSpPr>
        <p:spPr>
          <a:xfrm>
            <a:off x="1741506" y="1229666"/>
            <a:ext cx="5596843" cy="5009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sz="3100"/>
            </a:pPr>
            <a:r>
              <a:rPr lang="en-US" sz="2400" b="1" dirty="0">
                <a:latin typeface="Verdana" panose="020B0604030504040204" pitchFamily="34" charset="0"/>
                <a:ea typeface="Verdana" panose="020B0604030504040204" pitchFamily="34" charset="0"/>
              </a:rPr>
              <a:t>Symptom of URTIs may include</a:t>
            </a:r>
          </a:p>
          <a:p>
            <a:pPr>
              <a:defRPr sz="3100"/>
            </a:pPr>
            <a:r>
              <a:rPr lang="en-US" sz="2400" dirty="0">
                <a:latin typeface="Verdana" panose="020B0604030504040204" pitchFamily="34" charset="0"/>
                <a:ea typeface="Verdana" panose="020B0604030504040204" pitchFamily="34" charset="0"/>
              </a:rPr>
              <a:t>Fever</a:t>
            </a:r>
          </a:p>
          <a:p>
            <a:pPr>
              <a:defRPr sz="3100"/>
            </a:pPr>
            <a:r>
              <a:rPr lang="en-US" sz="2400" dirty="0">
                <a:latin typeface="Verdana" panose="020B0604030504040204" pitchFamily="34" charset="0"/>
                <a:ea typeface="Verdana" panose="020B0604030504040204" pitchFamily="34" charset="0"/>
              </a:rPr>
              <a:t>Sore throat</a:t>
            </a:r>
          </a:p>
          <a:p>
            <a:pPr>
              <a:defRPr sz="3100"/>
            </a:pPr>
            <a:r>
              <a:rPr lang="en-US" sz="2400" dirty="0">
                <a:latin typeface="Verdana" panose="020B0604030504040204" pitchFamily="34" charset="0"/>
                <a:ea typeface="Verdana" panose="020B0604030504040204" pitchFamily="34" charset="0"/>
              </a:rPr>
              <a:t>Runny or stuffy nose</a:t>
            </a:r>
          </a:p>
          <a:p>
            <a:pPr>
              <a:defRPr sz="3100"/>
            </a:pPr>
            <a:r>
              <a:rPr lang="en-US" sz="2400" dirty="0">
                <a:latin typeface="Verdana" panose="020B0604030504040204" pitchFamily="34" charset="0"/>
                <a:ea typeface="Verdana" panose="020B0604030504040204" pitchFamily="34" charset="0"/>
              </a:rPr>
              <a:t>Congestion</a:t>
            </a:r>
          </a:p>
          <a:p>
            <a:pPr>
              <a:defRPr sz="3100"/>
            </a:pPr>
            <a:r>
              <a:rPr lang="en-US" sz="2400" dirty="0">
                <a:latin typeface="Verdana" panose="020B0604030504040204" pitchFamily="34" charset="0"/>
                <a:ea typeface="Verdana" panose="020B0604030504040204" pitchFamily="34" charset="0"/>
              </a:rPr>
              <a:t>Sneezing</a:t>
            </a:r>
          </a:p>
          <a:p>
            <a:pPr>
              <a:defRPr sz="3100"/>
            </a:pPr>
            <a:r>
              <a:rPr lang="en-US" sz="2400" dirty="0">
                <a:latin typeface="Verdana" panose="020B0604030504040204" pitchFamily="34" charset="0"/>
                <a:ea typeface="Verdana" panose="020B0604030504040204" pitchFamily="34" charset="0"/>
              </a:rPr>
              <a:t>Fatigue</a:t>
            </a:r>
          </a:p>
          <a:p>
            <a:pPr>
              <a:defRPr sz="3100"/>
            </a:pPr>
            <a:r>
              <a:rPr lang="en-US" sz="2400" dirty="0">
                <a:latin typeface="Verdana" panose="020B0604030504040204" pitchFamily="34" charset="0"/>
                <a:ea typeface="Verdana" panose="020B0604030504040204" pitchFamily="34" charset="0"/>
              </a:rPr>
              <a:t>Hoarseness</a:t>
            </a:r>
          </a:p>
          <a:p>
            <a:pPr>
              <a:defRPr sz="3100"/>
            </a:pPr>
            <a:r>
              <a:rPr lang="en-US" sz="2400" dirty="0">
                <a:latin typeface="Verdana" panose="020B0604030504040204" pitchFamily="34" charset="0"/>
                <a:ea typeface="Verdana" panose="020B0604030504040204" pitchFamily="34" charset="0"/>
              </a:rPr>
              <a:t>Swollen lymph node</a:t>
            </a:r>
          </a:p>
          <a:p>
            <a:pPr>
              <a:defRPr sz="3100"/>
            </a:pPr>
            <a:r>
              <a:rPr lang="en-US" sz="2400" dirty="0">
                <a:latin typeface="Verdana" panose="020B0604030504040204" pitchFamily="34" charset="0"/>
                <a:ea typeface="Verdana" panose="020B0604030504040204" pitchFamily="34" charset="0"/>
              </a:rPr>
              <a:t>Facial Pain</a:t>
            </a:r>
          </a:p>
          <a:p>
            <a:pPr>
              <a:defRPr sz="3100"/>
            </a:pPr>
            <a:r>
              <a:rPr lang="en-US" sz="2400" dirty="0">
                <a:latin typeface="Verdana" panose="020B0604030504040204" pitchFamily="34" charset="0"/>
                <a:ea typeface="Verdana" panose="020B0604030504040204" pitchFamily="34" charset="0"/>
              </a:rPr>
              <a:t>Wheezing</a:t>
            </a:r>
            <a:br>
              <a:rPr lang="en-US" sz="2400" dirty="0">
                <a:latin typeface="Verdana" panose="020B0604030504040204" pitchFamily="34" charset="0"/>
                <a:ea typeface="Verdana" panose="020B0604030504040204" pitchFamily="34" charset="0"/>
              </a:rPr>
            </a:br>
            <a:endParaRPr lang="en-US" sz="2400" dirty="0">
              <a:latin typeface="Verdana" panose="020B0604030504040204" pitchFamily="34" charset="0"/>
              <a:ea typeface="Verdana" panose="020B0604030504040204" pitchFamily="34" charset="0"/>
            </a:endParaRPr>
          </a:p>
        </p:txBody>
      </p:sp>
      <p:pic>
        <p:nvPicPr>
          <p:cNvPr id="8" name="Image" descr="Image">
            <a:extLst>
              <a:ext uri="{FF2B5EF4-FFF2-40B4-BE49-F238E27FC236}">
                <a16:creationId xmlns:a16="http://schemas.microsoft.com/office/drawing/2014/main" id="{8EAED02C-3E69-D7CB-4EB5-C6276A7FD0FA}"/>
              </a:ext>
            </a:extLst>
          </p:cNvPr>
          <p:cNvPicPr>
            <a:picLocks/>
          </p:cNvPicPr>
          <p:nvPr/>
        </p:nvPicPr>
        <p:blipFill>
          <a:blip r:embed="rId2"/>
          <a:stretch>
            <a:fillRect/>
          </a:stretch>
        </p:blipFill>
        <p:spPr>
          <a:xfrm>
            <a:off x="8773610" y="571845"/>
            <a:ext cx="2569580" cy="56669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306830F8-3A30-CB7E-9197-EC5586CA6F41}"/>
              </a:ext>
            </a:extLst>
          </p:cNvPr>
          <p:cNvPicPr>
            <a:picLocks/>
          </p:cNvPicPr>
          <p:nvPr/>
        </p:nvPicPr>
        <p:blipFill>
          <a:blip r:embed="rId2"/>
          <a:stretch>
            <a:fillRect/>
          </a:stretch>
        </p:blipFill>
        <p:spPr>
          <a:xfrm>
            <a:off x="435309" y="2442753"/>
            <a:ext cx="4518655" cy="2875319"/>
          </a:xfrm>
          <a:prstGeom prst="rect">
            <a:avLst/>
          </a:prstGeom>
        </p:spPr>
      </p:pic>
      <p:sp>
        <p:nvSpPr>
          <p:cNvPr id="8" name="The viruses and bacteria that cause upper respiratory infections can spread from person to person (contagious)…">
            <a:extLst>
              <a:ext uri="{FF2B5EF4-FFF2-40B4-BE49-F238E27FC236}">
                <a16:creationId xmlns:a16="http://schemas.microsoft.com/office/drawing/2014/main" id="{FA38423F-BF43-2C5B-4165-3A4C9C3950C3}"/>
              </a:ext>
            </a:extLst>
          </p:cNvPr>
          <p:cNvSpPr txBox="1">
            <a:spLocks/>
          </p:cNvSpPr>
          <p:nvPr/>
        </p:nvSpPr>
        <p:spPr>
          <a:xfrm>
            <a:off x="5095729" y="1888138"/>
            <a:ext cx="6880881" cy="3984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The viruses and bacteria that cause upper respiratory infections can spread from person to person (contagious)</a:t>
            </a:r>
          </a:p>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The germs spread by respiratory droplets when someone coughs, sneezes or talks</a:t>
            </a:r>
          </a:p>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It may spread by sharing utensils</a:t>
            </a:r>
          </a:p>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Contact with objects or surfaces with germs such as doorknob switches </a:t>
            </a:r>
          </a:p>
          <a:p>
            <a:pPr>
              <a:buFont typeface="Arial" panose="020B0604020202020204" pitchFamily="34" charset="0"/>
              <a:buBlip>
                <a:blip r:embed="rId3"/>
              </a:buBlip>
              <a:defRPr sz="3100"/>
            </a:pPr>
            <a:r>
              <a:rPr lang="en-US" sz="2400" dirty="0">
                <a:latin typeface="Verdana" panose="020B0604030504040204" pitchFamily="34" charset="0"/>
                <a:ea typeface="Verdana" panose="020B0604030504040204" pitchFamily="34" charset="0"/>
              </a:rPr>
              <a:t>Fungus that cause upper respiratory infections are not contagious </a:t>
            </a:r>
          </a:p>
        </p:txBody>
      </p:sp>
      <p:sp>
        <p:nvSpPr>
          <p:cNvPr id="9" name="Rare Complications of URTIs">
            <a:extLst>
              <a:ext uri="{FF2B5EF4-FFF2-40B4-BE49-F238E27FC236}">
                <a16:creationId xmlns:a16="http://schemas.microsoft.com/office/drawing/2014/main" id="{99A0BFA2-06E8-0CE2-3ACF-15EADA2EBEC6}"/>
              </a:ext>
            </a:extLst>
          </p:cNvPr>
          <p:cNvSpPr txBox="1">
            <a:spLocks/>
          </p:cNvSpPr>
          <p:nvPr/>
        </p:nvSpPr>
        <p:spPr>
          <a:xfrm>
            <a:off x="5095729" y="1187870"/>
            <a:ext cx="4452974" cy="700268"/>
          </a:xfrm>
          <a:prstGeom prst="rect">
            <a:avLst/>
          </a:prstGeom>
        </p:spPr>
        <p:txBody>
          <a:bodyPr/>
          <a:lstStyle>
            <a:lvl1pPr algn="l" defTabSz="914400" rtl="0" eaLnBrk="1" latinLnBrk="0" hangingPunct="1">
              <a:lnSpc>
                <a:spcPct val="90000"/>
              </a:lnSpc>
              <a:spcBef>
                <a:spcPct val="0"/>
              </a:spcBef>
              <a:buNone/>
              <a:defRPr sz="4600" kern="1200">
                <a:solidFill>
                  <a:schemeClr val="tx1"/>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How it spreads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9D643-229A-5A40-53AB-9DDB1FCC24FE}"/>
            </a:ext>
          </a:extLst>
        </p:cNvPr>
        <p:cNvGrpSpPr/>
        <p:nvPr/>
      </p:nvGrpSpPr>
      <p:grpSpPr>
        <a:xfrm>
          <a:off x="0" y="0"/>
          <a:ext cx="0" cy="0"/>
          <a:chOff x="0" y="0"/>
          <a:chExt cx="0" cy="0"/>
        </a:xfrm>
      </p:grpSpPr>
      <p:sp>
        <p:nvSpPr>
          <p:cNvPr id="2" name="Most upper respiratory infections are self limiting illnesses. They rarely can cause complications like…">
            <a:extLst>
              <a:ext uri="{FF2B5EF4-FFF2-40B4-BE49-F238E27FC236}">
                <a16:creationId xmlns:a16="http://schemas.microsoft.com/office/drawing/2014/main" id="{9685109B-848E-70B0-7A0C-EA00552BB2AB}"/>
              </a:ext>
            </a:extLst>
          </p:cNvPr>
          <p:cNvSpPr txBox="1">
            <a:spLocks/>
          </p:cNvSpPr>
          <p:nvPr/>
        </p:nvSpPr>
        <p:spPr>
          <a:xfrm>
            <a:off x="917679" y="2252809"/>
            <a:ext cx="9545835" cy="32567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Verdana" panose="020B0604030504040204" pitchFamily="34" charset="0"/>
                <a:ea typeface="Verdana" panose="020B0604030504040204" pitchFamily="34" charset="0"/>
              </a:rPr>
              <a:t>Most upper respiratory infections are self limiting illnesses. They rarely can cause complications like</a:t>
            </a:r>
            <a:br>
              <a:rPr lang="en-US" sz="2400" dirty="0">
                <a:latin typeface="Verdana" panose="020B0604030504040204" pitchFamily="34" charset="0"/>
                <a:ea typeface="Verdana" panose="020B0604030504040204" pitchFamily="34" charset="0"/>
              </a:rPr>
            </a:br>
            <a:endParaRPr lang="en-US" sz="2400" dirty="0">
              <a:latin typeface="Verdana" panose="020B0604030504040204" pitchFamily="34" charset="0"/>
              <a:ea typeface="Verdana" panose="020B0604030504040204" pitchFamily="34" charset="0"/>
            </a:endParaRPr>
          </a:p>
          <a:p>
            <a:pPr lvl="1">
              <a:buBlip>
                <a:blip r:embed="rId2"/>
              </a:buBlip>
            </a:pPr>
            <a:r>
              <a:rPr lang="en-US" dirty="0">
                <a:latin typeface="Verdana" panose="020B0604030504040204" pitchFamily="34" charset="0"/>
                <a:ea typeface="Verdana" panose="020B0604030504040204" pitchFamily="34" charset="0"/>
              </a:rPr>
              <a:t>Meningitis</a:t>
            </a:r>
          </a:p>
          <a:p>
            <a:pPr lvl="1">
              <a:buBlip>
                <a:blip r:embed="rId2"/>
              </a:buBlip>
            </a:pPr>
            <a:r>
              <a:rPr lang="en-US" dirty="0">
                <a:latin typeface="Verdana" panose="020B0604030504040204" pitchFamily="34" charset="0"/>
                <a:ea typeface="Verdana" panose="020B0604030504040204" pitchFamily="34" charset="0"/>
              </a:rPr>
              <a:t>Rheumatic fever</a:t>
            </a:r>
          </a:p>
          <a:p>
            <a:pPr lvl="1">
              <a:buBlip>
                <a:blip r:embed="rId2"/>
              </a:buBlip>
            </a:pPr>
            <a:r>
              <a:rPr lang="en-US" dirty="0">
                <a:latin typeface="Verdana" panose="020B0604030504040204" pitchFamily="34" charset="0"/>
                <a:ea typeface="Verdana" panose="020B0604030504040204" pitchFamily="34" charset="0"/>
              </a:rPr>
              <a:t>Scarlet fever</a:t>
            </a:r>
          </a:p>
          <a:p>
            <a:pPr lvl="1">
              <a:buBlip>
                <a:blip r:embed="rId2"/>
              </a:buBlip>
            </a:pPr>
            <a:r>
              <a:rPr lang="en-US" dirty="0">
                <a:latin typeface="Verdana" panose="020B0604030504040204" pitchFamily="34" charset="0"/>
                <a:ea typeface="Verdana" panose="020B0604030504040204" pitchFamily="34" charset="0"/>
              </a:rPr>
              <a:t>Sepsis</a:t>
            </a:r>
          </a:p>
        </p:txBody>
      </p:sp>
      <p:sp>
        <p:nvSpPr>
          <p:cNvPr id="3" name="Rare Complications of URTIs">
            <a:extLst>
              <a:ext uri="{FF2B5EF4-FFF2-40B4-BE49-F238E27FC236}">
                <a16:creationId xmlns:a16="http://schemas.microsoft.com/office/drawing/2014/main" id="{25A8E195-5049-8253-DB67-FF07A0B1E29C}"/>
              </a:ext>
            </a:extLst>
          </p:cNvPr>
          <p:cNvSpPr txBox="1">
            <a:spLocks/>
          </p:cNvSpPr>
          <p:nvPr/>
        </p:nvSpPr>
        <p:spPr>
          <a:xfrm>
            <a:off x="500990" y="1348451"/>
            <a:ext cx="10795000" cy="700268"/>
          </a:xfrm>
          <a:prstGeom prst="rect">
            <a:avLst/>
          </a:prstGeom>
        </p:spPr>
        <p:txBody>
          <a:bodyPr/>
          <a:lstStyle>
            <a:lvl1pPr algn="l" defTabSz="914400" rtl="0" eaLnBrk="1" latinLnBrk="0" hangingPunct="1">
              <a:lnSpc>
                <a:spcPct val="90000"/>
              </a:lnSpc>
              <a:spcBef>
                <a:spcPct val="0"/>
              </a:spcBef>
              <a:buNone/>
              <a:defRPr sz="4600" kern="1200">
                <a:solidFill>
                  <a:schemeClr val="tx1"/>
                </a:solidFill>
                <a:latin typeface="+mj-lt"/>
                <a:ea typeface="+mj-ea"/>
                <a:cs typeface="+mj-cs"/>
              </a:defRPr>
            </a:lvl1pPr>
          </a:lstStyle>
          <a:p>
            <a:r>
              <a:rPr lang="en-US" sz="2800" b="1" dirty="0">
                <a:latin typeface="Verdana" panose="020B0604030504040204" pitchFamily="34" charset="0"/>
                <a:ea typeface="Verdana" panose="020B0604030504040204" pitchFamily="34" charset="0"/>
              </a:rPr>
              <a:t>Rare Complications of URTIs</a:t>
            </a:r>
          </a:p>
        </p:txBody>
      </p:sp>
    </p:spTree>
    <p:extLst>
      <p:ext uri="{BB962C8B-B14F-4D97-AF65-F5344CB8AC3E}">
        <p14:creationId xmlns:p14="http://schemas.microsoft.com/office/powerpoint/2010/main" val="381718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6FDA-40FB-7D5E-A02B-F7043354A751}"/>
            </a:ext>
          </a:extLst>
        </p:cNvPr>
        <p:cNvGrpSpPr/>
        <p:nvPr/>
      </p:nvGrpSpPr>
      <p:grpSpPr>
        <a:xfrm>
          <a:off x="0" y="0"/>
          <a:ext cx="0" cy="0"/>
          <a:chOff x="0" y="0"/>
          <a:chExt cx="0" cy="0"/>
        </a:xfrm>
      </p:grpSpPr>
      <p:sp>
        <p:nvSpPr>
          <p:cNvPr id="4" name="Treatment of Upper Respiratory Tract Infections">
            <a:extLst>
              <a:ext uri="{FF2B5EF4-FFF2-40B4-BE49-F238E27FC236}">
                <a16:creationId xmlns:a16="http://schemas.microsoft.com/office/drawing/2014/main" id="{CBF484D7-BE27-0A5E-53F5-4DE7BF5D57BA}"/>
              </a:ext>
            </a:extLst>
          </p:cNvPr>
          <p:cNvSpPr txBox="1">
            <a:spLocks/>
          </p:cNvSpPr>
          <p:nvPr/>
        </p:nvSpPr>
        <p:spPr>
          <a:xfrm>
            <a:off x="237053" y="1334267"/>
            <a:ext cx="8571282" cy="4918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Verdana" panose="020B0604030504040204" pitchFamily="34" charset="0"/>
                <a:ea typeface="Verdana" panose="020B0604030504040204" pitchFamily="34" charset="0"/>
              </a:rPr>
              <a:t>Treatment of Upper Respiratory Tract Infections</a:t>
            </a:r>
            <a:endParaRPr lang="en-US" sz="2400" b="1" dirty="0">
              <a:solidFill>
                <a:srgbClr val="0433FF"/>
              </a:solidFill>
              <a:latin typeface="Verdana" panose="020B0604030504040204" pitchFamily="34" charset="0"/>
              <a:ea typeface="Verdana" panose="020B0604030504040204" pitchFamily="34" charset="0"/>
            </a:endParaRPr>
          </a:p>
        </p:txBody>
      </p:sp>
      <p:sp>
        <p:nvSpPr>
          <p:cNvPr id="5" name="Most viral infections have no specific treatment. The disease runs its course for 1-2 weeks…">
            <a:extLst>
              <a:ext uri="{FF2B5EF4-FFF2-40B4-BE49-F238E27FC236}">
                <a16:creationId xmlns:a16="http://schemas.microsoft.com/office/drawing/2014/main" id="{924CACCB-893E-FCDB-9A69-9F75A4F97ED6}"/>
              </a:ext>
            </a:extLst>
          </p:cNvPr>
          <p:cNvSpPr txBox="1">
            <a:spLocks/>
          </p:cNvSpPr>
          <p:nvPr/>
        </p:nvSpPr>
        <p:spPr>
          <a:xfrm>
            <a:off x="388079" y="1830269"/>
            <a:ext cx="8038291" cy="4107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5195" indent="-425195" defTabSz="543305">
              <a:lnSpc>
                <a:spcPct val="100000"/>
              </a:lnSpc>
              <a:spcBef>
                <a:spcPts val="0"/>
              </a:spcBef>
              <a:buFont typeface="Arial" panose="020B0604020202020204" pitchFamily="34" charset="0"/>
              <a:buBlip>
                <a:blip r:embed="rId2"/>
              </a:buBlip>
              <a:defRPr sz="2697"/>
            </a:pPr>
            <a:r>
              <a:rPr lang="en-US" sz="2400" dirty="0"/>
              <a:t>Most viral infections have no specific treatment. The disease runs its course for 1-2 weeks </a:t>
            </a:r>
          </a:p>
          <a:p>
            <a:pPr marL="425195" indent="-425195" defTabSz="543305">
              <a:lnSpc>
                <a:spcPct val="100000"/>
              </a:lnSpc>
              <a:spcBef>
                <a:spcPts val="0"/>
              </a:spcBef>
              <a:buFont typeface="Arial" panose="020B0604020202020204" pitchFamily="34" charset="0"/>
              <a:buBlip>
                <a:blip r:embed="rId2"/>
              </a:buBlip>
              <a:defRPr sz="2697"/>
            </a:pPr>
            <a:r>
              <a:rPr lang="en-US" sz="2400" dirty="0"/>
              <a:t>Drink plenty of healthy fluids</a:t>
            </a:r>
          </a:p>
          <a:p>
            <a:pPr marL="425195" indent="-425195" defTabSz="543305">
              <a:lnSpc>
                <a:spcPct val="100000"/>
              </a:lnSpc>
              <a:spcBef>
                <a:spcPts val="0"/>
              </a:spcBef>
              <a:buFont typeface="Arial" panose="020B0604020202020204" pitchFamily="34" charset="0"/>
              <a:buBlip>
                <a:blip r:embed="rId2"/>
              </a:buBlip>
              <a:defRPr sz="2697"/>
            </a:pPr>
            <a:r>
              <a:rPr lang="en-US" sz="2400" dirty="0"/>
              <a:t>Tylenol and Advil for pain fever</a:t>
            </a:r>
          </a:p>
          <a:p>
            <a:pPr marL="425195" indent="-425195" defTabSz="543305">
              <a:lnSpc>
                <a:spcPct val="100000"/>
              </a:lnSpc>
              <a:spcBef>
                <a:spcPts val="0"/>
              </a:spcBef>
              <a:buFont typeface="Arial" panose="020B0604020202020204" pitchFamily="34" charset="0"/>
              <a:buBlip>
                <a:blip r:embed="rId2"/>
              </a:buBlip>
              <a:defRPr sz="2697"/>
            </a:pPr>
            <a:r>
              <a:rPr lang="en-US" sz="2400" dirty="0"/>
              <a:t>No aspirin for children under 18</a:t>
            </a:r>
          </a:p>
          <a:p>
            <a:pPr marL="425195" indent="-425195" defTabSz="543305">
              <a:lnSpc>
                <a:spcPct val="100000"/>
              </a:lnSpc>
              <a:spcBef>
                <a:spcPts val="0"/>
              </a:spcBef>
              <a:buFont typeface="Arial" panose="020B0604020202020204" pitchFamily="34" charset="0"/>
              <a:buBlip>
                <a:blip r:embed="rId2"/>
              </a:buBlip>
              <a:defRPr sz="2697"/>
            </a:pPr>
            <a:r>
              <a:rPr lang="en-US" sz="2400" dirty="0"/>
              <a:t>Treatment is available for influenza COVID-19 in specific cases.</a:t>
            </a:r>
          </a:p>
          <a:p>
            <a:pPr marL="425195" indent="-425195" defTabSz="543305">
              <a:lnSpc>
                <a:spcPct val="100000"/>
              </a:lnSpc>
              <a:spcBef>
                <a:spcPts val="0"/>
              </a:spcBef>
              <a:buFont typeface="Arial" panose="020B0604020202020204" pitchFamily="34" charset="0"/>
              <a:buBlip>
                <a:blip r:embed="rId2"/>
              </a:buBlip>
              <a:defRPr sz="2697"/>
            </a:pPr>
            <a:r>
              <a:rPr lang="en-US" sz="2400" dirty="0"/>
              <a:t>Antibiotics if you have a bacterial infection such as strep throat.</a:t>
            </a:r>
          </a:p>
          <a:p>
            <a:pPr marL="425195" indent="-425195" defTabSz="543305">
              <a:lnSpc>
                <a:spcPct val="100000"/>
              </a:lnSpc>
              <a:spcBef>
                <a:spcPts val="0"/>
              </a:spcBef>
              <a:buFont typeface="Arial" panose="020B0604020202020204" pitchFamily="34" charset="0"/>
              <a:buBlip>
                <a:blip r:embed="rId2"/>
              </a:buBlip>
              <a:defRPr sz="2697"/>
            </a:pPr>
            <a:r>
              <a:rPr lang="en-US" sz="2400" dirty="0"/>
              <a:t>Seek care if your symptoms are severe or last longer than two weeks</a:t>
            </a:r>
          </a:p>
        </p:txBody>
      </p:sp>
      <p:pic>
        <p:nvPicPr>
          <p:cNvPr id="6" name="Image" descr="Image">
            <a:extLst>
              <a:ext uri="{FF2B5EF4-FFF2-40B4-BE49-F238E27FC236}">
                <a16:creationId xmlns:a16="http://schemas.microsoft.com/office/drawing/2014/main" id="{CE90DEF2-F5BA-6C3F-8198-E725BDC43965}"/>
              </a:ext>
            </a:extLst>
          </p:cNvPr>
          <p:cNvPicPr>
            <a:picLocks/>
          </p:cNvPicPr>
          <p:nvPr/>
        </p:nvPicPr>
        <p:blipFill>
          <a:blip r:embed="rId3"/>
          <a:stretch>
            <a:fillRect/>
          </a:stretch>
        </p:blipFill>
        <p:spPr>
          <a:xfrm>
            <a:off x="8808335" y="1338465"/>
            <a:ext cx="3146612" cy="3378011"/>
          </a:xfrm>
          <a:prstGeom prst="rect">
            <a:avLst/>
          </a:prstGeom>
        </p:spPr>
      </p:pic>
    </p:spTree>
    <p:extLst>
      <p:ext uri="{BB962C8B-B14F-4D97-AF65-F5344CB8AC3E}">
        <p14:creationId xmlns:p14="http://schemas.microsoft.com/office/powerpoint/2010/main" val="824781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305A3-E72C-4A8E-851F-C4EF10A891ED}"/>
            </a:ext>
          </a:extLst>
        </p:cNvPr>
        <p:cNvGrpSpPr/>
        <p:nvPr/>
      </p:nvGrpSpPr>
      <p:grpSpPr>
        <a:xfrm>
          <a:off x="0" y="0"/>
          <a:ext cx="0" cy="0"/>
          <a:chOff x="0" y="0"/>
          <a:chExt cx="0" cy="0"/>
        </a:xfrm>
      </p:grpSpPr>
      <p:pic>
        <p:nvPicPr>
          <p:cNvPr id="6" name="Image" descr="Image">
            <a:extLst>
              <a:ext uri="{FF2B5EF4-FFF2-40B4-BE49-F238E27FC236}">
                <a16:creationId xmlns:a16="http://schemas.microsoft.com/office/drawing/2014/main" id="{522BF16B-AD38-409B-8B67-B6243C95DF69}"/>
              </a:ext>
            </a:extLst>
          </p:cNvPr>
          <p:cNvPicPr>
            <a:picLocks/>
          </p:cNvPicPr>
          <p:nvPr/>
        </p:nvPicPr>
        <p:blipFill>
          <a:blip r:embed="rId2"/>
          <a:stretch>
            <a:fillRect/>
          </a:stretch>
        </p:blipFill>
        <p:spPr>
          <a:xfrm>
            <a:off x="8808335" y="2145722"/>
            <a:ext cx="3146612" cy="3378011"/>
          </a:xfrm>
          <a:prstGeom prst="rect">
            <a:avLst/>
          </a:prstGeom>
        </p:spPr>
      </p:pic>
      <p:sp>
        <p:nvSpPr>
          <p:cNvPr id="2" name="Get your flu shot as soon as possible. It takes 2-3 weeks for immunity to kick in…">
            <a:extLst>
              <a:ext uri="{FF2B5EF4-FFF2-40B4-BE49-F238E27FC236}">
                <a16:creationId xmlns:a16="http://schemas.microsoft.com/office/drawing/2014/main" id="{1B7B963D-367C-B3EC-29DA-72296069B26B}"/>
              </a:ext>
            </a:extLst>
          </p:cNvPr>
          <p:cNvSpPr txBox="1">
            <a:spLocks/>
          </p:cNvSpPr>
          <p:nvPr/>
        </p:nvSpPr>
        <p:spPr>
          <a:xfrm>
            <a:off x="338510" y="2270105"/>
            <a:ext cx="8157308" cy="3505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089" indent="-339089" defTabSz="519937">
              <a:spcBef>
                <a:spcPts val="2400"/>
              </a:spcBef>
              <a:buFont typeface="Arial" panose="020B0604020202020204" pitchFamily="34" charset="0"/>
              <a:buBlip>
                <a:blip r:embed="rId3"/>
              </a:buBlip>
              <a:defRPr sz="3827"/>
            </a:pPr>
            <a:r>
              <a:rPr lang="en-US" sz="2400" b="1" dirty="0">
                <a:latin typeface="Verdana" panose="020B0604030504040204" pitchFamily="34" charset="0"/>
                <a:ea typeface="Verdana" panose="020B0604030504040204" pitchFamily="34" charset="0"/>
              </a:rPr>
              <a:t>Get your flu shot</a:t>
            </a:r>
            <a:r>
              <a:rPr lang="en-US" sz="2400" dirty="0">
                <a:latin typeface="Verdana" panose="020B0604030504040204" pitchFamily="34" charset="0"/>
                <a:ea typeface="Verdana" panose="020B0604030504040204" pitchFamily="34" charset="0"/>
              </a:rPr>
              <a:t> as soon as possible. It takes 2-3 weeks for immunity to kick in</a:t>
            </a:r>
          </a:p>
          <a:p>
            <a:pPr marL="339089" indent="-339089" defTabSz="519937">
              <a:spcBef>
                <a:spcPts val="2400"/>
              </a:spcBef>
              <a:buFont typeface="Arial" panose="020B0604020202020204" pitchFamily="34" charset="0"/>
              <a:buBlip>
                <a:blip r:embed="rId3"/>
              </a:buBlip>
              <a:defRPr sz="3827"/>
            </a:pPr>
            <a:r>
              <a:rPr lang="en-US" sz="2400" b="1" dirty="0">
                <a:latin typeface="Verdana" panose="020B0604030504040204" pitchFamily="34" charset="0"/>
                <a:ea typeface="Verdana" panose="020B0604030504040204" pitchFamily="34" charset="0"/>
              </a:rPr>
              <a:t>Cover your sneeze &amp; cough</a:t>
            </a:r>
            <a:r>
              <a:rPr lang="en-US" sz="2400" dirty="0">
                <a:latin typeface="Verdana" panose="020B0604030504040204" pitchFamily="34" charset="0"/>
                <a:ea typeface="Verdana" panose="020B0604030504040204" pitchFamily="34" charset="0"/>
              </a:rPr>
              <a:t> with a tissue or cough into your elbow</a:t>
            </a:r>
          </a:p>
          <a:p>
            <a:pPr marL="339089" indent="-339089" defTabSz="519937">
              <a:spcBef>
                <a:spcPts val="2400"/>
              </a:spcBef>
              <a:buFont typeface="Arial" panose="020B0604020202020204" pitchFamily="34" charset="0"/>
              <a:buBlip>
                <a:blip r:embed="rId3"/>
              </a:buBlip>
              <a:defRPr sz="3827"/>
            </a:pPr>
            <a:r>
              <a:rPr lang="en-US" sz="2400" b="1" dirty="0">
                <a:latin typeface="Verdana" panose="020B0604030504040204" pitchFamily="34" charset="0"/>
                <a:ea typeface="Verdana" panose="020B0604030504040204" pitchFamily="34" charset="0"/>
              </a:rPr>
              <a:t>Wash your hands</a:t>
            </a:r>
            <a:r>
              <a:rPr lang="en-US" sz="2400" dirty="0">
                <a:latin typeface="Verdana" panose="020B0604030504040204" pitchFamily="34" charset="0"/>
                <a:ea typeface="Verdana" panose="020B0604030504040204" pitchFamily="34" charset="0"/>
              </a:rPr>
              <a:t> often and practice social distancing</a:t>
            </a:r>
          </a:p>
          <a:p>
            <a:pPr marL="339089" indent="-339089" defTabSz="519937">
              <a:spcBef>
                <a:spcPts val="2400"/>
              </a:spcBef>
              <a:buFont typeface="Arial" panose="020B0604020202020204" pitchFamily="34" charset="0"/>
              <a:buBlip>
                <a:blip r:embed="rId3"/>
              </a:buBlip>
              <a:defRPr sz="3827" b="1"/>
            </a:pPr>
            <a:r>
              <a:rPr lang="en-US" sz="2400" b="1" dirty="0">
                <a:latin typeface="Verdana" panose="020B0604030504040204" pitchFamily="34" charset="0"/>
                <a:ea typeface="Verdana" panose="020B0604030504040204" pitchFamily="34" charset="0"/>
              </a:rPr>
              <a:t>Eat-healthy and stay well hydrated</a:t>
            </a:r>
          </a:p>
        </p:txBody>
      </p:sp>
      <p:sp>
        <p:nvSpPr>
          <p:cNvPr id="3" name="Prevent Flu and Colds…">
            <a:extLst>
              <a:ext uri="{FF2B5EF4-FFF2-40B4-BE49-F238E27FC236}">
                <a16:creationId xmlns:a16="http://schemas.microsoft.com/office/drawing/2014/main" id="{9B42EBF3-274C-525F-1BA0-EC114F6F2749}"/>
              </a:ext>
            </a:extLst>
          </p:cNvPr>
          <p:cNvSpPr txBox="1">
            <a:spLocks/>
          </p:cNvSpPr>
          <p:nvPr/>
        </p:nvSpPr>
        <p:spPr>
          <a:xfrm>
            <a:off x="503016" y="1291146"/>
            <a:ext cx="10795000" cy="5492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54990">
              <a:defRPr sz="3800"/>
            </a:pPr>
            <a:r>
              <a:rPr lang="en-US" sz="2800" b="1" dirty="0">
                <a:latin typeface="Verdana" panose="020B0604030504040204" pitchFamily="34" charset="0"/>
                <a:ea typeface="Verdana" panose="020B0604030504040204" pitchFamily="34" charset="0"/>
              </a:rPr>
              <a:t>Prevent Flu and Colds</a:t>
            </a:r>
            <a:endParaRPr lang="en-US" sz="2800" b="1" dirty="0">
              <a:solidFill>
                <a:srgbClr val="0433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77240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three times: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once: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and blessings of Allah be upon him) • is His servant • and messenger.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for the consolidation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and for upholding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the institution of Khilafat.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shall also be prepared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offer the greatest sacrifice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for this cause. • Moreover,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shall urge all my children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remain true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Khilafat Ahmadiyya.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Insha’Allah</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Pledge</a:t>
            </a:r>
          </a:p>
        </p:txBody>
      </p:sp>
    </p:spTree>
    <p:extLst>
      <p:ext uri="{BB962C8B-B14F-4D97-AF65-F5344CB8AC3E}">
        <p14:creationId xmlns:p14="http://schemas.microsoft.com/office/powerpoint/2010/main" val="136209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299720" y="4011231"/>
            <a:ext cx="11763393" cy="1754326"/>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Narrated Muʿādh ibn Jabal</a:t>
            </a:r>
            <a:r>
              <a:rPr lang="en-US" b="1" baseline="30000" dirty="0">
                <a:latin typeface="Verdana" panose="020B0604030504040204" pitchFamily="34" charset="0"/>
                <a:ea typeface="Verdana" panose="020B0604030504040204" pitchFamily="34" charset="0"/>
              </a:rPr>
              <a:t>ra</a:t>
            </a:r>
            <a:endParaRPr lang="en-US" b="1" i="0" u="none" strike="noStrike" dirty="0">
              <a:effectLst/>
              <a:latin typeface="Verdana" panose="020B0604030504040204" pitchFamily="34" charset="0"/>
              <a:ea typeface="Verdana" panose="020B0604030504040204" pitchFamily="34" charset="0"/>
            </a:endParaRPr>
          </a:p>
          <a:p>
            <a:r>
              <a:rPr lang="en-US" i="0" u="none" strike="noStrike" dirty="0">
                <a:effectLst/>
                <a:latin typeface="Verdana" panose="020B0604030504040204" pitchFamily="34" charset="0"/>
                <a:ea typeface="Verdana" panose="020B0604030504040204" pitchFamily="34" charset="0"/>
              </a:rPr>
              <a:t>I was a companion rider of the Prophet</a:t>
            </a:r>
            <a:r>
              <a:rPr lang="en-US" i="0" u="none" strike="noStrike" baseline="30000" dirty="0">
                <a:effectLst/>
                <a:latin typeface="Verdana" panose="020B0604030504040204" pitchFamily="34" charset="0"/>
                <a:ea typeface="Verdana" panose="020B0604030504040204" pitchFamily="34" charset="0"/>
              </a:rPr>
              <a:t>sa </a:t>
            </a:r>
            <a:r>
              <a:rPr lang="en-US" i="0" u="none" strike="noStrike" dirty="0">
                <a:effectLst/>
                <a:latin typeface="Verdana" panose="020B0604030504040204" pitchFamily="34" charset="0"/>
                <a:ea typeface="Verdana" panose="020B0604030504040204" pitchFamily="34" charset="0"/>
              </a:rPr>
              <a:t>on a donkey called 'Ufair. The Prophet</a:t>
            </a:r>
            <a:r>
              <a:rPr lang="en-US" i="0" u="none" strike="noStrike" baseline="30000" dirty="0">
                <a:effectLst/>
                <a:latin typeface="Verdana" panose="020B0604030504040204" pitchFamily="34" charset="0"/>
                <a:ea typeface="Verdana" panose="020B0604030504040204" pitchFamily="34" charset="0"/>
              </a:rPr>
              <a:t>sa</a:t>
            </a:r>
            <a:r>
              <a:rPr lang="en-US" i="0" u="none" strike="noStrike" dirty="0">
                <a:effectLst/>
                <a:latin typeface="Verdana" panose="020B0604030504040204" pitchFamily="34" charset="0"/>
                <a:ea typeface="Verdana" panose="020B0604030504040204" pitchFamily="34" charset="0"/>
              </a:rPr>
              <a:t> asked, "O Mu`adh! Do you know what Allah's right on His slaves is, and what the right of His slaves on Him </a:t>
            </a:r>
            <a:r>
              <a:rPr lang="en-US" i="0" u="none" strike="noStrike">
                <a:effectLst/>
                <a:latin typeface="Verdana" panose="020B0604030504040204" pitchFamily="34" charset="0"/>
                <a:ea typeface="Verdana" panose="020B0604030504040204" pitchFamily="34" charset="0"/>
              </a:rPr>
              <a:t>is?” </a:t>
            </a:r>
            <a:r>
              <a:rPr lang="en-US" i="0" u="none" strike="noStrike" dirty="0">
                <a:effectLst/>
                <a:latin typeface="Verdana" panose="020B0604030504040204" pitchFamily="34" charset="0"/>
                <a:ea typeface="Verdana" panose="020B0604030504040204" pitchFamily="34" charset="0"/>
              </a:rPr>
              <a:t>I replied, "Allah and His Apostle know better.” He said, "Allah's right on His slaves is that they should worship Him (Alone) and should not worship any besides Him. And slave's right on Allah is that He should not punish him who worships none besides Him.”….</a:t>
            </a:r>
            <a:endParaRPr lang="en-US" b="0" i="0" u="none" strike="noStrike" dirty="0">
              <a:effectLst/>
              <a:latin typeface="Verdana" panose="020B0604030504040204" pitchFamily="34" charset="0"/>
              <a:ea typeface="Verdana" panose="020B0604030504040204" pitchFamily="34" charset="0"/>
            </a:endParaRP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525768"/>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8127614" y="5884083"/>
            <a:ext cx="3998346"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Sahih Al Bukhari Hadith 2856</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E05011-10D6-2AE7-9D6A-17D18BA8616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AA4E09A-DB1D-7316-7EC4-D991609152D7}"/>
              </a:ext>
            </a:extLst>
          </p:cNvPr>
          <p:cNvSpPr txBox="1"/>
          <p:nvPr/>
        </p:nvSpPr>
        <p:spPr>
          <a:xfrm>
            <a:off x="1889275" y="2950166"/>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31, Surah Luqman, Verse 14</a:t>
            </a:r>
          </a:p>
        </p:txBody>
      </p:sp>
      <p:sp>
        <p:nvSpPr>
          <p:cNvPr id="6" name="TextBox 5">
            <a:extLst>
              <a:ext uri="{FF2B5EF4-FFF2-40B4-BE49-F238E27FC236}">
                <a16:creationId xmlns:a16="http://schemas.microsoft.com/office/drawing/2014/main" id="{FA715982-8702-407B-12B6-5439A2F512B6}"/>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pic>
        <p:nvPicPr>
          <p:cNvPr id="8" name="Picture 7">
            <a:extLst>
              <a:ext uri="{FF2B5EF4-FFF2-40B4-BE49-F238E27FC236}">
                <a16:creationId xmlns:a16="http://schemas.microsoft.com/office/drawing/2014/main" id="{8257AA65-C9A8-5E79-7E50-35B6BD5EF743}"/>
              </a:ext>
            </a:extLst>
          </p:cNvPr>
          <p:cNvPicPr>
            <a:picLocks noChangeAspect="1"/>
          </p:cNvPicPr>
          <p:nvPr/>
        </p:nvPicPr>
        <p:blipFill>
          <a:blip r:embed="rId3"/>
          <a:stretch>
            <a:fillRect/>
          </a:stretch>
        </p:blipFill>
        <p:spPr>
          <a:xfrm>
            <a:off x="6443921" y="1574094"/>
            <a:ext cx="5456393" cy="1463167"/>
          </a:xfrm>
          <a:prstGeom prst="rect">
            <a:avLst/>
          </a:prstGeom>
        </p:spPr>
      </p:pic>
      <p:pic>
        <p:nvPicPr>
          <p:cNvPr id="12" name="Picture 11">
            <a:extLst>
              <a:ext uri="{FF2B5EF4-FFF2-40B4-BE49-F238E27FC236}">
                <a16:creationId xmlns:a16="http://schemas.microsoft.com/office/drawing/2014/main" id="{583EE44F-A3E3-BD65-9996-1C48CBE29D3E}"/>
              </a:ext>
            </a:extLst>
          </p:cNvPr>
          <p:cNvPicPr>
            <a:picLocks noChangeAspect="1"/>
          </p:cNvPicPr>
          <p:nvPr/>
        </p:nvPicPr>
        <p:blipFill>
          <a:blip r:embed="rId4"/>
          <a:stretch>
            <a:fillRect/>
          </a:stretch>
        </p:blipFill>
        <p:spPr>
          <a:xfrm>
            <a:off x="6443921" y="3777244"/>
            <a:ext cx="5502117" cy="2156647"/>
          </a:xfrm>
          <a:prstGeom prst="rect">
            <a:avLst/>
          </a:prstGeom>
        </p:spPr>
      </p:pic>
      <p:sp>
        <p:nvSpPr>
          <p:cNvPr id="13" name="TextBox 12">
            <a:extLst>
              <a:ext uri="{FF2B5EF4-FFF2-40B4-BE49-F238E27FC236}">
                <a16:creationId xmlns:a16="http://schemas.microsoft.com/office/drawing/2014/main" id="{B1876630-F474-8216-C13E-70AA8733ED59}"/>
              </a:ext>
            </a:extLst>
          </p:cNvPr>
          <p:cNvSpPr txBox="1"/>
          <p:nvPr/>
        </p:nvSpPr>
        <p:spPr>
          <a:xfrm>
            <a:off x="1889275" y="5431758"/>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35, Surah Fatir, Verse 15</a:t>
            </a:r>
          </a:p>
        </p:txBody>
      </p:sp>
      <p:sp>
        <p:nvSpPr>
          <p:cNvPr id="15" name="TextBox 14">
            <a:extLst>
              <a:ext uri="{FF2B5EF4-FFF2-40B4-BE49-F238E27FC236}">
                <a16:creationId xmlns:a16="http://schemas.microsoft.com/office/drawing/2014/main" id="{69A28781-6E0B-E3F3-8B04-3FA1CA60FDD3}"/>
              </a:ext>
            </a:extLst>
          </p:cNvPr>
          <p:cNvSpPr txBox="1"/>
          <p:nvPr/>
        </p:nvSpPr>
        <p:spPr>
          <a:xfrm>
            <a:off x="147009" y="3920786"/>
            <a:ext cx="6296912"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If you call on them, they will not hear your call; and even if they heard it, they could not answer you. And on the Day of Resurrection, they will deny your having associated them with God. And none can inform thee like the One Who is All-Aware.</a:t>
            </a:r>
          </a:p>
        </p:txBody>
      </p:sp>
      <p:sp>
        <p:nvSpPr>
          <p:cNvPr id="16" name="TextBox 15">
            <a:extLst>
              <a:ext uri="{FF2B5EF4-FFF2-40B4-BE49-F238E27FC236}">
                <a16:creationId xmlns:a16="http://schemas.microsoft.com/office/drawing/2014/main" id="{08A0AA6E-67EF-8AAE-78DC-1910575F0644}"/>
              </a:ext>
            </a:extLst>
          </p:cNvPr>
          <p:cNvSpPr txBox="1"/>
          <p:nvPr/>
        </p:nvSpPr>
        <p:spPr>
          <a:xfrm>
            <a:off x="147009" y="1813106"/>
            <a:ext cx="6296912" cy="1200329"/>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And remember when Luqman said to his son while exhorting him, ‘O my dear son! associate not partners with Allah. Surely, associating partners with God is a grievous wrong.’</a:t>
            </a:r>
          </a:p>
        </p:txBody>
      </p:sp>
    </p:spTree>
    <p:extLst>
      <p:ext uri="{BB962C8B-B14F-4D97-AF65-F5344CB8AC3E}">
        <p14:creationId xmlns:p14="http://schemas.microsoft.com/office/powerpoint/2010/main" val="354452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634999" y="1490345"/>
            <a:ext cx="11423503" cy="4321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3" name="Content Placeholder 2">
            <a:extLst>
              <a:ext uri="{FF2B5EF4-FFF2-40B4-BE49-F238E27FC236}">
                <a16:creationId xmlns:a16="http://schemas.microsoft.com/office/drawing/2014/main" id="{6F61965A-62CE-30F5-6960-4C40AED23B7A}"/>
              </a:ext>
            </a:extLst>
          </p:cNvPr>
          <p:cNvSpPr txBox="1">
            <a:spLocks/>
          </p:cNvSpPr>
          <p:nvPr/>
        </p:nvSpPr>
        <p:spPr>
          <a:xfrm>
            <a:off x="192588" y="1460883"/>
            <a:ext cx="1186591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Verdana" panose="020B0604030504040204" pitchFamily="34" charset="0"/>
                <a:ea typeface="Verdana" panose="020B0604030504040204" pitchFamily="34" charset="0"/>
              </a:rPr>
              <a:t>Which of the following is a form of Shirk and why?</a:t>
            </a:r>
          </a:p>
          <a:p>
            <a:pPr algn="l"/>
            <a:endParaRPr lang="en-US" dirty="0">
              <a:latin typeface="Verdana" panose="020B0604030504040204" pitchFamily="34" charset="0"/>
              <a:ea typeface="Verdana" panose="020B0604030504040204" pitchFamily="34" charset="0"/>
            </a:endParaRPr>
          </a:p>
          <a:p>
            <a:pPr marL="682625" lvl="1" indent="-457200" algn="l">
              <a:buFont typeface="+mj-lt"/>
              <a:buAutoNum type="arabicPeriod"/>
            </a:pPr>
            <a:r>
              <a:rPr lang="en-US" sz="2400" dirty="0">
                <a:latin typeface="Verdana" panose="020B0604030504040204" pitchFamily="34" charset="0"/>
                <a:ea typeface="Verdana" panose="020B0604030504040204" pitchFamily="34" charset="0"/>
              </a:rPr>
              <a:t>A person bows down in front of an idol and prays to it for his difficulties</a:t>
            </a:r>
          </a:p>
          <a:p>
            <a:pPr marL="682625" lvl="1" indent="-457200" algn="l">
              <a:buFont typeface="+mj-lt"/>
              <a:buAutoNum type="arabicPeriod"/>
            </a:pPr>
            <a:r>
              <a:rPr lang="en-US" sz="2400" dirty="0">
                <a:latin typeface="Verdana" panose="020B0604030504040204" pitchFamily="34" charset="0"/>
                <a:ea typeface="Verdana" panose="020B0604030504040204" pitchFamily="34" charset="0"/>
              </a:rPr>
              <a:t>Child comes home from school with stomachache. The father says, I am sure it was the fast food you had last night. How many times have a I told not to have this type of food</a:t>
            </a:r>
          </a:p>
          <a:p>
            <a:pPr marL="682625" lvl="1" indent="-457200" algn="l">
              <a:buFont typeface="+mj-lt"/>
              <a:buAutoNum type="arabicPeriod"/>
            </a:pPr>
            <a:r>
              <a:rPr lang="en-US" sz="2400" dirty="0">
                <a:latin typeface="Verdana" panose="020B0604030504040204" pitchFamily="34" charset="0"/>
                <a:ea typeface="Verdana" panose="020B0604030504040204" pitchFamily="34" charset="0"/>
              </a:rPr>
              <a:t>A doctor was giving a lecture. He claimed, I have several remedies and can cure of many illnesses</a:t>
            </a:r>
          </a:p>
          <a:p>
            <a:pPr marL="682625" lvl="1" indent="-457200" algn="l">
              <a:buFont typeface="+mj-lt"/>
              <a:buAutoNum type="arabicPeriod"/>
            </a:pPr>
            <a:r>
              <a:rPr lang="en-US" sz="2400" dirty="0">
                <a:latin typeface="Verdana" panose="020B0604030504040204" pitchFamily="34" charset="0"/>
                <a:ea typeface="Verdana" panose="020B0604030504040204" pitchFamily="34" charset="0"/>
              </a:rPr>
              <a:t>A father lied about her daughter’s age to find a good match</a:t>
            </a:r>
          </a:p>
          <a:p>
            <a:pPr algn="l"/>
            <a:r>
              <a:rPr lang="en-US" i="1" dirty="0">
                <a:latin typeface="Verdana" panose="020B0604030504040204" pitchFamily="34" charset="0"/>
                <a:ea typeface="Verdana" panose="020B0604030504040204" pitchFamily="34" charset="0"/>
              </a:rPr>
              <a:t>Please share ideas on how one can stay away from all forms of Shirk</a:t>
            </a:r>
          </a:p>
        </p:txBody>
      </p:sp>
    </p:spTree>
    <p:extLst>
      <p:ext uri="{BB962C8B-B14F-4D97-AF65-F5344CB8AC3E}">
        <p14:creationId xmlns:p14="http://schemas.microsoft.com/office/powerpoint/2010/main" val="3001922952"/>
      </p:ext>
    </p:extLst>
  </p:cSld>
  <p:clrMapOvr>
    <a:masterClrMapping/>
  </p:clrMapOvr>
</p:sld>
</file>

<file path=ppt/theme/theme1.xml><?xml version="1.0" encoding="utf-8"?>
<a:theme xmlns:a="http://schemas.openxmlformats.org/drawingml/2006/main" name="Ansar 2026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sar 2026 Theme" id="{EB058D5C-499B-4D30-A500-F2D3FEEA55F0}" vid="{121A1F10-3F77-4AA6-8122-E728AE47E7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Ansar 2026 Theme</Template>
  <TotalTime>24652</TotalTime>
  <Words>2737</Words>
  <Application>Microsoft Office PowerPoint</Application>
  <PresentationFormat>Widescreen</PresentationFormat>
  <Paragraphs>206</Paragraphs>
  <Slides>36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Aptos</vt:lpstr>
      <vt:lpstr>Aptos Display</vt:lpstr>
      <vt:lpstr>Arabic Typesetting</vt:lpstr>
      <vt:lpstr>Arial</vt:lpstr>
      <vt:lpstr>Calibri</vt:lpstr>
      <vt:lpstr>Noto Nastaliq Urdu Medium</vt:lpstr>
      <vt:lpstr>Times New Roman</vt:lpstr>
      <vt:lpstr>Verdana</vt:lpstr>
      <vt:lpstr>Ansar 2026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59</cp:revision>
  <dcterms:created xsi:type="dcterms:W3CDTF">2024-12-05T17:25:45Z</dcterms:created>
  <dcterms:modified xsi:type="dcterms:W3CDTF">2025-12-31T01:04:30Z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