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 id="2147483783" r:id="rId2"/>
    <p:sldMasterId id="2147483795" r:id="rId3"/>
  </p:sldMasterIdLst>
  <p:notesMasterIdLst>
    <p:notesMasterId r:id="rId40"/>
  </p:notesMasterIdLst>
  <p:sldIdLst>
    <p:sldId id="266" r:id="rId4"/>
    <p:sldId id="256" r:id="rId5"/>
    <p:sldId id="306" r:id="rId6"/>
    <p:sldId id="291" r:id="rId7"/>
    <p:sldId id="260" r:id="rId8"/>
    <p:sldId id="281" r:id="rId9"/>
    <p:sldId id="282" r:id="rId10"/>
    <p:sldId id="305" r:id="rId11"/>
    <p:sldId id="261" r:id="rId12"/>
    <p:sldId id="262" r:id="rId13"/>
    <p:sldId id="288" r:id="rId14"/>
    <p:sldId id="307" r:id="rId15"/>
    <p:sldId id="303" r:id="rId16"/>
    <p:sldId id="293" r:id="rId17"/>
    <p:sldId id="283" r:id="rId18"/>
    <p:sldId id="263" r:id="rId19"/>
    <p:sldId id="308" r:id="rId20"/>
    <p:sldId id="284" r:id="rId21"/>
    <p:sldId id="264" r:id="rId22"/>
    <p:sldId id="294" r:id="rId23"/>
    <p:sldId id="299" r:id="rId24"/>
    <p:sldId id="270" r:id="rId25"/>
    <p:sldId id="285" r:id="rId26"/>
    <p:sldId id="265" r:id="rId27"/>
    <p:sldId id="309" r:id="rId28"/>
    <p:sldId id="286" r:id="rId29"/>
    <p:sldId id="257" r:id="rId30"/>
    <p:sldId id="287" r:id="rId31"/>
    <p:sldId id="278" r:id="rId32"/>
    <p:sldId id="279" r:id="rId33"/>
    <p:sldId id="280" r:id="rId34"/>
    <p:sldId id="296" r:id="rId35"/>
    <p:sldId id="297" r:id="rId36"/>
    <p:sldId id="298" r:id="rId37"/>
    <p:sldId id="311" r:id="rId38"/>
    <p:sldId id="26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66" d="100"/>
          <a:sy n="66" d="100"/>
        </p:scale>
        <p:origin x="1224"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AF6EF6-CD3D-401D-85BB-0A757C96CA6B}" type="datetimeFigureOut">
              <a:rPr lang="en-US" smtClean="0"/>
              <a:t>1/21/2026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48CC89-6787-4871-B592-684089F95AA1}" type="slidenum">
              <a:rPr lang="en-US" smtClean="0"/>
              <a:t>‹#›</a:t>
            </a:fld>
            <a:endParaRPr lang="en-US"/>
          </a:p>
        </p:txBody>
      </p:sp>
    </p:spTree>
    <p:extLst>
      <p:ext uri="{BB962C8B-B14F-4D97-AF65-F5344CB8AC3E}">
        <p14:creationId xmlns:p14="http://schemas.microsoft.com/office/powerpoint/2010/main" val="1962411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4156-B269-7E74-6DEB-21466ABA0F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E932E2-8581-661B-7022-011921F4B8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922602-23FC-C852-A87D-93226C2CF99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12/21/2025</a:t>
            </a:r>
          </a:p>
        </p:txBody>
      </p:sp>
      <p:sp>
        <p:nvSpPr>
          <p:cNvPr id="5" name="Footer Placeholder 4">
            <a:extLst>
              <a:ext uri="{FF2B5EF4-FFF2-40B4-BE49-F238E27FC236}">
                <a16:creationId xmlns:a16="http://schemas.microsoft.com/office/drawing/2014/main" id="{097513D8-C656-CA7A-4F10-7AF743CFB4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&lt;#&gt;</a:t>
            </a:r>
          </a:p>
        </p:txBody>
      </p:sp>
      <p:sp>
        <p:nvSpPr>
          <p:cNvPr id="6" name="Slide Number Placeholder 5">
            <a:extLst>
              <a:ext uri="{FF2B5EF4-FFF2-40B4-BE49-F238E27FC236}">
                <a16:creationId xmlns:a16="http://schemas.microsoft.com/office/drawing/2014/main" id="{450A830D-DAE4-5E7F-850B-81015A8AD1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10087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6CB0-9F19-F944-1533-121F4227B8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37058F-E412-B9E1-F4EF-93085A32D2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0CA674-FB9F-9E0B-8686-8F050D548D5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12/21/2025</a:t>
            </a:r>
          </a:p>
        </p:txBody>
      </p:sp>
      <p:sp>
        <p:nvSpPr>
          <p:cNvPr id="5" name="Footer Placeholder 4">
            <a:extLst>
              <a:ext uri="{FF2B5EF4-FFF2-40B4-BE49-F238E27FC236}">
                <a16:creationId xmlns:a16="http://schemas.microsoft.com/office/drawing/2014/main" id="{FC789B9B-41B6-477E-506D-03825E829D9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&lt;#&gt;</a:t>
            </a:r>
          </a:p>
        </p:txBody>
      </p:sp>
      <p:sp>
        <p:nvSpPr>
          <p:cNvPr id="6" name="Slide Number Placeholder 5">
            <a:extLst>
              <a:ext uri="{FF2B5EF4-FFF2-40B4-BE49-F238E27FC236}">
                <a16:creationId xmlns:a16="http://schemas.microsoft.com/office/drawing/2014/main" id="{6020849F-0555-F0CD-BFDD-3BCE22A4C5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90318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25358F-7124-0D55-1B32-B5664B4296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27F1AD-8AAE-4398-AC8B-FDF83D10B7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BA0E3-ABFC-BC26-1AEA-4F716367849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12/21/2025</a:t>
            </a:r>
          </a:p>
        </p:txBody>
      </p:sp>
      <p:sp>
        <p:nvSpPr>
          <p:cNvPr id="5" name="Footer Placeholder 4">
            <a:extLst>
              <a:ext uri="{FF2B5EF4-FFF2-40B4-BE49-F238E27FC236}">
                <a16:creationId xmlns:a16="http://schemas.microsoft.com/office/drawing/2014/main" id="{AE0F0D7F-EB5F-8DE7-6370-0726FCFEC0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&lt;#&gt;</a:t>
            </a:r>
          </a:p>
        </p:txBody>
      </p:sp>
      <p:sp>
        <p:nvSpPr>
          <p:cNvPr id="6" name="Slide Number Placeholder 5">
            <a:extLst>
              <a:ext uri="{FF2B5EF4-FFF2-40B4-BE49-F238E27FC236}">
                <a16:creationId xmlns:a16="http://schemas.microsoft.com/office/drawing/2014/main" id="{7EFEB02B-FD2C-B3AC-72FA-B2355DC7E2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77535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603250" y="1186481"/>
            <a:ext cx="4889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61" name="Body Level One…"/>
          <p:cNvSpPr txBox="1">
            <a:spLocks noGrp="1"/>
          </p:cNvSpPr>
          <p:nvPr>
            <p:ph type="body" sz="half" idx="1" hasCustomPrompt="1"/>
          </p:nvPr>
        </p:nvSpPr>
        <p:spPr>
          <a:xfrm>
            <a:off x="603250" y="2124252"/>
            <a:ext cx="4889500" cy="4128315"/>
          </a:xfrm>
          <a:prstGeom prst="rect">
            <a:avLst/>
          </a:prstGeom>
        </p:spPr>
        <p:txBody>
          <a:bodyPr/>
          <a:lstStyle/>
          <a:p>
            <a:r>
              <a:t>Slide bullet text</a:t>
            </a:r>
          </a:p>
          <a:p>
            <a:pPr lvl="1"/>
            <a:endParaRPr/>
          </a:p>
          <a:p>
            <a:pPr lvl="2"/>
            <a:endParaRPr/>
          </a:p>
          <a:p>
            <a:pPr lvl="3"/>
            <a:endParaRPr/>
          </a:p>
          <a:p>
            <a:pPr lvl="4"/>
            <a:endParaRPr/>
          </a:p>
        </p:txBody>
      </p:sp>
      <p:sp>
        <p:nvSpPr>
          <p:cNvPr id="62" name="Small section of a modern shell bridge in Qingdao, Shandong, China with a partly cloudy sky above"/>
          <p:cNvSpPr>
            <a:spLocks noGrp="1"/>
          </p:cNvSpPr>
          <p:nvPr>
            <p:ph type="pic" idx="22"/>
          </p:nvPr>
        </p:nvSpPr>
        <p:spPr>
          <a:xfrm>
            <a:off x="4635500" y="631924"/>
            <a:ext cx="8386922" cy="5594103"/>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603250" y="539750"/>
            <a:ext cx="4889500" cy="71755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4130378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1215012" y="5337727"/>
            <a:ext cx="10100026"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Attribution</a:t>
            </a:r>
          </a:p>
        </p:txBody>
      </p:sp>
      <p:sp>
        <p:nvSpPr>
          <p:cNvPr id="116" name="Body Level One…"/>
          <p:cNvSpPr txBox="1">
            <a:spLocks noGrp="1"/>
          </p:cNvSpPr>
          <p:nvPr>
            <p:ph type="body" sz="half" idx="1" hasCustomPrompt="1"/>
          </p:nvPr>
        </p:nvSpPr>
        <p:spPr>
          <a:xfrm>
            <a:off x="876962" y="2469930"/>
            <a:ext cx="10438077" cy="1918140"/>
          </a:xfrm>
          <a:prstGeom prst="rect">
            <a:avLst/>
          </a:prstGeom>
        </p:spPr>
        <p:txBody>
          <a:bodyPr/>
          <a:lstStyle>
            <a:lvl1pPr marL="319462" indent="-234950">
              <a:spcBef>
                <a:spcPts val="0"/>
              </a:spcBef>
              <a:buSzTx/>
              <a:buNone/>
              <a:defRPr sz="4250" spc="-85">
                <a:latin typeface="Times New Roman"/>
                <a:ea typeface="Times New Roman"/>
                <a:cs typeface="Times New Roman"/>
                <a:sym typeface="Times New Roman"/>
              </a:defRPr>
            </a:lvl1pPr>
            <a:lvl2pPr marL="319462" indent="-6350">
              <a:spcBef>
                <a:spcPts val="0"/>
              </a:spcBef>
              <a:buSzTx/>
              <a:buNone/>
              <a:defRPr sz="4250" spc="-85">
                <a:latin typeface="Times New Roman"/>
                <a:ea typeface="Times New Roman"/>
                <a:cs typeface="Times New Roman"/>
                <a:sym typeface="Times New Roman"/>
              </a:defRPr>
            </a:lvl2pPr>
            <a:lvl3pPr marL="319462" indent="222250">
              <a:spcBef>
                <a:spcPts val="0"/>
              </a:spcBef>
              <a:buSzTx/>
              <a:buNone/>
              <a:defRPr sz="4250" spc="-85">
                <a:latin typeface="Times New Roman"/>
                <a:ea typeface="Times New Roman"/>
                <a:cs typeface="Times New Roman"/>
                <a:sym typeface="Times New Roman"/>
              </a:defRPr>
            </a:lvl3pPr>
            <a:lvl4pPr marL="319462" indent="450850">
              <a:spcBef>
                <a:spcPts val="0"/>
              </a:spcBef>
              <a:buSzTx/>
              <a:buNone/>
              <a:defRPr sz="4250" spc="-85">
                <a:latin typeface="Times New Roman"/>
                <a:ea typeface="Times New Roman"/>
                <a:cs typeface="Times New Roman"/>
                <a:sym typeface="Times New Roman"/>
              </a:defRPr>
            </a:lvl4pPr>
            <a:lvl5pPr marL="319462" indent="679450">
              <a:spcBef>
                <a:spcPts val="0"/>
              </a:spcBef>
              <a:buSzTx/>
              <a:buNone/>
              <a:defRPr sz="4250" spc="-85">
                <a:latin typeface="Times New Roman"/>
                <a:ea typeface="Times New Roman"/>
                <a:cs typeface="Times New Roman"/>
                <a:sym typeface="Times New Roman"/>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6169425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A modern white building with glass panels against a clear, blue sky"/>
          <p:cNvSpPr>
            <a:spLocks noGrp="1"/>
          </p:cNvSpPr>
          <p:nvPr>
            <p:ph type="pic" idx="21"/>
          </p:nvPr>
        </p:nvSpPr>
        <p:spPr>
          <a:xfrm>
            <a:off x="4635500" y="635000"/>
            <a:ext cx="8382000" cy="55880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603250" y="635000"/>
            <a:ext cx="4889500" cy="2941137"/>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603250" y="3530288"/>
            <a:ext cx="4889500" cy="2692712"/>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6000750" y="6542617"/>
            <a:ext cx="184253" cy="187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3854342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4156-B269-7E74-6DEB-21466ABA0F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E932E2-8581-661B-7022-011921F4B8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922602-23FC-C852-A87D-93226C2CF99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12/21/2025</a:t>
            </a:r>
          </a:p>
        </p:txBody>
      </p:sp>
      <p:sp>
        <p:nvSpPr>
          <p:cNvPr id="5" name="Footer Placeholder 4">
            <a:extLst>
              <a:ext uri="{FF2B5EF4-FFF2-40B4-BE49-F238E27FC236}">
                <a16:creationId xmlns:a16="http://schemas.microsoft.com/office/drawing/2014/main" id="{097513D8-C656-CA7A-4F10-7AF743CFB4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&lt;#&gt;</a:t>
            </a:r>
          </a:p>
        </p:txBody>
      </p:sp>
      <p:sp>
        <p:nvSpPr>
          <p:cNvPr id="6" name="Slide Number Placeholder 5">
            <a:extLst>
              <a:ext uri="{FF2B5EF4-FFF2-40B4-BE49-F238E27FC236}">
                <a16:creationId xmlns:a16="http://schemas.microsoft.com/office/drawing/2014/main" id="{450A830D-DAE4-5E7F-850B-81015A8AD1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40049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E32F-F41B-EAF0-0ECF-767286305D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E48FFF-2859-6707-7E2D-63CBC3A69C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1784E-C31C-199A-C611-9FF1EF0B797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12/21/2025</a:t>
            </a:r>
          </a:p>
        </p:txBody>
      </p:sp>
      <p:sp>
        <p:nvSpPr>
          <p:cNvPr id="5" name="Footer Placeholder 4">
            <a:extLst>
              <a:ext uri="{FF2B5EF4-FFF2-40B4-BE49-F238E27FC236}">
                <a16:creationId xmlns:a16="http://schemas.microsoft.com/office/drawing/2014/main" id="{1DCA3906-EEB0-BF0B-E81A-B3E2C339F60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&lt;#&gt;</a:t>
            </a:r>
          </a:p>
        </p:txBody>
      </p:sp>
      <p:sp>
        <p:nvSpPr>
          <p:cNvPr id="6" name="Slide Number Placeholder 5">
            <a:extLst>
              <a:ext uri="{FF2B5EF4-FFF2-40B4-BE49-F238E27FC236}">
                <a16:creationId xmlns:a16="http://schemas.microsoft.com/office/drawing/2014/main" id="{FD983AE0-C554-6D1C-EE77-13B40A8CEE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63372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AF8F8-2AC0-0236-2E74-51C599456C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4ED772-DE7A-7765-D1E5-570EBF1258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89C9A4-947C-AA73-86EC-34707E04B9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12/21/2025</a:t>
            </a:r>
          </a:p>
        </p:txBody>
      </p:sp>
      <p:sp>
        <p:nvSpPr>
          <p:cNvPr id="5" name="Footer Placeholder 4">
            <a:extLst>
              <a:ext uri="{FF2B5EF4-FFF2-40B4-BE49-F238E27FC236}">
                <a16:creationId xmlns:a16="http://schemas.microsoft.com/office/drawing/2014/main" id="{DA8BA292-37F8-8F97-37EB-6AD0A9C7BDD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&lt;#&gt;</a:t>
            </a:r>
          </a:p>
        </p:txBody>
      </p:sp>
      <p:sp>
        <p:nvSpPr>
          <p:cNvPr id="6" name="Slide Number Placeholder 5">
            <a:extLst>
              <a:ext uri="{FF2B5EF4-FFF2-40B4-BE49-F238E27FC236}">
                <a16:creationId xmlns:a16="http://schemas.microsoft.com/office/drawing/2014/main" id="{403986D3-9C0B-D479-B31A-F92848EA22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799600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7B41F-6EFC-79B7-4A99-A6A27A31A5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FD4063-EAC8-9975-18EC-1CA9FBA28D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42BC6F-76DF-AA13-043B-A8D28D1182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EA7872-B8C5-58E1-07A8-B43CC36DF89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12/21/2025</a:t>
            </a:r>
          </a:p>
        </p:txBody>
      </p:sp>
      <p:sp>
        <p:nvSpPr>
          <p:cNvPr id="6" name="Footer Placeholder 5">
            <a:extLst>
              <a:ext uri="{FF2B5EF4-FFF2-40B4-BE49-F238E27FC236}">
                <a16:creationId xmlns:a16="http://schemas.microsoft.com/office/drawing/2014/main" id="{3D0D4583-578D-6D64-E174-B2CC1A528A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&lt;#&gt;</a:t>
            </a:r>
          </a:p>
        </p:txBody>
      </p:sp>
      <p:sp>
        <p:nvSpPr>
          <p:cNvPr id="7" name="Slide Number Placeholder 6">
            <a:extLst>
              <a:ext uri="{FF2B5EF4-FFF2-40B4-BE49-F238E27FC236}">
                <a16:creationId xmlns:a16="http://schemas.microsoft.com/office/drawing/2014/main" id="{9027D4FD-3FB7-5276-36B9-04B6F3398E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38842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AFAC-A15A-F411-4B37-929A490D1D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8E49AF-0629-3E80-7C55-3FA466C2D7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AF751B-D464-D132-D893-D548492A93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CAEEE5-8A1B-44DE-1E7D-F2C6985F39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9ADE12-05FF-BBBC-F6B5-DAF40A4CC3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609C57-33A7-8646-5710-35A6A09DFD7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12/21/2025</a:t>
            </a:r>
          </a:p>
        </p:txBody>
      </p:sp>
      <p:sp>
        <p:nvSpPr>
          <p:cNvPr id="8" name="Footer Placeholder 7">
            <a:extLst>
              <a:ext uri="{FF2B5EF4-FFF2-40B4-BE49-F238E27FC236}">
                <a16:creationId xmlns:a16="http://schemas.microsoft.com/office/drawing/2014/main" id="{F4CAC931-A0ED-16CA-A0C5-F4753B647E1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&lt;#&gt;</a:t>
            </a:r>
          </a:p>
        </p:txBody>
      </p:sp>
      <p:sp>
        <p:nvSpPr>
          <p:cNvPr id="9" name="Slide Number Placeholder 8">
            <a:extLst>
              <a:ext uri="{FF2B5EF4-FFF2-40B4-BE49-F238E27FC236}">
                <a16:creationId xmlns:a16="http://schemas.microsoft.com/office/drawing/2014/main" id="{688BB567-9297-0589-92A0-11F27C896F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82440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E32F-F41B-EAF0-0ECF-767286305D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E48FFF-2859-6707-7E2D-63CBC3A69C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1784E-C31C-199A-C611-9FF1EF0B797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12/21/2025</a:t>
            </a:r>
          </a:p>
        </p:txBody>
      </p:sp>
      <p:sp>
        <p:nvSpPr>
          <p:cNvPr id="5" name="Footer Placeholder 4">
            <a:extLst>
              <a:ext uri="{FF2B5EF4-FFF2-40B4-BE49-F238E27FC236}">
                <a16:creationId xmlns:a16="http://schemas.microsoft.com/office/drawing/2014/main" id="{1DCA3906-EEB0-BF0B-E81A-B3E2C339F60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&lt;#&gt;</a:t>
            </a:r>
          </a:p>
        </p:txBody>
      </p:sp>
      <p:sp>
        <p:nvSpPr>
          <p:cNvPr id="6" name="Slide Number Placeholder 5">
            <a:extLst>
              <a:ext uri="{FF2B5EF4-FFF2-40B4-BE49-F238E27FC236}">
                <a16:creationId xmlns:a16="http://schemas.microsoft.com/office/drawing/2014/main" id="{FD983AE0-C554-6D1C-EE77-13B40A8CEE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55761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1486-2270-07EC-74D8-D21B4E08A0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B9B6C1-18BD-006B-9027-CA5CD364E27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12/21/2025</a:t>
            </a:r>
          </a:p>
        </p:txBody>
      </p:sp>
      <p:sp>
        <p:nvSpPr>
          <p:cNvPr id="4" name="Footer Placeholder 3">
            <a:extLst>
              <a:ext uri="{FF2B5EF4-FFF2-40B4-BE49-F238E27FC236}">
                <a16:creationId xmlns:a16="http://schemas.microsoft.com/office/drawing/2014/main" id="{08C6F4DF-E727-23F3-9D65-7F8EA475C10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&lt;#&gt;</a:t>
            </a:r>
          </a:p>
        </p:txBody>
      </p:sp>
      <p:sp>
        <p:nvSpPr>
          <p:cNvPr id="5" name="Slide Number Placeholder 4">
            <a:extLst>
              <a:ext uri="{FF2B5EF4-FFF2-40B4-BE49-F238E27FC236}">
                <a16:creationId xmlns:a16="http://schemas.microsoft.com/office/drawing/2014/main" id="{3BA84D12-1C4F-C07B-4A06-43F3731D4E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57951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C2BA1-C589-62AF-4390-B47BCBB5C3A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12/21/2025</a:t>
            </a:r>
          </a:p>
        </p:txBody>
      </p:sp>
      <p:sp>
        <p:nvSpPr>
          <p:cNvPr id="3" name="Footer Placeholder 2">
            <a:extLst>
              <a:ext uri="{FF2B5EF4-FFF2-40B4-BE49-F238E27FC236}">
                <a16:creationId xmlns:a16="http://schemas.microsoft.com/office/drawing/2014/main" id="{D2DC68D2-C7F6-9D68-E926-371FCEF5C14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&lt;#&gt;</a:t>
            </a:r>
          </a:p>
        </p:txBody>
      </p:sp>
      <p:sp>
        <p:nvSpPr>
          <p:cNvPr id="4" name="Slide Number Placeholder 3">
            <a:extLst>
              <a:ext uri="{FF2B5EF4-FFF2-40B4-BE49-F238E27FC236}">
                <a16:creationId xmlns:a16="http://schemas.microsoft.com/office/drawing/2014/main" id="{11049766-1961-2B99-7C63-2E83C46FBE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649616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BCDB8-F211-A14C-0CE4-29AEABD627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397A31-C6F3-44FC-C2E7-822092E601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514AFD-9AEB-C8BA-85C5-035AEB6DC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C70F98-E8BA-B898-C5B1-B451FFF87B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12/21/2025</a:t>
            </a:r>
          </a:p>
        </p:txBody>
      </p:sp>
      <p:sp>
        <p:nvSpPr>
          <p:cNvPr id="6" name="Footer Placeholder 5">
            <a:extLst>
              <a:ext uri="{FF2B5EF4-FFF2-40B4-BE49-F238E27FC236}">
                <a16:creationId xmlns:a16="http://schemas.microsoft.com/office/drawing/2014/main" id="{5FCD32B2-D698-C8C9-0BC6-BC27A9C743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&lt;#&gt;</a:t>
            </a:r>
          </a:p>
        </p:txBody>
      </p:sp>
      <p:sp>
        <p:nvSpPr>
          <p:cNvPr id="7" name="Slide Number Placeholder 6">
            <a:extLst>
              <a:ext uri="{FF2B5EF4-FFF2-40B4-BE49-F238E27FC236}">
                <a16:creationId xmlns:a16="http://schemas.microsoft.com/office/drawing/2014/main" id="{8BFB5C56-A2B9-BB8B-206E-14EF0E9DF1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47036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EE67-CB13-2148-5457-CA6323A8B0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F712ED-217A-86C4-A671-CAAA999921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4BC32C-E20F-517C-B5C1-76E60B449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FC513-89AD-FCD8-972D-D4B4B11A528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12/21/2025</a:t>
            </a:r>
          </a:p>
        </p:txBody>
      </p:sp>
      <p:sp>
        <p:nvSpPr>
          <p:cNvPr id="6" name="Footer Placeholder 5">
            <a:extLst>
              <a:ext uri="{FF2B5EF4-FFF2-40B4-BE49-F238E27FC236}">
                <a16:creationId xmlns:a16="http://schemas.microsoft.com/office/drawing/2014/main" id="{F5DE1F59-4853-D8BB-0206-EC1E9B9EF8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&lt;#&gt;</a:t>
            </a:r>
          </a:p>
        </p:txBody>
      </p:sp>
      <p:sp>
        <p:nvSpPr>
          <p:cNvPr id="7" name="Slide Number Placeholder 6">
            <a:extLst>
              <a:ext uri="{FF2B5EF4-FFF2-40B4-BE49-F238E27FC236}">
                <a16:creationId xmlns:a16="http://schemas.microsoft.com/office/drawing/2014/main" id="{6DE40015-746F-E0C0-293E-4340734C53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2235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6CB0-9F19-F944-1533-121F4227B8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37058F-E412-B9E1-F4EF-93085A32D2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0CA674-FB9F-9E0B-8686-8F050D548D5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12/21/2025</a:t>
            </a:r>
          </a:p>
        </p:txBody>
      </p:sp>
      <p:sp>
        <p:nvSpPr>
          <p:cNvPr id="5" name="Footer Placeholder 4">
            <a:extLst>
              <a:ext uri="{FF2B5EF4-FFF2-40B4-BE49-F238E27FC236}">
                <a16:creationId xmlns:a16="http://schemas.microsoft.com/office/drawing/2014/main" id="{FC789B9B-41B6-477E-506D-03825E829D9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&lt;#&gt;</a:t>
            </a:r>
          </a:p>
        </p:txBody>
      </p:sp>
      <p:sp>
        <p:nvSpPr>
          <p:cNvPr id="6" name="Slide Number Placeholder 5">
            <a:extLst>
              <a:ext uri="{FF2B5EF4-FFF2-40B4-BE49-F238E27FC236}">
                <a16:creationId xmlns:a16="http://schemas.microsoft.com/office/drawing/2014/main" id="{6020849F-0555-F0CD-BFDD-3BCE22A4C5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592238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25358F-7124-0D55-1B32-B5664B4296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27F1AD-8AAE-4398-AC8B-FDF83D10B7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BA0E3-ABFC-BC26-1AEA-4F716367849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12/21/2025</a:t>
            </a:r>
          </a:p>
        </p:txBody>
      </p:sp>
      <p:sp>
        <p:nvSpPr>
          <p:cNvPr id="5" name="Footer Placeholder 4">
            <a:extLst>
              <a:ext uri="{FF2B5EF4-FFF2-40B4-BE49-F238E27FC236}">
                <a16:creationId xmlns:a16="http://schemas.microsoft.com/office/drawing/2014/main" id="{AE0F0D7F-EB5F-8DE7-6370-0726FCFEC0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&lt;#&gt;</a:t>
            </a:r>
          </a:p>
        </p:txBody>
      </p:sp>
      <p:sp>
        <p:nvSpPr>
          <p:cNvPr id="6" name="Slide Number Placeholder 5">
            <a:extLst>
              <a:ext uri="{FF2B5EF4-FFF2-40B4-BE49-F238E27FC236}">
                <a16:creationId xmlns:a16="http://schemas.microsoft.com/office/drawing/2014/main" id="{7EFEB02B-FD2C-B3AC-72FA-B2355DC7E2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831898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4156-B269-7E74-6DEB-21466ABA0F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E932E2-8581-661B-7022-011921F4B8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922602-23FC-C852-A87D-93226C2CF99F}"/>
              </a:ext>
            </a:extLst>
          </p:cNvPr>
          <p:cNvSpPr>
            <a:spLocks noGrp="1"/>
          </p:cNvSpPr>
          <p:nvPr>
            <p:ph type="dt" sz="half" idx="10"/>
          </p:nvPr>
        </p:nvSpPr>
        <p:spPr/>
        <p:txBody>
          <a:bodyPr/>
          <a:lstStyle/>
          <a:p>
            <a:fld id="{6343E76F-95AE-B942-B5FB-27D94988418A}" type="datetimeFigureOut">
              <a:rPr lang="en-US" smtClean="0"/>
              <a:t>1/21/2026</a:t>
            </a:fld>
            <a:endParaRPr lang="en-US"/>
          </a:p>
        </p:txBody>
      </p:sp>
      <p:sp>
        <p:nvSpPr>
          <p:cNvPr id="5" name="Footer Placeholder 4">
            <a:extLst>
              <a:ext uri="{FF2B5EF4-FFF2-40B4-BE49-F238E27FC236}">
                <a16:creationId xmlns:a16="http://schemas.microsoft.com/office/drawing/2014/main" id="{097513D8-C656-CA7A-4F10-7AF743CFB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0A830D-DAE4-5E7F-850B-81015A8AD1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861956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E32F-F41B-EAF0-0ECF-767286305D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E48FFF-2859-6707-7E2D-63CBC3A69C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1784E-C31C-199A-C611-9FF1EF0B797F}"/>
              </a:ext>
            </a:extLst>
          </p:cNvPr>
          <p:cNvSpPr>
            <a:spLocks noGrp="1"/>
          </p:cNvSpPr>
          <p:nvPr>
            <p:ph type="dt" sz="half" idx="10"/>
          </p:nvPr>
        </p:nvSpPr>
        <p:spPr/>
        <p:txBody>
          <a:bodyPr/>
          <a:lstStyle/>
          <a:p>
            <a:fld id="{6343E76F-95AE-B942-B5FB-27D94988418A}" type="datetimeFigureOut">
              <a:rPr lang="en-US" smtClean="0"/>
              <a:t>1/21/2026</a:t>
            </a:fld>
            <a:endParaRPr lang="en-US"/>
          </a:p>
        </p:txBody>
      </p:sp>
      <p:sp>
        <p:nvSpPr>
          <p:cNvPr id="5" name="Footer Placeholder 4">
            <a:extLst>
              <a:ext uri="{FF2B5EF4-FFF2-40B4-BE49-F238E27FC236}">
                <a16:creationId xmlns:a16="http://schemas.microsoft.com/office/drawing/2014/main" id="{1DCA3906-EEB0-BF0B-E81A-B3E2C339F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983AE0-C554-6D1C-EE77-13B40A8CEE81}"/>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41220398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AF8F8-2AC0-0236-2E74-51C599456C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4ED772-DE7A-7765-D1E5-570EBF1258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89C9A4-947C-AA73-86EC-34707E04B907}"/>
              </a:ext>
            </a:extLst>
          </p:cNvPr>
          <p:cNvSpPr>
            <a:spLocks noGrp="1"/>
          </p:cNvSpPr>
          <p:nvPr>
            <p:ph type="dt" sz="half" idx="10"/>
          </p:nvPr>
        </p:nvSpPr>
        <p:spPr/>
        <p:txBody>
          <a:bodyPr/>
          <a:lstStyle/>
          <a:p>
            <a:fld id="{6343E76F-95AE-B942-B5FB-27D94988418A}" type="datetimeFigureOut">
              <a:rPr lang="en-US" smtClean="0"/>
              <a:t>1/21/2026</a:t>
            </a:fld>
            <a:endParaRPr lang="en-US"/>
          </a:p>
        </p:txBody>
      </p:sp>
      <p:sp>
        <p:nvSpPr>
          <p:cNvPr id="5" name="Footer Placeholder 4">
            <a:extLst>
              <a:ext uri="{FF2B5EF4-FFF2-40B4-BE49-F238E27FC236}">
                <a16:creationId xmlns:a16="http://schemas.microsoft.com/office/drawing/2014/main" id="{DA8BA292-37F8-8F97-37EB-6AD0A9C7B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986D3-9C0B-D479-B31A-F92848EA22E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5700692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7B41F-6EFC-79B7-4A99-A6A27A31A5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FD4063-EAC8-9975-18EC-1CA9FBA28D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42BC6F-76DF-AA13-043B-A8D28D1182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EA7872-B8C5-58E1-07A8-B43CC36DF892}"/>
              </a:ext>
            </a:extLst>
          </p:cNvPr>
          <p:cNvSpPr>
            <a:spLocks noGrp="1"/>
          </p:cNvSpPr>
          <p:nvPr>
            <p:ph type="dt" sz="half" idx="10"/>
          </p:nvPr>
        </p:nvSpPr>
        <p:spPr/>
        <p:txBody>
          <a:bodyPr/>
          <a:lstStyle/>
          <a:p>
            <a:fld id="{6343E76F-95AE-B942-B5FB-27D94988418A}" type="datetimeFigureOut">
              <a:rPr lang="en-US" smtClean="0"/>
              <a:t>1/21/2026</a:t>
            </a:fld>
            <a:endParaRPr lang="en-US"/>
          </a:p>
        </p:txBody>
      </p:sp>
      <p:sp>
        <p:nvSpPr>
          <p:cNvPr id="6" name="Footer Placeholder 5">
            <a:extLst>
              <a:ext uri="{FF2B5EF4-FFF2-40B4-BE49-F238E27FC236}">
                <a16:creationId xmlns:a16="http://schemas.microsoft.com/office/drawing/2014/main" id="{3D0D4583-578D-6D64-E174-B2CC1A528A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27D4FD-3FB7-5276-36B9-04B6F3398E9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3630998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AF8F8-2AC0-0236-2E74-51C599456C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4ED772-DE7A-7765-D1E5-570EBF1258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89C9A4-947C-AA73-86EC-34707E04B9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12/21/2025</a:t>
            </a:r>
          </a:p>
        </p:txBody>
      </p:sp>
      <p:sp>
        <p:nvSpPr>
          <p:cNvPr id="5" name="Footer Placeholder 4">
            <a:extLst>
              <a:ext uri="{FF2B5EF4-FFF2-40B4-BE49-F238E27FC236}">
                <a16:creationId xmlns:a16="http://schemas.microsoft.com/office/drawing/2014/main" id="{DA8BA292-37F8-8F97-37EB-6AD0A9C7BDD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&lt;#&gt;</a:t>
            </a:r>
          </a:p>
        </p:txBody>
      </p:sp>
      <p:sp>
        <p:nvSpPr>
          <p:cNvPr id="6" name="Slide Number Placeholder 5">
            <a:extLst>
              <a:ext uri="{FF2B5EF4-FFF2-40B4-BE49-F238E27FC236}">
                <a16:creationId xmlns:a16="http://schemas.microsoft.com/office/drawing/2014/main" id="{403986D3-9C0B-D479-B31A-F92848EA22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6130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AFAC-A15A-F411-4B37-929A490D1D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8E49AF-0629-3E80-7C55-3FA466C2D7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AF751B-D464-D132-D893-D548492A93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CAEEE5-8A1B-44DE-1E7D-F2C6985F39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9ADE12-05FF-BBBC-F6B5-DAF40A4CC3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609C57-33A7-8646-5710-35A6A09DFD76}"/>
              </a:ext>
            </a:extLst>
          </p:cNvPr>
          <p:cNvSpPr>
            <a:spLocks noGrp="1"/>
          </p:cNvSpPr>
          <p:nvPr>
            <p:ph type="dt" sz="half" idx="10"/>
          </p:nvPr>
        </p:nvSpPr>
        <p:spPr/>
        <p:txBody>
          <a:bodyPr/>
          <a:lstStyle/>
          <a:p>
            <a:fld id="{6343E76F-95AE-B942-B5FB-27D94988418A}" type="datetimeFigureOut">
              <a:rPr lang="en-US" smtClean="0"/>
              <a:t>1/21/2026</a:t>
            </a:fld>
            <a:endParaRPr lang="en-US"/>
          </a:p>
        </p:txBody>
      </p:sp>
      <p:sp>
        <p:nvSpPr>
          <p:cNvPr id="8" name="Footer Placeholder 7">
            <a:extLst>
              <a:ext uri="{FF2B5EF4-FFF2-40B4-BE49-F238E27FC236}">
                <a16:creationId xmlns:a16="http://schemas.microsoft.com/office/drawing/2014/main" id="{F4CAC931-A0ED-16CA-A0C5-F4753B647E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8BB567-9297-0589-92A0-11F27C896F5F}"/>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8438763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1486-2270-07EC-74D8-D21B4E08A0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B9B6C1-18BD-006B-9027-CA5CD364E27C}"/>
              </a:ext>
            </a:extLst>
          </p:cNvPr>
          <p:cNvSpPr>
            <a:spLocks noGrp="1"/>
          </p:cNvSpPr>
          <p:nvPr>
            <p:ph type="dt" sz="half" idx="10"/>
          </p:nvPr>
        </p:nvSpPr>
        <p:spPr/>
        <p:txBody>
          <a:bodyPr/>
          <a:lstStyle/>
          <a:p>
            <a:fld id="{6343E76F-95AE-B942-B5FB-27D94988418A}" type="datetimeFigureOut">
              <a:rPr lang="en-US" smtClean="0"/>
              <a:t>1/21/2026</a:t>
            </a:fld>
            <a:endParaRPr lang="en-US"/>
          </a:p>
        </p:txBody>
      </p:sp>
      <p:sp>
        <p:nvSpPr>
          <p:cNvPr id="4" name="Footer Placeholder 3">
            <a:extLst>
              <a:ext uri="{FF2B5EF4-FFF2-40B4-BE49-F238E27FC236}">
                <a16:creationId xmlns:a16="http://schemas.microsoft.com/office/drawing/2014/main" id="{08C6F4DF-E727-23F3-9D65-7F8EA475C1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A84D12-1C4F-C07B-4A06-43F3731D4ED7}"/>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7983822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C2BA1-C589-62AF-4390-B47BCBB5C3A7}"/>
              </a:ext>
            </a:extLst>
          </p:cNvPr>
          <p:cNvSpPr>
            <a:spLocks noGrp="1"/>
          </p:cNvSpPr>
          <p:nvPr>
            <p:ph type="dt" sz="half" idx="10"/>
          </p:nvPr>
        </p:nvSpPr>
        <p:spPr/>
        <p:txBody>
          <a:bodyPr/>
          <a:lstStyle/>
          <a:p>
            <a:fld id="{6343E76F-95AE-B942-B5FB-27D94988418A}" type="datetimeFigureOut">
              <a:rPr lang="en-US" smtClean="0"/>
              <a:t>1/21/2026</a:t>
            </a:fld>
            <a:endParaRPr lang="en-US"/>
          </a:p>
        </p:txBody>
      </p:sp>
      <p:sp>
        <p:nvSpPr>
          <p:cNvPr id="3" name="Footer Placeholder 2">
            <a:extLst>
              <a:ext uri="{FF2B5EF4-FFF2-40B4-BE49-F238E27FC236}">
                <a16:creationId xmlns:a16="http://schemas.microsoft.com/office/drawing/2014/main" id="{D2DC68D2-C7F6-9D68-E926-371FCEF5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049766-1961-2B99-7C63-2E83C46FBE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0631854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BCDB8-F211-A14C-0CE4-29AEABD627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397A31-C6F3-44FC-C2E7-822092E601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514AFD-9AEB-C8BA-85C5-035AEB6DC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C70F98-E8BA-B898-C5B1-B451FFF87B85}"/>
              </a:ext>
            </a:extLst>
          </p:cNvPr>
          <p:cNvSpPr>
            <a:spLocks noGrp="1"/>
          </p:cNvSpPr>
          <p:nvPr>
            <p:ph type="dt" sz="half" idx="10"/>
          </p:nvPr>
        </p:nvSpPr>
        <p:spPr/>
        <p:txBody>
          <a:bodyPr/>
          <a:lstStyle/>
          <a:p>
            <a:fld id="{6343E76F-95AE-B942-B5FB-27D94988418A}" type="datetimeFigureOut">
              <a:rPr lang="en-US" smtClean="0"/>
              <a:t>1/21/2026</a:t>
            </a:fld>
            <a:endParaRPr lang="en-US"/>
          </a:p>
        </p:txBody>
      </p:sp>
      <p:sp>
        <p:nvSpPr>
          <p:cNvPr id="6" name="Footer Placeholder 5">
            <a:extLst>
              <a:ext uri="{FF2B5EF4-FFF2-40B4-BE49-F238E27FC236}">
                <a16:creationId xmlns:a16="http://schemas.microsoft.com/office/drawing/2014/main" id="{5FCD32B2-D698-C8C9-0BC6-BC27A9C743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FB5C56-A2B9-BB8B-206E-14EF0E9DF16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36280782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EE67-CB13-2148-5457-CA6323A8B0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F712ED-217A-86C4-A671-CAAA999921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4BC32C-E20F-517C-B5C1-76E60B449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FC513-89AD-FCD8-972D-D4B4B11A5288}"/>
              </a:ext>
            </a:extLst>
          </p:cNvPr>
          <p:cNvSpPr>
            <a:spLocks noGrp="1"/>
          </p:cNvSpPr>
          <p:nvPr>
            <p:ph type="dt" sz="half" idx="10"/>
          </p:nvPr>
        </p:nvSpPr>
        <p:spPr/>
        <p:txBody>
          <a:bodyPr/>
          <a:lstStyle/>
          <a:p>
            <a:fld id="{6343E76F-95AE-B942-B5FB-27D94988418A}" type="datetimeFigureOut">
              <a:rPr lang="en-US" smtClean="0"/>
              <a:t>1/21/2026</a:t>
            </a:fld>
            <a:endParaRPr lang="en-US"/>
          </a:p>
        </p:txBody>
      </p:sp>
      <p:sp>
        <p:nvSpPr>
          <p:cNvPr id="6" name="Footer Placeholder 5">
            <a:extLst>
              <a:ext uri="{FF2B5EF4-FFF2-40B4-BE49-F238E27FC236}">
                <a16:creationId xmlns:a16="http://schemas.microsoft.com/office/drawing/2014/main" id="{F5DE1F59-4853-D8BB-0206-EC1E9B9EF8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0015-746F-E0C0-293E-4340734C5333}"/>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6043105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6CB0-9F19-F944-1533-121F4227B8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37058F-E412-B9E1-F4EF-93085A32D2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0CA674-FB9F-9E0B-8686-8F050D548D5F}"/>
              </a:ext>
            </a:extLst>
          </p:cNvPr>
          <p:cNvSpPr>
            <a:spLocks noGrp="1"/>
          </p:cNvSpPr>
          <p:nvPr>
            <p:ph type="dt" sz="half" idx="10"/>
          </p:nvPr>
        </p:nvSpPr>
        <p:spPr/>
        <p:txBody>
          <a:bodyPr/>
          <a:lstStyle/>
          <a:p>
            <a:fld id="{6343E76F-95AE-B942-B5FB-27D94988418A}" type="datetimeFigureOut">
              <a:rPr lang="en-US" smtClean="0"/>
              <a:t>1/21/2026</a:t>
            </a:fld>
            <a:endParaRPr lang="en-US"/>
          </a:p>
        </p:txBody>
      </p:sp>
      <p:sp>
        <p:nvSpPr>
          <p:cNvPr id="5" name="Footer Placeholder 4">
            <a:extLst>
              <a:ext uri="{FF2B5EF4-FFF2-40B4-BE49-F238E27FC236}">
                <a16:creationId xmlns:a16="http://schemas.microsoft.com/office/drawing/2014/main" id="{FC789B9B-41B6-477E-506D-03825E829D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0849F-0555-F0CD-BFDD-3BCE22A4C55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7935073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25358F-7124-0D55-1B32-B5664B4296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27F1AD-8AAE-4398-AC8B-FDF83D10B7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BA0E3-ABFC-BC26-1AEA-4F716367849B}"/>
              </a:ext>
            </a:extLst>
          </p:cNvPr>
          <p:cNvSpPr>
            <a:spLocks noGrp="1"/>
          </p:cNvSpPr>
          <p:nvPr>
            <p:ph type="dt" sz="half" idx="10"/>
          </p:nvPr>
        </p:nvSpPr>
        <p:spPr/>
        <p:txBody>
          <a:bodyPr/>
          <a:lstStyle/>
          <a:p>
            <a:fld id="{6343E76F-95AE-B942-B5FB-27D94988418A}" type="datetimeFigureOut">
              <a:rPr lang="en-US" smtClean="0"/>
              <a:t>1/21/2026</a:t>
            </a:fld>
            <a:endParaRPr lang="en-US"/>
          </a:p>
        </p:txBody>
      </p:sp>
      <p:sp>
        <p:nvSpPr>
          <p:cNvPr id="5" name="Footer Placeholder 4">
            <a:extLst>
              <a:ext uri="{FF2B5EF4-FFF2-40B4-BE49-F238E27FC236}">
                <a16:creationId xmlns:a16="http://schemas.microsoft.com/office/drawing/2014/main" id="{AE0F0D7F-EB5F-8DE7-6370-0726FCFEC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FEB02B-FD2C-B3AC-72FA-B2355DC7E26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3445744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7B41F-6EFC-79B7-4A99-A6A27A31A5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FD4063-EAC8-9975-18EC-1CA9FBA28D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42BC6F-76DF-AA13-043B-A8D28D1182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EA7872-B8C5-58E1-07A8-B43CC36DF89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12/21/2025</a:t>
            </a:r>
          </a:p>
        </p:txBody>
      </p:sp>
      <p:sp>
        <p:nvSpPr>
          <p:cNvPr id="6" name="Footer Placeholder 5">
            <a:extLst>
              <a:ext uri="{FF2B5EF4-FFF2-40B4-BE49-F238E27FC236}">
                <a16:creationId xmlns:a16="http://schemas.microsoft.com/office/drawing/2014/main" id="{3D0D4583-578D-6D64-E174-B2CC1A528A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&lt;#&gt;</a:t>
            </a:r>
          </a:p>
        </p:txBody>
      </p:sp>
      <p:sp>
        <p:nvSpPr>
          <p:cNvPr id="7" name="Slide Number Placeholder 6">
            <a:extLst>
              <a:ext uri="{FF2B5EF4-FFF2-40B4-BE49-F238E27FC236}">
                <a16:creationId xmlns:a16="http://schemas.microsoft.com/office/drawing/2014/main" id="{9027D4FD-3FB7-5276-36B9-04B6F3398E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34878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AFAC-A15A-F411-4B37-929A490D1D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8E49AF-0629-3E80-7C55-3FA466C2D7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AF751B-D464-D132-D893-D548492A93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CAEEE5-8A1B-44DE-1E7D-F2C6985F39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9ADE12-05FF-BBBC-F6B5-DAF40A4CC3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609C57-33A7-8646-5710-35A6A09DFD7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12/21/2025</a:t>
            </a:r>
          </a:p>
        </p:txBody>
      </p:sp>
      <p:sp>
        <p:nvSpPr>
          <p:cNvPr id="8" name="Footer Placeholder 7">
            <a:extLst>
              <a:ext uri="{FF2B5EF4-FFF2-40B4-BE49-F238E27FC236}">
                <a16:creationId xmlns:a16="http://schemas.microsoft.com/office/drawing/2014/main" id="{F4CAC931-A0ED-16CA-A0C5-F4753B647E1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&lt;#&gt;</a:t>
            </a:r>
          </a:p>
        </p:txBody>
      </p:sp>
      <p:sp>
        <p:nvSpPr>
          <p:cNvPr id="9" name="Slide Number Placeholder 8">
            <a:extLst>
              <a:ext uri="{FF2B5EF4-FFF2-40B4-BE49-F238E27FC236}">
                <a16:creationId xmlns:a16="http://schemas.microsoft.com/office/drawing/2014/main" id="{688BB567-9297-0589-92A0-11F27C896F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15370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1486-2270-07EC-74D8-D21B4E08A0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B9B6C1-18BD-006B-9027-CA5CD364E27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12/21/2025</a:t>
            </a:r>
          </a:p>
        </p:txBody>
      </p:sp>
      <p:sp>
        <p:nvSpPr>
          <p:cNvPr id="4" name="Footer Placeholder 3">
            <a:extLst>
              <a:ext uri="{FF2B5EF4-FFF2-40B4-BE49-F238E27FC236}">
                <a16:creationId xmlns:a16="http://schemas.microsoft.com/office/drawing/2014/main" id="{08C6F4DF-E727-23F3-9D65-7F8EA475C10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&lt;#&gt;</a:t>
            </a:r>
          </a:p>
        </p:txBody>
      </p:sp>
      <p:sp>
        <p:nvSpPr>
          <p:cNvPr id="5" name="Slide Number Placeholder 4">
            <a:extLst>
              <a:ext uri="{FF2B5EF4-FFF2-40B4-BE49-F238E27FC236}">
                <a16:creationId xmlns:a16="http://schemas.microsoft.com/office/drawing/2014/main" id="{3BA84D12-1C4F-C07B-4A06-43F3731D4E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12743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C2BA1-C589-62AF-4390-B47BCBB5C3A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12/21/2025</a:t>
            </a:r>
          </a:p>
        </p:txBody>
      </p:sp>
    </p:spTree>
    <p:extLst>
      <p:ext uri="{BB962C8B-B14F-4D97-AF65-F5344CB8AC3E}">
        <p14:creationId xmlns:p14="http://schemas.microsoft.com/office/powerpoint/2010/main" val="2631528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BCDB8-F211-A14C-0CE4-29AEABD627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397A31-C6F3-44FC-C2E7-822092E601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514AFD-9AEB-C8BA-85C5-035AEB6DC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C70F98-E8BA-B898-C5B1-B451FFF87B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12/21/2025</a:t>
            </a:r>
          </a:p>
        </p:txBody>
      </p:sp>
      <p:sp>
        <p:nvSpPr>
          <p:cNvPr id="6" name="Footer Placeholder 5">
            <a:extLst>
              <a:ext uri="{FF2B5EF4-FFF2-40B4-BE49-F238E27FC236}">
                <a16:creationId xmlns:a16="http://schemas.microsoft.com/office/drawing/2014/main" id="{5FCD32B2-D698-C8C9-0BC6-BC27A9C743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&lt;#&gt;</a:t>
            </a:r>
          </a:p>
        </p:txBody>
      </p:sp>
      <p:sp>
        <p:nvSpPr>
          <p:cNvPr id="7" name="Slide Number Placeholder 6">
            <a:extLst>
              <a:ext uri="{FF2B5EF4-FFF2-40B4-BE49-F238E27FC236}">
                <a16:creationId xmlns:a16="http://schemas.microsoft.com/office/drawing/2014/main" id="{8BFB5C56-A2B9-BB8B-206E-14EF0E9DF1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77400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EE67-CB13-2148-5457-CA6323A8B0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F712ED-217A-86C4-A671-CAAA999921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04BC32C-E20F-517C-B5C1-76E60B449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FC513-89AD-FCD8-972D-D4B4B11A528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12/21/2025</a:t>
            </a:r>
          </a:p>
        </p:txBody>
      </p:sp>
      <p:sp>
        <p:nvSpPr>
          <p:cNvPr id="6" name="Footer Placeholder 5">
            <a:extLst>
              <a:ext uri="{FF2B5EF4-FFF2-40B4-BE49-F238E27FC236}">
                <a16:creationId xmlns:a16="http://schemas.microsoft.com/office/drawing/2014/main" id="{F5DE1F59-4853-D8BB-0206-EC1E9B9EF8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&lt;#&gt;</a:t>
            </a:r>
          </a:p>
        </p:txBody>
      </p:sp>
      <p:sp>
        <p:nvSpPr>
          <p:cNvPr id="7" name="Slide Number Placeholder 6">
            <a:extLst>
              <a:ext uri="{FF2B5EF4-FFF2-40B4-BE49-F238E27FC236}">
                <a16:creationId xmlns:a16="http://schemas.microsoft.com/office/drawing/2014/main" id="{6DE40015-746F-E0C0-293E-4340734C53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73519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white rectangular object with a blue and grey border&#10;&#10;AI-generated content may be incorrect.">
            <a:extLst>
              <a:ext uri="{FF2B5EF4-FFF2-40B4-BE49-F238E27FC236}">
                <a16:creationId xmlns:a16="http://schemas.microsoft.com/office/drawing/2014/main" id="{9EB4BF2D-B145-5CE8-60FC-5EC7D0A373DB}"/>
              </a:ext>
            </a:extLst>
          </p:cNvPr>
          <p:cNvPicPr>
            <a:picLocks noChangeAspect="1"/>
          </p:cNvPicPr>
          <p:nvPr userDrawn="1"/>
        </p:nvPicPr>
        <p:blipFill>
          <a:blip r:embed="rId16"/>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D39EBCC-5019-30F0-02FA-2E7D1DA2FE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4CAE86-174E-5F97-FC21-AA23D01345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F351C-187A-D600-9BC2-61DAD08AE9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US"/>
              <a:t>12/21/2025</a:t>
            </a:r>
          </a:p>
        </p:txBody>
      </p:sp>
      <p:sp>
        <p:nvSpPr>
          <p:cNvPr id="5" name="Footer Placeholder 4">
            <a:extLst>
              <a:ext uri="{FF2B5EF4-FFF2-40B4-BE49-F238E27FC236}">
                <a16:creationId xmlns:a16="http://schemas.microsoft.com/office/drawing/2014/main" id="{9A8D364A-35E2-8555-12D8-D886DE99E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&lt;#&gt;</a:t>
            </a:r>
          </a:p>
        </p:txBody>
      </p:sp>
      <p:sp>
        <p:nvSpPr>
          <p:cNvPr id="6" name="Slide Number Placeholder 5">
            <a:extLst>
              <a:ext uri="{FF2B5EF4-FFF2-40B4-BE49-F238E27FC236}">
                <a16:creationId xmlns:a16="http://schemas.microsoft.com/office/drawing/2014/main" id="{4A4CA12D-8647-92FC-2B4B-88A7F2B266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7732892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39EBCC-5019-30F0-02FA-2E7D1DA2FE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4CAE86-174E-5F97-FC21-AA23D01345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F351C-187A-D600-9BC2-61DAD08AE9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12/21/2025</a:t>
            </a:r>
          </a:p>
        </p:txBody>
      </p:sp>
      <p:sp>
        <p:nvSpPr>
          <p:cNvPr id="5" name="Footer Placeholder 4">
            <a:extLst>
              <a:ext uri="{FF2B5EF4-FFF2-40B4-BE49-F238E27FC236}">
                <a16:creationId xmlns:a16="http://schemas.microsoft.com/office/drawing/2014/main" id="{9A8D364A-35E2-8555-12D8-D886DE99E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&lt;#&gt;</a:t>
            </a:r>
          </a:p>
        </p:txBody>
      </p:sp>
      <p:sp>
        <p:nvSpPr>
          <p:cNvPr id="6" name="Slide Number Placeholder 5">
            <a:extLst>
              <a:ext uri="{FF2B5EF4-FFF2-40B4-BE49-F238E27FC236}">
                <a16:creationId xmlns:a16="http://schemas.microsoft.com/office/drawing/2014/main" id="{4A4CA12D-8647-92FC-2B4B-88A7F2B266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16945693"/>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39EBCC-5019-30F0-02FA-2E7D1DA2FE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4CAE86-174E-5F97-FC21-AA23D01345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F351C-187A-D600-9BC2-61DAD08AE9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43E76F-95AE-B942-B5FB-27D94988418A}" type="datetimeFigureOut">
              <a:rPr lang="en-US" smtClean="0"/>
              <a:t>1/21/2026</a:t>
            </a:fld>
            <a:endParaRPr lang="en-US"/>
          </a:p>
        </p:txBody>
      </p:sp>
      <p:sp>
        <p:nvSpPr>
          <p:cNvPr id="5" name="Footer Placeholder 4">
            <a:extLst>
              <a:ext uri="{FF2B5EF4-FFF2-40B4-BE49-F238E27FC236}">
                <a16:creationId xmlns:a16="http://schemas.microsoft.com/office/drawing/2014/main" id="{9A8D364A-35E2-8555-12D8-D886DE99E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A4CA12D-8647-92FC-2B4B-88A7F2B266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65CC5E-8052-F244-B94C-173FF7AA6EEC}" type="slidenum">
              <a:rPr lang="en-US" smtClean="0"/>
              <a:t>‹#›</a:t>
            </a:fld>
            <a:endParaRPr lang="en-US"/>
          </a:p>
        </p:txBody>
      </p:sp>
    </p:spTree>
    <p:extLst>
      <p:ext uri="{BB962C8B-B14F-4D97-AF65-F5344CB8AC3E}">
        <p14:creationId xmlns:p14="http://schemas.microsoft.com/office/powerpoint/2010/main" val="1696916808"/>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healthline.com/nutrition/anti-inflammatory-diet-101" TargetMode="External"/><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ww.altaqwa.us/registration/" TargetMode="External"/><Relationship Id="rId7"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hyperlink" Target="https://tinyurl.com/TalimDeckFeedback" TargetMode="External"/><Relationship Id="rId4" Type="http://schemas.openxmlformats.org/officeDocument/2006/relationships/hyperlink" Target="https://tinyurl.com/WaqfeArdhiSignu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03BC536-AA1D-98CC-CCE1-662205B84A9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FD88548-108E-1EFB-E981-10F2A5313BF3}"/>
              </a:ext>
            </a:extLst>
          </p:cNvPr>
          <p:cNvSpPr txBox="1"/>
          <p:nvPr/>
        </p:nvSpPr>
        <p:spPr>
          <a:xfrm>
            <a:off x="1828800" y="1580886"/>
            <a:ext cx="8534400" cy="3477875"/>
          </a:xfrm>
          <a:prstGeom prst="rect">
            <a:avLst/>
          </a:prstGeom>
          <a:noFill/>
        </p:spPr>
        <p:txBody>
          <a:bodyPr wrap="square">
            <a:spAutoFit/>
          </a:bodyPr>
          <a:lstStyle/>
          <a:p>
            <a:pPr algn="ctr"/>
            <a:r>
              <a:rPr lang="en-US" sz="2800" b="1" dirty="0">
                <a:latin typeface="Verdana" panose="020B0604030504040204" pitchFamily="34" charset="0"/>
                <a:ea typeface="Verdana" panose="020B0604030504040204" pitchFamily="34" charset="0"/>
              </a:rPr>
              <a:t>Majlis Ansārullāh </a:t>
            </a:r>
          </a:p>
          <a:p>
            <a:pPr algn="ctr"/>
            <a:r>
              <a:rPr lang="en-US" sz="2800" b="1" dirty="0">
                <a:latin typeface="Verdana" panose="020B0604030504040204" pitchFamily="34" charset="0"/>
                <a:ea typeface="Verdana" panose="020B0604030504040204" pitchFamily="34" charset="0"/>
              </a:rPr>
              <a:t>Monthly Meeting </a:t>
            </a:r>
          </a:p>
          <a:p>
            <a:pPr algn="ctr"/>
            <a:endParaRPr lang="en-US" sz="2800" b="1" dirty="0">
              <a:latin typeface="Verdana" panose="020B0604030504040204" pitchFamily="34" charset="0"/>
              <a:ea typeface="Verdana" panose="020B0604030504040204" pitchFamily="34" charset="0"/>
            </a:endParaRPr>
          </a:p>
          <a:p>
            <a:pPr algn="ctr"/>
            <a:r>
              <a:rPr lang="en-US" sz="2800" b="1" dirty="0">
                <a:latin typeface="Verdana" panose="020B0604030504040204" pitchFamily="34" charset="0"/>
                <a:ea typeface="Verdana" panose="020B0604030504040204" pitchFamily="34" charset="0"/>
              </a:rPr>
              <a:t>February 2026</a:t>
            </a:r>
          </a:p>
          <a:p>
            <a:pPr algn="ctr"/>
            <a:endParaRPr lang="en-US" sz="1600" b="1" dirty="0">
              <a:latin typeface="Verdana" panose="020B0604030504040204" pitchFamily="34" charset="0"/>
              <a:ea typeface="Verdana" panose="020B0604030504040204" pitchFamily="34" charset="0"/>
            </a:endParaRPr>
          </a:p>
          <a:p>
            <a:pPr algn="ctr"/>
            <a:r>
              <a:rPr lang="en-US" sz="2800" b="1" dirty="0">
                <a:latin typeface="Verdana" panose="020B0604030504040204" pitchFamily="34" charset="0"/>
                <a:ea typeface="Verdana" panose="020B0604030504040204" pitchFamily="34" charset="0"/>
              </a:rPr>
              <a:t>Staying Away from Lying</a:t>
            </a:r>
          </a:p>
          <a:p>
            <a:pPr algn="ctr"/>
            <a:endParaRPr lang="en-US" sz="2400" b="1" dirty="0">
              <a:latin typeface="Verdana" panose="020B0604030504040204" pitchFamily="34" charset="0"/>
              <a:ea typeface="Verdana" panose="020B0604030504040204" pitchFamily="34" charset="0"/>
            </a:endParaRPr>
          </a:p>
          <a:p>
            <a:pPr algn="ctr"/>
            <a:r>
              <a:rPr lang="en-US" sz="2400" b="1" dirty="0">
                <a:latin typeface="Verdana" panose="020B0604030504040204" pitchFamily="34" charset="0"/>
                <a:ea typeface="Verdana" panose="020B0604030504040204" pitchFamily="34" charset="0"/>
              </a:rPr>
              <a:t>Have we rid ourselves of ALL kinds of lies?</a:t>
            </a:r>
          </a:p>
          <a:p>
            <a:pPr algn="ctr"/>
            <a:endParaRPr lang="en-US" sz="16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78042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F990A2A-A1FF-B53E-467A-5611F19D1DE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CEC1AFC-B018-F86A-EB11-C51892F1DDA9}"/>
              </a:ext>
            </a:extLst>
          </p:cNvPr>
          <p:cNvSpPr txBox="1"/>
          <p:nvPr/>
        </p:nvSpPr>
        <p:spPr>
          <a:xfrm>
            <a:off x="213360" y="1227611"/>
            <a:ext cx="11845143" cy="4370427"/>
          </a:xfrm>
          <a:prstGeom prst="rect">
            <a:avLst/>
          </a:prstGeom>
          <a:noFill/>
        </p:spPr>
        <p:txBody>
          <a:bodyPr wrap="square">
            <a:spAutoFit/>
          </a:bodyPr>
          <a:lstStyle/>
          <a:p>
            <a:pPr algn="l"/>
            <a:endParaRPr lang="en-US" dirty="0">
              <a:latin typeface="Verdana" panose="020B0604030504040204" pitchFamily="34" charset="0"/>
              <a:ea typeface="Verdana" panose="020B0604030504040204" pitchFamily="34" charset="0"/>
            </a:endParaRPr>
          </a:p>
          <a:p>
            <a:r>
              <a:rPr lang="en-US" sz="2000" dirty="0">
                <a:latin typeface="Verdana" panose="020B0604030504040204" pitchFamily="34" charset="0"/>
                <a:ea typeface="Verdana" panose="020B0604030504040204" pitchFamily="34" charset="0"/>
              </a:rPr>
              <a:t>The word </a:t>
            </a:r>
            <a:r>
              <a:rPr lang="ur-PK" sz="3200" b="1" dirty="0">
                <a:latin typeface="Arabic Typesetting" panose="03020402040406030203" pitchFamily="66" charset="-78"/>
                <a:cs typeface="Arabic Typesetting" panose="03020402040406030203" pitchFamily="66" charset="-78"/>
              </a:rPr>
              <a:t>ذالك</a:t>
            </a:r>
            <a:r>
              <a:rPr lang="en-US" sz="2000" dirty="0">
                <a:latin typeface="Verdana" panose="020B0604030504040204" pitchFamily="34" charset="0"/>
                <a:ea typeface="Verdana" panose="020B0604030504040204" pitchFamily="34" charset="0"/>
              </a:rPr>
              <a:t> (this) refers to the statement made in the preceding verse. To say that such and such parts of food were disallowed by God whereas He had not forbidden them, or even without directly attributing any commandant to God persistently to abstain from partaking of a lawful food without just reason virtually amounted to forging a lie against God which only wrongdoers could resort to.</a:t>
            </a:r>
          </a:p>
          <a:p>
            <a:pPr algn="r"/>
            <a:r>
              <a:rPr lang="nl-NL" sz="1400" b="1" i="1" dirty="0">
                <a:latin typeface="Verdana" panose="020B0604030504040204" pitchFamily="34" charset="0"/>
                <a:ea typeface="Verdana" panose="020B0604030504040204" pitchFamily="34" charset="0"/>
              </a:rPr>
              <a:t>Chapter 3, Aal-e-’Imran, Verse 95</a:t>
            </a:r>
          </a:p>
          <a:p>
            <a:pPr algn="l"/>
            <a:endParaRPr lang="en-US" sz="2000" dirty="0">
              <a:latin typeface="Verdana" panose="020B0604030504040204" pitchFamily="34" charset="0"/>
              <a:ea typeface="Verdana" panose="020B0604030504040204" pitchFamily="34" charset="0"/>
            </a:endParaRPr>
          </a:p>
          <a:p>
            <a:pPr algn="l"/>
            <a:endParaRPr lang="en-US" sz="2000" dirty="0">
              <a:latin typeface="Verdana" panose="020B0604030504040204" pitchFamily="34" charset="0"/>
              <a:ea typeface="Verdana" panose="020B0604030504040204" pitchFamily="34" charset="0"/>
            </a:endParaRPr>
          </a:p>
          <a:p>
            <a:r>
              <a:rPr lang="en-US" sz="2000" dirty="0">
                <a:latin typeface="Verdana" panose="020B0604030504040204" pitchFamily="34" charset="0"/>
                <a:ea typeface="Verdana" panose="020B0604030504040204" pitchFamily="34" charset="0"/>
              </a:rPr>
              <a:t>Every sane man will testify that if a person claims to speak in the name of God while God has not spoken to him, and he forges lies against Him, such a person is one of the greatest culprits and God must bring him to naught…..</a:t>
            </a:r>
          </a:p>
          <a:p>
            <a:endParaRPr lang="en-US" sz="2000" dirty="0">
              <a:latin typeface="Verdana" panose="020B0604030504040204" pitchFamily="34" charset="0"/>
              <a:ea typeface="Verdana" panose="020B0604030504040204" pitchFamily="34" charset="0"/>
            </a:endParaRPr>
          </a:p>
          <a:p>
            <a:pPr algn="r"/>
            <a:r>
              <a:rPr lang="nl-NL" sz="1400" b="1" i="1" dirty="0">
                <a:latin typeface="Verdana" panose="020B0604030504040204" pitchFamily="34" charset="0"/>
                <a:ea typeface="Verdana" panose="020B0604030504040204" pitchFamily="34" charset="0"/>
              </a:rPr>
              <a:t>Chapter 6, Surah Al-An’am, Verse 22</a:t>
            </a:r>
          </a:p>
        </p:txBody>
      </p:sp>
      <p:sp>
        <p:nvSpPr>
          <p:cNvPr id="4" name="TextBox 3">
            <a:extLst>
              <a:ext uri="{FF2B5EF4-FFF2-40B4-BE49-F238E27FC236}">
                <a16:creationId xmlns:a16="http://schemas.microsoft.com/office/drawing/2014/main" id="{E2F3A6A3-976F-82EE-0B40-B538DDD56DCC}"/>
              </a:ext>
            </a:extLst>
          </p:cNvPr>
          <p:cNvSpPr txBox="1"/>
          <p:nvPr/>
        </p:nvSpPr>
        <p:spPr>
          <a:xfrm>
            <a:off x="5962503" y="84574"/>
            <a:ext cx="6096000" cy="400110"/>
          </a:xfrm>
          <a:prstGeom prst="rect">
            <a:avLst/>
          </a:prstGeom>
          <a:noFill/>
        </p:spPr>
        <p:txBody>
          <a:bodyPr wrap="square">
            <a:spAutoFit/>
          </a:bodyPr>
          <a:lstStyle/>
          <a:p>
            <a:pPr algn="r"/>
            <a:r>
              <a:rPr lang="en-US" sz="1800" b="1" dirty="0">
                <a:solidFill>
                  <a:schemeClr val="bg1"/>
                </a:solidFill>
                <a:latin typeface="Verdana" panose="020B0604030504040204" pitchFamily="34" charset="0"/>
                <a:ea typeface="Verdana" panose="020B0604030504040204" pitchFamily="34" charset="0"/>
              </a:rPr>
              <a:t> </a:t>
            </a:r>
            <a:r>
              <a:rPr lang="en-US" sz="2000" b="1" dirty="0">
                <a:solidFill>
                  <a:schemeClr val="bg1"/>
                </a:solidFill>
                <a:latin typeface="Verdana" panose="020B0604030504040204" pitchFamily="34" charset="0"/>
                <a:ea typeface="Verdana" panose="020B0604030504040204" pitchFamily="34" charset="0"/>
              </a:rPr>
              <a:t>Five Volume Commentary </a:t>
            </a:r>
            <a:endParaRPr lang="en-US" sz="2000" b="1" dirty="0">
              <a:solidFill>
                <a:schemeClr val="bg1"/>
              </a:solidFill>
            </a:endParaRPr>
          </a:p>
        </p:txBody>
      </p:sp>
    </p:spTree>
    <p:extLst>
      <p:ext uri="{BB962C8B-B14F-4D97-AF65-F5344CB8AC3E}">
        <p14:creationId xmlns:p14="http://schemas.microsoft.com/office/powerpoint/2010/main" val="2816761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57226E2-18F8-AC91-BF9A-D20D7DF6843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64753D4-1F6B-886B-5A35-E2E09CBCF11D}"/>
              </a:ext>
            </a:extLst>
          </p:cNvPr>
          <p:cNvSpPr txBox="1"/>
          <p:nvPr/>
        </p:nvSpPr>
        <p:spPr>
          <a:xfrm>
            <a:off x="208344" y="1455765"/>
            <a:ext cx="12089690" cy="2800767"/>
          </a:xfrm>
          <a:prstGeom prst="rect">
            <a:avLst/>
          </a:prstGeom>
          <a:noFill/>
        </p:spPr>
        <p:txBody>
          <a:bodyPr wrap="square">
            <a:spAutoFit/>
          </a:bodyPr>
          <a:lstStyle/>
          <a:p>
            <a:r>
              <a:rPr lang="en-US" sz="2200" b="0" i="0" dirty="0">
                <a:effectLst/>
                <a:latin typeface="Verdana" panose="020B0604030504040204" pitchFamily="34" charset="0"/>
                <a:ea typeface="Verdana" panose="020B0604030504040204" pitchFamily="34" charset="0"/>
              </a:rPr>
              <a:t>The Promised Messiah</a:t>
            </a:r>
            <a:r>
              <a:rPr lang="en-US" sz="2200" b="0" i="0" baseline="30000" dirty="0">
                <a:effectLst/>
                <a:latin typeface="Verdana" panose="020B0604030504040204" pitchFamily="34" charset="0"/>
                <a:ea typeface="Verdana" panose="020B0604030504040204" pitchFamily="34" charset="0"/>
              </a:rPr>
              <a:t>as</a:t>
            </a:r>
            <a:r>
              <a:rPr lang="en-US" sz="2200" b="0" i="0" dirty="0">
                <a:effectLst/>
                <a:latin typeface="Verdana" panose="020B0604030504040204" pitchFamily="34" charset="0"/>
                <a:ea typeface="Verdana" panose="020B0604030504040204" pitchFamily="34" charset="0"/>
              </a:rPr>
              <a:t> continues: ‘… a true believer carefully controls what he or she says (he or she refrains from uttering anything that is unrighteous). Thus, govern your tongues rather than allowing your tongues to govern you leading you to speaking excessively and beyond measure.’ One should keep their tongues in check, is what is meant by ‘governing’ them and not allowing yourself to blurting out whatever comes to mind, because this would only lead to exclaiming anything and everything, whether truthful or false. In turn, this creates disorder and strife. May Allah the Almighty enable every one of us to understand this fact</a:t>
            </a:r>
          </a:p>
        </p:txBody>
      </p:sp>
      <p:sp>
        <p:nvSpPr>
          <p:cNvPr id="4" name="TextBox 3">
            <a:extLst>
              <a:ext uri="{FF2B5EF4-FFF2-40B4-BE49-F238E27FC236}">
                <a16:creationId xmlns:a16="http://schemas.microsoft.com/office/drawing/2014/main" id="{35554A98-97A1-5B20-E305-E57B1113C827}"/>
              </a:ext>
            </a:extLst>
          </p:cNvPr>
          <p:cNvSpPr txBox="1"/>
          <p:nvPr/>
        </p:nvSpPr>
        <p:spPr>
          <a:xfrm>
            <a:off x="5131508" y="55245"/>
            <a:ext cx="6958183"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Guidance from Huzoor</a:t>
            </a:r>
            <a:r>
              <a:rPr lang="en-US" sz="2000" b="1" baseline="30000" dirty="0">
                <a:solidFill>
                  <a:schemeClr val="bg1"/>
                </a:solidFill>
                <a:latin typeface="Verdana" panose="020B0604030504040204" pitchFamily="34" charset="0"/>
                <a:ea typeface="Verdana" panose="020B0604030504040204" pitchFamily="34" charset="0"/>
              </a:rPr>
              <a:t>ABA</a:t>
            </a:r>
            <a:endParaRPr lang="en-US" sz="2400" b="1" baseline="30000" dirty="0">
              <a:solidFill>
                <a:schemeClr val="bg1"/>
              </a:solidFill>
            </a:endParaRPr>
          </a:p>
        </p:txBody>
      </p:sp>
      <p:sp>
        <p:nvSpPr>
          <p:cNvPr id="8" name="TextBox 7">
            <a:extLst>
              <a:ext uri="{FF2B5EF4-FFF2-40B4-BE49-F238E27FC236}">
                <a16:creationId xmlns:a16="http://schemas.microsoft.com/office/drawing/2014/main" id="{9C69BDBF-2D7C-7712-CAF2-3B9AA1F5BCC3}"/>
              </a:ext>
            </a:extLst>
          </p:cNvPr>
          <p:cNvSpPr txBox="1"/>
          <p:nvPr/>
        </p:nvSpPr>
        <p:spPr>
          <a:xfrm>
            <a:off x="5376374" y="5256943"/>
            <a:ext cx="6713316" cy="584775"/>
          </a:xfrm>
          <a:prstGeom prst="rect">
            <a:avLst/>
          </a:prstGeom>
          <a:noFill/>
        </p:spPr>
        <p:txBody>
          <a:bodyPr wrap="square">
            <a:spAutoFit/>
          </a:bodyPr>
          <a:lstStyle/>
          <a:p>
            <a:pPr algn="r"/>
            <a:r>
              <a:rPr lang="en-US" sz="1600" b="1" i="1" dirty="0">
                <a:latin typeface="Verdana" panose="020B0604030504040204" pitchFamily="34" charset="0"/>
                <a:ea typeface="Verdana" panose="020B0604030504040204" pitchFamily="34" charset="0"/>
              </a:rPr>
              <a:t>Friday Sermon delivered by Hazrat Khalifatul Masih V</a:t>
            </a:r>
            <a:r>
              <a:rPr lang="en-US" sz="1600" b="1" i="1" baseline="30000" dirty="0">
                <a:latin typeface="Verdana" panose="020B0604030504040204" pitchFamily="34" charset="0"/>
                <a:ea typeface="Verdana" panose="020B0604030504040204" pitchFamily="34" charset="0"/>
              </a:rPr>
              <a:t>aba</a:t>
            </a:r>
          </a:p>
          <a:p>
            <a:pPr algn="r"/>
            <a:r>
              <a:rPr lang="en-US" sz="1600" b="1" i="1" dirty="0">
                <a:latin typeface="Verdana" panose="020B0604030504040204" pitchFamily="34" charset="0"/>
                <a:ea typeface="Verdana" panose="020B0604030504040204" pitchFamily="34" charset="0"/>
              </a:rPr>
              <a:t>June 16, 2017</a:t>
            </a:r>
          </a:p>
        </p:txBody>
      </p:sp>
    </p:spTree>
    <p:extLst>
      <p:ext uri="{BB962C8B-B14F-4D97-AF65-F5344CB8AC3E}">
        <p14:creationId xmlns:p14="http://schemas.microsoft.com/office/powerpoint/2010/main" val="9394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text on a white background&#10;&#10;AI-generated content may be incorrect.">
            <a:extLst>
              <a:ext uri="{FF2B5EF4-FFF2-40B4-BE49-F238E27FC236}">
                <a16:creationId xmlns:a16="http://schemas.microsoft.com/office/drawing/2014/main" id="{4285FD16-2A4C-5182-72C8-F9BBE1744DB5}"/>
              </a:ext>
            </a:extLst>
          </p:cNvPr>
          <p:cNvPicPr>
            <a:picLocks noChangeAspect="1"/>
          </p:cNvPicPr>
          <p:nvPr/>
        </p:nvPicPr>
        <p:blipFill>
          <a:blip r:embed="rId2"/>
          <a:stretch>
            <a:fillRect/>
          </a:stretch>
        </p:blipFill>
        <p:spPr>
          <a:xfrm>
            <a:off x="983847" y="1933700"/>
            <a:ext cx="10965084" cy="3747971"/>
          </a:xfrm>
          <a:prstGeom prst="rect">
            <a:avLst/>
          </a:prstGeom>
        </p:spPr>
      </p:pic>
      <p:sp>
        <p:nvSpPr>
          <p:cNvPr id="6" name="TextBox 5">
            <a:extLst>
              <a:ext uri="{FF2B5EF4-FFF2-40B4-BE49-F238E27FC236}">
                <a16:creationId xmlns:a16="http://schemas.microsoft.com/office/drawing/2014/main" id="{1EAA2F43-9406-8D58-22F7-658830695621}"/>
              </a:ext>
            </a:extLst>
          </p:cNvPr>
          <p:cNvSpPr txBox="1"/>
          <p:nvPr/>
        </p:nvSpPr>
        <p:spPr>
          <a:xfrm>
            <a:off x="5131508" y="55245"/>
            <a:ext cx="6958183"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Guidance from Huzoor</a:t>
            </a:r>
            <a:r>
              <a:rPr lang="en-US" sz="2000" b="1" baseline="30000" dirty="0">
                <a:solidFill>
                  <a:schemeClr val="bg1"/>
                </a:solidFill>
                <a:latin typeface="Verdana" panose="020B0604030504040204" pitchFamily="34" charset="0"/>
                <a:ea typeface="Verdana" panose="020B0604030504040204" pitchFamily="34" charset="0"/>
              </a:rPr>
              <a:t>ABA</a:t>
            </a:r>
            <a:endParaRPr lang="en-US" sz="2400" b="1" baseline="30000" dirty="0">
              <a:solidFill>
                <a:schemeClr val="bg1"/>
              </a:solidFill>
            </a:endParaRPr>
          </a:p>
        </p:txBody>
      </p:sp>
      <p:pic>
        <p:nvPicPr>
          <p:cNvPr id="8" name="Picture 7" descr="A black text on a white background&#10;&#10;AI-generated content may be incorrect.">
            <a:extLst>
              <a:ext uri="{FF2B5EF4-FFF2-40B4-BE49-F238E27FC236}">
                <a16:creationId xmlns:a16="http://schemas.microsoft.com/office/drawing/2014/main" id="{4FA96921-E9C0-506A-CE06-E85A3F244F75}"/>
              </a:ext>
            </a:extLst>
          </p:cNvPr>
          <p:cNvPicPr>
            <a:picLocks noChangeAspect="1"/>
          </p:cNvPicPr>
          <p:nvPr/>
        </p:nvPicPr>
        <p:blipFill>
          <a:blip r:embed="rId3"/>
          <a:stretch>
            <a:fillRect/>
          </a:stretch>
        </p:blipFill>
        <p:spPr>
          <a:xfrm>
            <a:off x="8223594" y="666181"/>
            <a:ext cx="3866097" cy="1142134"/>
          </a:xfrm>
          <a:prstGeom prst="rect">
            <a:avLst/>
          </a:prstGeom>
        </p:spPr>
      </p:pic>
    </p:spTree>
    <p:extLst>
      <p:ext uri="{BB962C8B-B14F-4D97-AF65-F5344CB8AC3E}">
        <p14:creationId xmlns:p14="http://schemas.microsoft.com/office/powerpoint/2010/main" val="3623575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403EBC2-FE55-276F-2F77-749520C5156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AC019D1-F784-EE7C-E267-7D0F3A9B7832}"/>
              </a:ext>
            </a:extLst>
          </p:cNvPr>
          <p:cNvSpPr txBox="1"/>
          <p:nvPr/>
        </p:nvSpPr>
        <p:spPr>
          <a:xfrm>
            <a:off x="4635796" y="55246"/>
            <a:ext cx="7453896"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Guidance from Huzoor</a:t>
            </a:r>
            <a:r>
              <a:rPr lang="en-US" sz="2000" b="1" baseline="30000" dirty="0">
                <a:solidFill>
                  <a:schemeClr val="bg1"/>
                </a:solidFill>
                <a:latin typeface="Verdana" panose="020B0604030504040204" pitchFamily="34" charset="0"/>
                <a:ea typeface="Verdana" panose="020B0604030504040204" pitchFamily="34" charset="0"/>
              </a:rPr>
              <a:t>ABA</a:t>
            </a:r>
            <a:endParaRPr lang="en-US" sz="1400" b="1" baseline="30000" dirty="0">
              <a:solidFill>
                <a:schemeClr val="bg1"/>
              </a:solidFill>
            </a:endParaRPr>
          </a:p>
        </p:txBody>
      </p:sp>
      <p:sp>
        <p:nvSpPr>
          <p:cNvPr id="10" name="TextBox 9">
            <a:extLst>
              <a:ext uri="{FF2B5EF4-FFF2-40B4-BE49-F238E27FC236}">
                <a16:creationId xmlns:a16="http://schemas.microsoft.com/office/drawing/2014/main" id="{87103995-3CD5-94CD-C9F8-0A0D5743D0F5}"/>
              </a:ext>
            </a:extLst>
          </p:cNvPr>
          <p:cNvSpPr txBox="1"/>
          <p:nvPr/>
        </p:nvSpPr>
        <p:spPr>
          <a:xfrm>
            <a:off x="383245" y="1720840"/>
            <a:ext cx="11706447" cy="3416320"/>
          </a:xfrm>
          <a:prstGeom prst="rect">
            <a:avLst/>
          </a:prstGeom>
          <a:noFill/>
        </p:spPr>
        <p:txBody>
          <a:bodyPr wrap="square">
            <a:spAutoFit/>
          </a:bodyPr>
          <a:lstStyle/>
          <a:p>
            <a:r>
              <a:rPr lang="en-US" sz="2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Another vice that the Promised Messiah</a:t>
            </a:r>
            <a:r>
              <a:rPr lang="en-US" sz="240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as </a:t>
            </a:r>
            <a:r>
              <a:rPr lang="en-US" sz="2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warned us against is lying. As the Holy Prophet</a:t>
            </a:r>
            <a:r>
              <a:rPr lang="en-US" sz="240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sa</a:t>
            </a:r>
            <a:r>
              <a:rPr lang="en-US" sz="2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is reported to have said that amongst the four traits which lead a person to hypocrisy are various forms of lying, such as not fulfilling oaths, making false promises and using foul language during an argument. In reality, these are all forms of lying.</a:t>
            </a:r>
          </a:p>
          <a:p>
            <a:endParaRPr lang="en-US" sz="24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r>
              <a:rPr lang="en-US" sz="2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The gravity of lying is such that the Holy Quran even compares it to worshipping idols. Lying can become a habit, so much so that when a liar speaks the truth, he is scrutinized harshly due to his habit of lying.</a:t>
            </a:r>
            <a:endParaRPr lang="en-US" sz="2000" dirty="0">
              <a:solidFill>
                <a:srgbClr val="000000"/>
              </a:solidFill>
              <a:effectLst/>
              <a:latin typeface="Times New Roman" panose="02020603050405020304" pitchFamily="18" charset="0"/>
            </a:endParaRPr>
          </a:p>
        </p:txBody>
      </p:sp>
      <p:sp>
        <p:nvSpPr>
          <p:cNvPr id="2" name="TextBox 1">
            <a:extLst>
              <a:ext uri="{FF2B5EF4-FFF2-40B4-BE49-F238E27FC236}">
                <a16:creationId xmlns:a16="http://schemas.microsoft.com/office/drawing/2014/main" id="{1B068FD0-5304-4C2C-4CF4-1E49BBE51B45}"/>
              </a:ext>
            </a:extLst>
          </p:cNvPr>
          <p:cNvSpPr txBox="1"/>
          <p:nvPr/>
        </p:nvSpPr>
        <p:spPr>
          <a:xfrm>
            <a:off x="2173083" y="5389336"/>
            <a:ext cx="9916609" cy="307777"/>
          </a:xfrm>
          <a:prstGeom prst="rect">
            <a:avLst/>
          </a:prstGeom>
          <a:noFill/>
        </p:spPr>
        <p:txBody>
          <a:bodyPr wrap="square">
            <a:spAutoFit/>
          </a:bodyPr>
          <a:lstStyle/>
          <a:p>
            <a:pPr algn="r"/>
            <a:r>
              <a:rPr lang="en-US" sz="1400" b="1" i="1" dirty="0">
                <a:latin typeface="Verdana" panose="020B0604030504040204" pitchFamily="34" charset="0"/>
                <a:ea typeface="Verdana" panose="020B0604030504040204" pitchFamily="34" charset="0"/>
              </a:rPr>
              <a:t>Huzoor</a:t>
            </a:r>
            <a:r>
              <a:rPr lang="en-US" sz="1400" b="1" i="1" baseline="30000" dirty="0">
                <a:latin typeface="Verdana" panose="020B0604030504040204" pitchFamily="34" charset="0"/>
                <a:ea typeface="Verdana" panose="020B0604030504040204" pitchFamily="34" charset="0"/>
              </a:rPr>
              <a:t>ABA</a:t>
            </a:r>
            <a:r>
              <a:rPr lang="en-US" sz="1400" b="1" i="1" dirty="0">
                <a:latin typeface="Verdana" panose="020B0604030504040204" pitchFamily="34" charset="0"/>
                <a:ea typeface="Verdana" panose="020B0604030504040204" pitchFamily="34" charset="0"/>
              </a:rPr>
              <a:t>’s concluding address at Majlis Ansarullah UK Ijtema 2025</a:t>
            </a:r>
          </a:p>
        </p:txBody>
      </p:sp>
    </p:spTree>
    <p:extLst>
      <p:ext uri="{BB962C8B-B14F-4D97-AF65-F5344CB8AC3E}">
        <p14:creationId xmlns:p14="http://schemas.microsoft.com/office/powerpoint/2010/main" val="2424724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2617C95-6E1A-1ADE-5B74-2C1B1207373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6C58B0E-BDEA-3646-3780-417A7E9B61AB}"/>
              </a:ext>
            </a:extLst>
          </p:cNvPr>
          <p:cNvGrpSpPr/>
          <p:nvPr/>
        </p:nvGrpSpPr>
        <p:grpSpPr>
          <a:xfrm>
            <a:off x="1245449" y="2345279"/>
            <a:ext cx="9701101" cy="3139712"/>
            <a:chOff x="1442219" y="1731822"/>
            <a:chExt cx="9701101" cy="3139712"/>
          </a:xfrm>
        </p:grpSpPr>
        <p:pic>
          <p:nvPicPr>
            <p:cNvPr id="8" name="Picture 7" descr="A close up of a text&#10;&#10;AI-generated content may be incorrect.">
              <a:extLst>
                <a:ext uri="{FF2B5EF4-FFF2-40B4-BE49-F238E27FC236}">
                  <a16:creationId xmlns:a16="http://schemas.microsoft.com/office/drawing/2014/main" id="{56880975-B669-546A-2E8D-EF248A6FF9B6}"/>
                </a:ext>
              </a:extLst>
            </p:cNvPr>
            <p:cNvPicPr>
              <a:picLocks noChangeAspect="1"/>
            </p:cNvPicPr>
            <p:nvPr/>
          </p:nvPicPr>
          <p:blipFill>
            <a:blip r:embed="rId3"/>
            <a:stretch>
              <a:fillRect/>
            </a:stretch>
          </p:blipFill>
          <p:spPr>
            <a:xfrm>
              <a:off x="1442219" y="1731822"/>
              <a:ext cx="9701101" cy="3139712"/>
            </a:xfrm>
            <a:prstGeom prst="rect">
              <a:avLst/>
            </a:prstGeom>
          </p:spPr>
        </p:pic>
        <p:sp>
          <p:nvSpPr>
            <p:cNvPr id="9" name="Rectangle 8">
              <a:extLst>
                <a:ext uri="{FF2B5EF4-FFF2-40B4-BE49-F238E27FC236}">
                  <a16:creationId xmlns:a16="http://schemas.microsoft.com/office/drawing/2014/main" id="{15263DA4-7509-9256-4C47-55114CF7B3B2}"/>
                </a:ext>
              </a:extLst>
            </p:cNvPr>
            <p:cNvSpPr/>
            <p:nvPr/>
          </p:nvSpPr>
          <p:spPr>
            <a:xfrm>
              <a:off x="10691907" y="1836391"/>
              <a:ext cx="428264" cy="2817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A white background with black text&#10;&#10;AI-generated content may be incorrect.">
            <a:extLst>
              <a:ext uri="{FF2B5EF4-FFF2-40B4-BE49-F238E27FC236}">
                <a16:creationId xmlns:a16="http://schemas.microsoft.com/office/drawing/2014/main" id="{05318989-A347-FE75-AF6C-CC3D8A3DDCD0}"/>
              </a:ext>
            </a:extLst>
          </p:cNvPr>
          <p:cNvPicPr>
            <a:picLocks noChangeAspect="1"/>
          </p:cNvPicPr>
          <p:nvPr/>
        </p:nvPicPr>
        <p:blipFill>
          <a:blip r:embed="rId4"/>
          <a:stretch>
            <a:fillRect/>
          </a:stretch>
        </p:blipFill>
        <p:spPr>
          <a:xfrm>
            <a:off x="8540757" y="887903"/>
            <a:ext cx="3517746" cy="1183966"/>
          </a:xfrm>
          <a:prstGeom prst="rect">
            <a:avLst/>
          </a:prstGeom>
        </p:spPr>
      </p:pic>
      <p:sp>
        <p:nvSpPr>
          <p:cNvPr id="13" name="TextBox 12">
            <a:extLst>
              <a:ext uri="{FF2B5EF4-FFF2-40B4-BE49-F238E27FC236}">
                <a16:creationId xmlns:a16="http://schemas.microsoft.com/office/drawing/2014/main" id="{FBA39556-0902-521B-299F-C9131A8E95A6}"/>
              </a:ext>
            </a:extLst>
          </p:cNvPr>
          <p:cNvSpPr txBox="1"/>
          <p:nvPr/>
        </p:nvSpPr>
        <p:spPr>
          <a:xfrm>
            <a:off x="5131508" y="55245"/>
            <a:ext cx="6958183"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Guidance from Huzoor</a:t>
            </a:r>
            <a:r>
              <a:rPr lang="en-US" sz="2000" b="1" baseline="30000" dirty="0">
                <a:solidFill>
                  <a:schemeClr val="bg1"/>
                </a:solidFill>
                <a:latin typeface="Verdana" panose="020B0604030504040204" pitchFamily="34" charset="0"/>
                <a:ea typeface="Verdana" panose="020B0604030504040204" pitchFamily="34" charset="0"/>
              </a:rPr>
              <a:t>ABA</a:t>
            </a:r>
            <a:endParaRPr lang="en-US" sz="2400" b="1" baseline="30000" dirty="0">
              <a:solidFill>
                <a:schemeClr val="bg1"/>
              </a:solidFill>
            </a:endParaRPr>
          </a:p>
        </p:txBody>
      </p:sp>
    </p:spTree>
    <p:extLst>
      <p:ext uri="{BB962C8B-B14F-4D97-AF65-F5344CB8AC3E}">
        <p14:creationId xmlns:p14="http://schemas.microsoft.com/office/powerpoint/2010/main" val="2227157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60E3A19-BE5F-8882-49C5-933C3861D271}"/>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0257A54C-43D7-BFB9-89C1-271BA76250DF}"/>
              </a:ext>
            </a:extLst>
          </p:cNvPr>
          <p:cNvSpPr txBox="1"/>
          <p:nvPr/>
        </p:nvSpPr>
        <p:spPr>
          <a:xfrm>
            <a:off x="5184885" y="2920459"/>
            <a:ext cx="1822230"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Salat</a:t>
            </a:r>
          </a:p>
        </p:txBody>
      </p:sp>
    </p:spTree>
    <p:extLst>
      <p:ext uri="{BB962C8B-B14F-4D97-AF65-F5344CB8AC3E}">
        <p14:creationId xmlns:p14="http://schemas.microsoft.com/office/powerpoint/2010/main" val="3344993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D5F7FF0-6BD1-9120-92A3-59B4818BC2F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F4A2519-2053-4B41-59D1-6FC46181120C}"/>
              </a:ext>
            </a:extLst>
          </p:cNvPr>
          <p:cNvSpPr txBox="1"/>
          <p:nvPr/>
        </p:nvSpPr>
        <p:spPr>
          <a:xfrm>
            <a:off x="287276" y="1351508"/>
            <a:ext cx="11727245" cy="4154984"/>
          </a:xfrm>
          <a:prstGeom prst="rect">
            <a:avLst/>
          </a:prstGeom>
          <a:noFill/>
        </p:spPr>
        <p:txBody>
          <a:bodyPr wrap="square">
            <a:spAutoFit/>
          </a:bodyPr>
          <a:lstStyle/>
          <a:p>
            <a:r>
              <a:rPr lang="en-US" sz="2200" dirty="0">
                <a:latin typeface="Verdana" panose="020B0604030504040204" pitchFamily="34" charset="0"/>
                <a:ea typeface="Verdana" panose="020B0604030504040204" pitchFamily="34" charset="0"/>
              </a:rPr>
              <a:t>The Promised Messiah</a:t>
            </a:r>
            <a:r>
              <a:rPr lang="en-US" sz="2200" baseline="30000" dirty="0">
                <a:latin typeface="Verdana" panose="020B0604030504040204" pitchFamily="34" charset="0"/>
                <a:ea typeface="Verdana" panose="020B0604030504040204" pitchFamily="34" charset="0"/>
              </a:rPr>
              <a:t>as</a:t>
            </a:r>
            <a:r>
              <a:rPr lang="en-US" sz="2200" dirty="0">
                <a:latin typeface="Verdana" panose="020B0604030504040204" pitchFamily="34" charset="0"/>
                <a:ea typeface="Verdana" panose="020B0604030504040204" pitchFamily="34" charset="0"/>
              </a:rPr>
              <a:t> said people are negligent about Salat because they are not aware of the pleasure and delight that God has placed in it. He said question arises why are people not aware of this and why have they not experienced this delight! He said people are occupied in their tasks when the call for Prayer is made and people do not want to know. There are shopkeepers with shops adjacent to mosques, but they do not attend. Thus, one should pray most soulfully to God that just as He has given us the delights and pleasures of foods and other things, may He also grant us the delight in His worship. Those who do not offer Salat consider it as a burden which entails getting up in the morning and doing ablutions in the cold, leaving blissful sleep and other comforts. Such people are weary and do not know of the delight and pleasure that is found in Salat. </a:t>
            </a:r>
          </a:p>
        </p:txBody>
      </p:sp>
      <p:sp>
        <p:nvSpPr>
          <p:cNvPr id="4" name="TextBox 3">
            <a:extLst>
              <a:ext uri="{FF2B5EF4-FFF2-40B4-BE49-F238E27FC236}">
                <a16:creationId xmlns:a16="http://schemas.microsoft.com/office/drawing/2014/main" id="{F1055DF5-E5A5-D694-10EA-5ACDA2AE4393}"/>
              </a:ext>
            </a:extLst>
          </p:cNvPr>
          <p:cNvSpPr txBox="1"/>
          <p:nvPr/>
        </p:nvSpPr>
        <p:spPr>
          <a:xfrm>
            <a:off x="6257926" y="0"/>
            <a:ext cx="5934074" cy="461665"/>
          </a:xfrm>
          <a:prstGeom prst="rect">
            <a:avLst/>
          </a:prstGeom>
          <a:noFill/>
        </p:spPr>
        <p:txBody>
          <a:bodyPr wrap="square">
            <a:spAutoFit/>
          </a:bodyPr>
          <a:lstStyle/>
          <a:p>
            <a:pPr algn="r"/>
            <a:r>
              <a:rPr lang="en-US" sz="2400" b="1" dirty="0">
                <a:solidFill>
                  <a:schemeClr val="bg1"/>
                </a:solidFill>
                <a:latin typeface="Verdana" panose="020B0604030504040204" pitchFamily="34" charset="0"/>
                <a:ea typeface="Verdana" panose="020B0604030504040204" pitchFamily="34" charset="0"/>
              </a:rPr>
              <a:t>Salat</a:t>
            </a:r>
          </a:p>
        </p:txBody>
      </p:sp>
      <p:sp>
        <p:nvSpPr>
          <p:cNvPr id="8" name="TextBox 7">
            <a:extLst>
              <a:ext uri="{FF2B5EF4-FFF2-40B4-BE49-F238E27FC236}">
                <a16:creationId xmlns:a16="http://schemas.microsoft.com/office/drawing/2014/main" id="{A8FF3465-30E1-7DF5-C259-8E0DDFE18DDA}"/>
              </a:ext>
            </a:extLst>
          </p:cNvPr>
          <p:cNvSpPr txBox="1"/>
          <p:nvPr/>
        </p:nvSpPr>
        <p:spPr>
          <a:xfrm>
            <a:off x="1890081" y="5814591"/>
            <a:ext cx="10124440" cy="307777"/>
          </a:xfrm>
          <a:prstGeom prst="rect">
            <a:avLst/>
          </a:prstGeom>
          <a:noFill/>
        </p:spPr>
        <p:txBody>
          <a:bodyPr wrap="square">
            <a:spAutoFit/>
          </a:bodyPr>
          <a:lstStyle/>
          <a:p>
            <a:pPr algn="r"/>
            <a:r>
              <a:rPr lang="en-US" sz="1400" b="1" i="1" dirty="0">
                <a:latin typeface="Verdana" panose="020B0604030504040204" pitchFamily="34" charset="0"/>
                <a:ea typeface="Verdana" panose="020B0604030504040204" pitchFamily="34" charset="0"/>
              </a:rPr>
              <a:t>Friday Sermon delivered by Hazrat Khalifatul Masih V</a:t>
            </a:r>
            <a:r>
              <a:rPr lang="en-US" sz="1400" b="1" i="1" baseline="30000" dirty="0">
                <a:latin typeface="Verdana" panose="020B0604030504040204" pitchFamily="34" charset="0"/>
                <a:ea typeface="Verdana" panose="020B0604030504040204" pitchFamily="34" charset="0"/>
              </a:rPr>
              <a:t>aba</a:t>
            </a:r>
            <a:r>
              <a:rPr lang="en-US" sz="1400" b="1" i="1" dirty="0">
                <a:latin typeface="Verdana" panose="020B0604030504040204" pitchFamily="34" charset="0"/>
                <a:ea typeface="Verdana" panose="020B0604030504040204" pitchFamily="34" charset="0"/>
              </a:rPr>
              <a:t>, April 15, 2016</a:t>
            </a:r>
          </a:p>
        </p:txBody>
      </p:sp>
    </p:spTree>
    <p:extLst>
      <p:ext uri="{BB962C8B-B14F-4D97-AF65-F5344CB8AC3E}">
        <p14:creationId xmlns:p14="http://schemas.microsoft.com/office/powerpoint/2010/main" val="1578987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40A8931-9BB7-4647-CA4D-47C81256338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8DB7B13-DB5D-4D5A-2F5D-4936ADEBE0D8}"/>
              </a:ext>
            </a:extLst>
          </p:cNvPr>
          <p:cNvSpPr txBox="1"/>
          <p:nvPr/>
        </p:nvSpPr>
        <p:spPr>
          <a:xfrm>
            <a:off x="6257926" y="0"/>
            <a:ext cx="5934074" cy="461665"/>
          </a:xfrm>
          <a:prstGeom prst="rect">
            <a:avLst/>
          </a:prstGeom>
          <a:noFill/>
        </p:spPr>
        <p:txBody>
          <a:bodyPr wrap="square">
            <a:spAutoFit/>
          </a:bodyPr>
          <a:lstStyle/>
          <a:p>
            <a:pPr algn="r"/>
            <a:r>
              <a:rPr lang="en-US" sz="2400" b="1" dirty="0">
                <a:solidFill>
                  <a:schemeClr val="bg1"/>
                </a:solidFill>
                <a:latin typeface="Verdana" panose="020B0604030504040204" pitchFamily="34" charset="0"/>
                <a:ea typeface="Verdana" panose="020B0604030504040204" pitchFamily="34" charset="0"/>
              </a:rPr>
              <a:t>Salat</a:t>
            </a:r>
          </a:p>
        </p:txBody>
      </p:sp>
      <p:grpSp>
        <p:nvGrpSpPr>
          <p:cNvPr id="11" name="Group 10">
            <a:extLst>
              <a:ext uri="{FF2B5EF4-FFF2-40B4-BE49-F238E27FC236}">
                <a16:creationId xmlns:a16="http://schemas.microsoft.com/office/drawing/2014/main" id="{7EAFB5F0-8A5D-796D-2A46-745CCFCCBD2B}"/>
              </a:ext>
            </a:extLst>
          </p:cNvPr>
          <p:cNvGrpSpPr/>
          <p:nvPr/>
        </p:nvGrpSpPr>
        <p:grpSpPr>
          <a:xfrm>
            <a:off x="1485271" y="1903075"/>
            <a:ext cx="9545309" cy="4313295"/>
            <a:chOff x="1323345" y="1220265"/>
            <a:chExt cx="9545309" cy="4313295"/>
          </a:xfrm>
        </p:grpSpPr>
        <p:pic>
          <p:nvPicPr>
            <p:cNvPr id="7" name="Picture 6" descr="A close up of a text&#10;&#10;AI-generated content may be incorrect.">
              <a:extLst>
                <a:ext uri="{FF2B5EF4-FFF2-40B4-BE49-F238E27FC236}">
                  <a16:creationId xmlns:a16="http://schemas.microsoft.com/office/drawing/2014/main" id="{D2E8AFD5-6FA4-B59C-D595-F6DCF8940340}"/>
                </a:ext>
              </a:extLst>
            </p:cNvPr>
            <p:cNvPicPr>
              <a:picLocks noChangeAspect="1"/>
            </p:cNvPicPr>
            <p:nvPr/>
          </p:nvPicPr>
          <p:blipFill>
            <a:blip r:embed="rId3"/>
            <a:stretch>
              <a:fillRect/>
            </a:stretch>
          </p:blipFill>
          <p:spPr>
            <a:xfrm>
              <a:off x="1358070" y="1220265"/>
              <a:ext cx="9510584" cy="4313294"/>
            </a:xfrm>
            <a:prstGeom prst="rect">
              <a:avLst/>
            </a:prstGeom>
          </p:spPr>
        </p:pic>
        <p:sp>
          <p:nvSpPr>
            <p:cNvPr id="9" name="Rectangle 8">
              <a:extLst>
                <a:ext uri="{FF2B5EF4-FFF2-40B4-BE49-F238E27FC236}">
                  <a16:creationId xmlns:a16="http://schemas.microsoft.com/office/drawing/2014/main" id="{53149C77-2293-8B39-7310-E064261CA9EB}"/>
                </a:ext>
              </a:extLst>
            </p:cNvPr>
            <p:cNvSpPr/>
            <p:nvPr/>
          </p:nvSpPr>
          <p:spPr>
            <a:xfrm>
              <a:off x="1323345" y="5156524"/>
              <a:ext cx="7456051" cy="3770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A black text on a white background&#10;&#10;AI-generated content may be incorrect.">
            <a:extLst>
              <a:ext uri="{FF2B5EF4-FFF2-40B4-BE49-F238E27FC236}">
                <a16:creationId xmlns:a16="http://schemas.microsoft.com/office/drawing/2014/main" id="{B6B4061C-E5A2-2327-2542-7988EB14278E}"/>
              </a:ext>
            </a:extLst>
          </p:cNvPr>
          <p:cNvPicPr>
            <a:picLocks noChangeAspect="1"/>
          </p:cNvPicPr>
          <p:nvPr/>
        </p:nvPicPr>
        <p:blipFill>
          <a:blip r:embed="rId4"/>
          <a:stretch>
            <a:fillRect/>
          </a:stretch>
        </p:blipFill>
        <p:spPr>
          <a:xfrm>
            <a:off x="8324303" y="641630"/>
            <a:ext cx="3729735" cy="925316"/>
          </a:xfrm>
          <a:prstGeom prst="rect">
            <a:avLst/>
          </a:prstGeom>
        </p:spPr>
      </p:pic>
    </p:spTree>
    <p:extLst>
      <p:ext uri="{BB962C8B-B14F-4D97-AF65-F5344CB8AC3E}">
        <p14:creationId xmlns:p14="http://schemas.microsoft.com/office/powerpoint/2010/main" val="305043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E553AB3-FD69-260D-B544-713FED18B1FC}"/>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505419A0-D952-F884-1FAA-769E40684C32}"/>
              </a:ext>
            </a:extLst>
          </p:cNvPr>
          <p:cNvSpPr txBox="1"/>
          <p:nvPr/>
        </p:nvSpPr>
        <p:spPr>
          <a:xfrm>
            <a:off x="4207587" y="2940779"/>
            <a:ext cx="3776826"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Al-Wasiyyat</a:t>
            </a:r>
          </a:p>
        </p:txBody>
      </p:sp>
    </p:spTree>
    <p:extLst>
      <p:ext uri="{BB962C8B-B14F-4D97-AF65-F5344CB8AC3E}">
        <p14:creationId xmlns:p14="http://schemas.microsoft.com/office/powerpoint/2010/main" val="506435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C1B8A04-6CC3-5B05-3148-D75BD4D10100}"/>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1ED7E997-9E25-D4B1-CF57-AC4E6207DDC8}"/>
              </a:ext>
            </a:extLst>
          </p:cNvPr>
          <p:cNvSpPr txBox="1"/>
          <p:nvPr/>
        </p:nvSpPr>
        <p:spPr>
          <a:xfrm>
            <a:off x="6715126" y="-2388651"/>
            <a:ext cx="5934074" cy="461665"/>
          </a:xfrm>
          <a:prstGeom prst="rect">
            <a:avLst/>
          </a:prstGeom>
          <a:noFill/>
        </p:spPr>
        <p:txBody>
          <a:bodyPr wrap="square">
            <a:spAutoFit/>
          </a:bodyPr>
          <a:lstStyle/>
          <a:p>
            <a:pPr algn="r"/>
            <a:r>
              <a:rPr lang="en-US" sz="2400" b="1" dirty="0">
                <a:solidFill>
                  <a:schemeClr val="bg1"/>
                </a:solidFill>
                <a:latin typeface="Verdana" panose="020B0604030504040204" pitchFamily="34" charset="0"/>
                <a:ea typeface="Verdana" panose="020B0604030504040204" pitchFamily="34" charset="0"/>
              </a:rPr>
              <a:t>Al Wasiyyat</a:t>
            </a:r>
          </a:p>
        </p:txBody>
      </p:sp>
      <p:sp>
        <p:nvSpPr>
          <p:cNvPr id="14" name="TextBox 13">
            <a:extLst>
              <a:ext uri="{FF2B5EF4-FFF2-40B4-BE49-F238E27FC236}">
                <a16:creationId xmlns:a16="http://schemas.microsoft.com/office/drawing/2014/main" id="{EC5AAB00-A2F8-9B0C-AA66-9F246C4CA9D4}"/>
              </a:ext>
            </a:extLst>
          </p:cNvPr>
          <p:cNvSpPr txBox="1"/>
          <p:nvPr/>
        </p:nvSpPr>
        <p:spPr>
          <a:xfrm>
            <a:off x="2438400" y="2915359"/>
            <a:ext cx="3876336" cy="235178"/>
          </a:xfrm>
          <a:prstGeom prst="rect">
            <a:avLst/>
          </a:prstGeom>
          <a:solidFill>
            <a:schemeClr val="bg1"/>
          </a:solidFill>
        </p:spPr>
        <p:txBody>
          <a:bodyPr wrap="square" rtlCol="0">
            <a:spAutoFit/>
          </a:bodyPr>
          <a:lstStyle/>
          <a:p>
            <a:endParaRPr lang="en-US" sz="1050" dirty="0"/>
          </a:p>
        </p:txBody>
      </p:sp>
      <p:sp>
        <p:nvSpPr>
          <p:cNvPr id="18" name="TextBox 17">
            <a:extLst>
              <a:ext uri="{FF2B5EF4-FFF2-40B4-BE49-F238E27FC236}">
                <a16:creationId xmlns:a16="http://schemas.microsoft.com/office/drawing/2014/main" id="{AE966E5A-6BA4-3322-D838-10F5A9D04809}"/>
              </a:ext>
            </a:extLst>
          </p:cNvPr>
          <p:cNvSpPr txBox="1"/>
          <p:nvPr/>
        </p:nvSpPr>
        <p:spPr>
          <a:xfrm>
            <a:off x="289603" y="1720840"/>
            <a:ext cx="11886722" cy="3416320"/>
          </a:xfrm>
          <a:prstGeom prst="rect">
            <a:avLst/>
          </a:prstGeom>
          <a:noFill/>
        </p:spPr>
        <p:txBody>
          <a:bodyPr wrap="square">
            <a:spAutoFit/>
          </a:bodyPr>
          <a:lstStyle/>
          <a:p>
            <a:r>
              <a:rPr lang="en-US" sz="2400" dirty="0">
                <a:latin typeface="Verdana" panose="020B0604030504040204" pitchFamily="34" charset="0"/>
                <a:ea typeface="Verdana" panose="020B0604030504040204" pitchFamily="34" charset="0"/>
              </a:rPr>
              <a:t>Taqwa is a tree that should be planted in the heart. The very water which nourishes Taqwa irrigates the whole garden. Taqwa is a root without which everything is meaningless; and if it remains intact then nothing is lost. What benefit is there for a man in indulging himself in the useless activity of claiming with his tongue that he seeks God while he has no sure footing with his Lord. Look, I say to you truly and sincerely that ruined is he whose faith is tainted by even a hint of worldliness. Hell is very close to that soul all of whose intentions are not for God—rather some of them are for God and others are for the world. </a:t>
            </a:r>
          </a:p>
        </p:txBody>
      </p:sp>
      <p:sp>
        <p:nvSpPr>
          <p:cNvPr id="20" name="TextBox 19">
            <a:extLst>
              <a:ext uri="{FF2B5EF4-FFF2-40B4-BE49-F238E27FC236}">
                <a16:creationId xmlns:a16="http://schemas.microsoft.com/office/drawing/2014/main" id="{636C84CC-14D6-84CD-A028-4ECD857D6EC0}"/>
              </a:ext>
            </a:extLst>
          </p:cNvPr>
          <p:cNvSpPr txBox="1"/>
          <p:nvPr/>
        </p:nvSpPr>
        <p:spPr>
          <a:xfrm>
            <a:off x="6242251" y="60960"/>
            <a:ext cx="593407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Al Wasiyyat</a:t>
            </a:r>
          </a:p>
        </p:txBody>
      </p:sp>
      <p:sp>
        <p:nvSpPr>
          <p:cNvPr id="2" name="TextBox 1">
            <a:extLst>
              <a:ext uri="{FF2B5EF4-FFF2-40B4-BE49-F238E27FC236}">
                <a16:creationId xmlns:a16="http://schemas.microsoft.com/office/drawing/2014/main" id="{5D55726F-0CAE-AAAD-994C-3425A62DA235}"/>
              </a:ext>
            </a:extLst>
          </p:cNvPr>
          <p:cNvSpPr txBox="1"/>
          <p:nvPr/>
        </p:nvSpPr>
        <p:spPr>
          <a:xfrm>
            <a:off x="8472667" y="5137160"/>
            <a:ext cx="3102015" cy="308417"/>
          </a:xfrm>
          <a:prstGeom prst="rect">
            <a:avLst/>
          </a:prstGeom>
          <a:noFill/>
        </p:spPr>
        <p:txBody>
          <a:bodyPr wrap="square">
            <a:spAutoFit/>
          </a:bodyPr>
          <a:lstStyle/>
          <a:p>
            <a:pPr algn="r"/>
            <a:r>
              <a:rPr lang="en-US" sz="1400" b="1" i="1" dirty="0">
                <a:latin typeface="Verdana" panose="020B0604030504040204" pitchFamily="34" charset="0"/>
                <a:ea typeface="Verdana" panose="020B0604030504040204" pitchFamily="34" charset="0"/>
              </a:rPr>
              <a:t>The Will, Page 10 </a:t>
            </a:r>
          </a:p>
        </p:txBody>
      </p:sp>
    </p:spTree>
    <p:extLst>
      <p:ext uri="{BB962C8B-B14F-4D97-AF65-F5344CB8AC3E}">
        <p14:creationId xmlns:p14="http://schemas.microsoft.com/office/powerpoint/2010/main" val="1694774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1DC4E9-5623-55D5-421E-FF16377297CC}"/>
              </a:ext>
            </a:extLst>
          </p:cNvPr>
          <p:cNvSpPr txBox="1"/>
          <p:nvPr/>
        </p:nvSpPr>
        <p:spPr>
          <a:xfrm>
            <a:off x="621088" y="1555839"/>
            <a:ext cx="10791501" cy="3785652"/>
          </a:xfrm>
          <a:prstGeom prst="rect">
            <a:avLst/>
          </a:prstGeom>
          <a:noFill/>
        </p:spPr>
        <p:txBody>
          <a:bodyPr wrap="square">
            <a:spAutoFit/>
          </a:bodyPr>
          <a:lstStyle/>
          <a:p>
            <a:pPr marL="285750" indent="-285750">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rPr>
              <a:t>Recitation and translation of the Holy Quran </a:t>
            </a:r>
          </a:p>
          <a:p>
            <a:pPr marL="285750" indent="-285750">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rPr>
              <a:t>Pledge </a:t>
            </a:r>
          </a:p>
          <a:p>
            <a:pPr marL="285750" indent="-285750">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rPr>
              <a:t>Hadith</a:t>
            </a:r>
          </a:p>
          <a:p>
            <a:pPr marL="285750" indent="-285750">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rPr>
              <a:t>Discussion Segment </a:t>
            </a:r>
          </a:p>
          <a:p>
            <a:pPr marL="285750" indent="-285750">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rPr>
              <a:t>Salat (Daily Prayers)</a:t>
            </a:r>
          </a:p>
          <a:p>
            <a:pPr marL="285750" indent="-285750">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rPr>
              <a:t>Al–Wasiyyat</a:t>
            </a:r>
          </a:p>
          <a:p>
            <a:pPr marL="285750" indent="-285750">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rPr>
              <a:t>Brotherhood</a:t>
            </a:r>
          </a:p>
          <a:p>
            <a:pPr marL="285750" indent="-285750">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rPr>
              <a:t>Zahanat</a:t>
            </a:r>
          </a:p>
          <a:p>
            <a:pPr marL="285750" indent="-285750">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rPr>
              <a:t>Reading The Holy Quran</a:t>
            </a:r>
          </a:p>
          <a:p>
            <a:pPr marL="285750" indent="-285750">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rPr>
              <a:t>Health segment</a:t>
            </a:r>
          </a:p>
          <a:p>
            <a:pPr marL="285750" indent="-285750">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rPr>
              <a:t>Local Time – Missionary Comments/Reminders/Announcements </a:t>
            </a:r>
          </a:p>
          <a:p>
            <a:pPr marL="285750" indent="-285750">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rPr>
              <a:t>Du’a </a:t>
            </a:r>
          </a:p>
        </p:txBody>
      </p:sp>
      <p:sp>
        <p:nvSpPr>
          <p:cNvPr id="8" name="Rectangle 7">
            <a:extLst>
              <a:ext uri="{FF2B5EF4-FFF2-40B4-BE49-F238E27FC236}">
                <a16:creationId xmlns:a16="http://schemas.microsoft.com/office/drawing/2014/main" id="{12216F21-E186-FCB9-4B64-F5A31FAA6234}"/>
              </a:ext>
            </a:extLst>
          </p:cNvPr>
          <p:cNvSpPr/>
          <p:nvPr/>
        </p:nvSpPr>
        <p:spPr>
          <a:xfrm>
            <a:off x="11102055" y="962000"/>
            <a:ext cx="621067" cy="2883688"/>
          </a:xfrm>
          <a:prstGeom prst="rect">
            <a:avLst/>
          </a:prstGeom>
          <a:noFill/>
        </p:spPr>
        <p:txBody>
          <a:bodyPr vert="wordArtVert" wrap="squar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rPr>
              <a:t>agenda</a:t>
            </a:r>
          </a:p>
        </p:txBody>
      </p:sp>
    </p:spTree>
    <p:extLst>
      <p:ext uri="{BB962C8B-B14F-4D97-AF65-F5344CB8AC3E}">
        <p14:creationId xmlns:p14="http://schemas.microsoft.com/office/powerpoint/2010/main" val="7965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27342A1F-3919-C759-63BC-0B261C82DA9B}"/>
              </a:ext>
            </a:extLst>
          </p:cNvPr>
          <p:cNvSpPr txBox="1"/>
          <p:nvPr/>
        </p:nvSpPr>
        <p:spPr>
          <a:xfrm>
            <a:off x="6242251" y="60960"/>
            <a:ext cx="593407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Al Wasiyyat</a:t>
            </a:r>
          </a:p>
        </p:txBody>
      </p:sp>
      <p:grpSp>
        <p:nvGrpSpPr>
          <p:cNvPr id="8" name="Group 7">
            <a:extLst>
              <a:ext uri="{FF2B5EF4-FFF2-40B4-BE49-F238E27FC236}">
                <a16:creationId xmlns:a16="http://schemas.microsoft.com/office/drawing/2014/main" id="{9C20CE6A-28D9-3006-B5AC-97D56BEC4413}"/>
              </a:ext>
            </a:extLst>
          </p:cNvPr>
          <p:cNvGrpSpPr/>
          <p:nvPr/>
        </p:nvGrpSpPr>
        <p:grpSpPr>
          <a:xfrm>
            <a:off x="2317081" y="1450006"/>
            <a:ext cx="8321763" cy="4496190"/>
            <a:chOff x="2467552" y="616629"/>
            <a:chExt cx="8321763" cy="4496190"/>
          </a:xfrm>
        </p:grpSpPr>
        <p:pic>
          <p:nvPicPr>
            <p:cNvPr id="3" name="Picture 2" descr="A black text on a white background&#10;&#10;AI-generated content may be incorrect.">
              <a:extLst>
                <a:ext uri="{FF2B5EF4-FFF2-40B4-BE49-F238E27FC236}">
                  <a16:creationId xmlns:a16="http://schemas.microsoft.com/office/drawing/2014/main" id="{A00FB01C-22B2-C69E-278D-F2F5B80CC603}"/>
                </a:ext>
              </a:extLst>
            </p:cNvPr>
            <p:cNvPicPr>
              <a:picLocks noChangeAspect="1"/>
            </p:cNvPicPr>
            <p:nvPr/>
          </p:nvPicPr>
          <p:blipFill>
            <a:blip r:embed="rId2"/>
            <a:stretch>
              <a:fillRect/>
            </a:stretch>
          </p:blipFill>
          <p:spPr>
            <a:xfrm>
              <a:off x="2467554" y="616629"/>
              <a:ext cx="8321761" cy="2499577"/>
            </a:xfrm>
            <a:prstGeom prst="rect">
              <a:avLst/>
            </a:prstGeom>
          </p:spPr>
        </p:pic>
        <p:pic>
          <p:nvPicPr>
            <p:cNvPr id="5" name="Picture 4" descr="A black text on a white background&#10;&#10;AI-generated content may be incorrect.">
              <a:extLst>
                <a:ext uri="{FF2B5EF4-FFF2-40B4-BE49-F238E27FC236}">
                  <a16:creationId xmlns:a16="http://schemas.microsoft.com/office/drawing/2014/main" id="{CA8EEE03-6A13-6E4B-5391-A9AE59031C85}"/>
                </a:ext>
              </a:extLst>
            </p:cNvPr>
            <p:cNvPicPr>
              <a:picLocks noChangeAspect="1"/>
            </p:cNvPicPr>
            <p:nvPr/>
          </p:nvPicPr>
          <p:blipFill>
            <a:blip r:embed="rId3"/>
            <a:stretch>
              <a:fillRect/>
            </a:stretch>
          </p:blipFill>
          <p:spPr>
            <a:xfrm>
              <a:off x="2467553" y="3116206"/>
              <a:ext cx="8321761" cy="1996613"/>
            </a:xfrm>
            <a:prstGeom prst="rect">
              <a:avLst/>
            </a:prstGeom>
          </p:spPr>
        </p:pic>
        <p:sp>
          <p:nvSpPr>
            <p:cNvPr id="6" name="Rectangle 5">
              <a:extLst>
                <a:ext uri="{FF2B5EF4-FFF2-40B4-BE49-F238E27FC236}">
                  <a16:creationId xmlns:a16="http://schemas.microsoft.com/office/drawing/2014/main" id="{2123CEAE-5A01-EA51-0BCC-FECA26971F34}"/>
                </a:ext>
              </a:extLst>
            </p:cNvPr>
            <p:cNvSpPr/>
            <p:nvPr/>
          </p:nvSpPr>
          <p:spPr>
            <a:xfrm>
              <a:off x="2467552" y="4481993"/>
              <a:ext cx="7706595" cy="5863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a16="http://schemas.microsoft.com/office/drawing/2014/main" id="{DAE52486-07C8-2B7C-3CFF-00388566E1ED}"/>
              </a:ext>
            </a:extLst>
          </p:cNvPr>
          <p:cNvPicPr>
            <a:picLocks noChangeAspect="1"/>
          </p:cNvPicPr>
          <p:nvPr/>
        </p:nvPicPr>
        <p:blipFill>
          <a:blip r:embed="rId4"/>
          <a:stretch>
            <a:fillRect/>
          </a:stretch>
        </p:blipFill>
        <p:spPr>
          <a:xfrm>
            <a:off x="1085663" y="5407994"/>
            <a:ext cx="3406018" cy="586384"/>
          </a:xfrm>
          <a:prstGeom prst="rect">
            <a:avLst/>
          </a:prstGeom>
        </p:spPr>
      </p:pic>
    </p:spTree>
    <p:extLst>
      <p:ext uri="{BB962C8B-B14F-4D97-AF65-F5344CB8AC3E}">
        <p14:creationId xmlns:p14="http://schemas.microsoft.com/office/powerpoint/2010/main" val="797492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8F88006-0524-B2AF-3955-719ABF590BDB}"/>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59CA733D-0C63-47AB-79D5-614FC1C748C6}"/>
              </a:ext>
            </a:extLst>
          </p:cNvPr>
          <p:cNvSpPr txBox="1"/>
          <p:nvPr/>
        </p:nvSpPr>
        <p:spPr>
          <a:xfrm>
            <a:off x="2921738" y="3136612"/>
            <a:ext cx="6348524"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Brotherhood</a:t>
            </a:r>
          </a:p>
        </p:txBody>
      </p:sp>
    </p:spTree>
    <p:extLst>
      <p:ext uri="{BB962C8B-B14F-4D97-AF65-F5344CB8AC3E}">
        <p14:creationId xmlns:p14="http://schemas.microsoft.com/office/powerpoint/2010/main" val="514348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201A3-F797-30C9-03D4-CB27600AA06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C1D99E-9149-11FB-0243-EF66601786EA}"/>
              </a:ext>
            </a:extLst>
          </p:cNvPr>
          <p:cNvSpPr>
            <a:spLocks noGrp="1"/>
          </p:cNvSpPr>
          <p:nvPr>
            <p:ph idx="1"/>
          </p:nvPr>
        </p:nvSpPr>
        <p:spPr>
          <a:xfrm>
            <a:off x="1023394" y="2535640"/>
            <a:ext cx="10515600" cy="3355874"/>
          </a:xfrm>
        </p:spPr>
        <p:txBody>
          <a:bodyPr/>
          <a:lstStyle/>
          <a:p>
            <a:pPr marL="0" indent="0">
              <a:buNone/>
            </a:pPr>
            <a:r>
              <a:rPr lang="en-US" dirty="0">
                <a:latin typeface="Verdana" panose="020B0604030504040204" pitchFamily="34" charset="0"/>
                <a:ea typeface="Verdana" panose="020B0604030504040204" pitchFamily="34" charset="0"/>
              </a:rPr>
              <a:t>Verily, the most honorable among you, in the sight of Allah, is he who is the most righteous among you.</a:t>
            </a:r>
          </a:p>
          <a:p>
            <a:pPr marL="0" indent="0">
              <a:buNone/>
            </a:pPr>
            <a:endParaRPr lang="en-US" dirty="0">
              <a:latin typeface="Verdana" panose="020B0604030504040204" pitchFamily="34" charset="0"/>
              <a:ea typeface="Verdana" panose="020B0604030504040204" pitchFamily="34" charset="0"/>
            </a:endParaRPr>
          </a:p>
          <a:p>
            <a:pPr lvl="0"/>
            <a:r>
              <a:rPr lang="en-US" b="1" dirty="0">
                <a:latin typeface="Verdana" panose="020B0604030504040204" pitchFamily="34" charset="0"/>
                <a:ea typeface="Verdana" panose="020B0604030504040204" pitchFamily="34" charset="0"/>
              </a:rPr>
              <a:t>Action item:</a:t>
            </a:r>
            <a:r>
              <a:rPr lang="en-US" dirty="0">
                <a:latin typeface="Verdana" panose="020B0604030504040204" pitchFamily="34" charset="0"/>
                <a:ea typeface="Verdana" panose="020B0604030504040204" pitchFamily="34" charset="0"/>
              </a:rPr>
              <a:t> Try "Brotherhood Mixing” in Jama’at gatherings, with interaction and conversation with members from different ethnic and racial backgrounds.</a:t>
            </a:r>
          </a:p>
          <a:p>
            <a:pPr marL="0" lvl="0" indent="0">
              <a:buNone/>
            </a:pPr>
            <a:r>
              <a:rPr lang="en-US" dirty="0">
                <a:latin typeface="Verdana" panose="020B0604030504040204" pitchFamily="34" charset="0"/>
                <a:ea typeface="Verdana" panose="020B0604030504040204" pitchFamily="34" charset="0"/>
              </a:rPr>
              <a:t>Please share ideas how this can be accomplished</a:t>
            </a:r>
          </a:p>
          <a:p>
            <a:pPr marL="0" lvl="0" indent="0">
              <a:buNone/>
            </a:pPr>
            <a:endParaRPr lang="en-US" dirty="0"/>
          </a:p>
        </p:txBody>
      </p:sp>
      <p:pic>
        <p:nvPicPr>
          <p:cNvPr id="6" name="Picture 5">
            <a:extLst>
              <a:ext uri="{FF2B5EF4-FFF2-40B4-BE49-F238E27FC236}">
                <a16:creationId xmlns:a16="http://schemas.microsoft.com/office/drawing/2014/main" id="{3C78F93F-B552-1C46-3635-89B8D05A47B8}"/>
              </a:ext>
            </a:extLst>
          </p:cNvPr>
          <p:cNvPicPr>
            <a:picLocks noChangeAspect="1"/>
          </p:cNvPicPr>
          <p:nvPr/>
        </p:nvPicPr>
        <p:blipFill>
          <a:blip r:embed="rId2"/>
          <a:stretch>
            <a:fillRect/>
          </a:stretch>
        </p:blipFill>
        <p:spPr>
          <a:xfrm>
            <a:off x="3945674" y="1437492"/>
            <a:ext cx="4138604" cy="900501"/>
          </a:xfrm>
          <a:prstGeom prst="rect">
            <a:avLst/>
          </a:prstGeom>
        </p:spPr>
      </p:pic>
    </p:spTree>
    <p:extLst>
      <p:ext uri="{BB962C8B-B14F-4D97-AF65-F5344CB8AC3E}">
        <p14:creationId xmlns:p14="http://schemas.microsoft.com/office/powerpoint/2010/main" val="3272853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32C393B-9E51-CC45-0FEC-D07019A71EF0}"/>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E7A13D47-031D-619C-E7CF-3FC4EE77E229}"/>
              </a:ext>
            </a:extLst>
          </p:cNvPr>
          <p:cNvSpPr txBox="1"/>
          <p:nvPr/>
        </p:nvSpPr>
        <p:spPr>
          <a:xfrm>
            <a:off x="1665889" y="2767280"/>
            <a:ext cx="8860221" cy="1077218"/>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Zahanat </a:t>
            </a:r>
          </a:p>
          <a:p>
            <a:pPr algn="ctr"/>
            <a:r>
              <a:rPr lang="en-US" sz="3200" b="1" dirty="0">
                <a:latin typeface="Verdana" panose="020B0604030504040204" pitchFamily="34" charset="0"/>
                <a:ea typeface="Verdana" panose="020B0604030504040204" pitchFamily="34" charset="0"/>
              </a:rPr>
              <a:t>(Mental ability)</a:t>
            </a:r>
          </a:p>
        </p:txBody>
      </p:sp>
    </p:spTree>
    <p:extLst>
      <p:ext uri="{BB962C8B-B14F-4D97-AF65-F5344CB8AC3E}">
        <p14:creationId xmlns:p14="http://schemas.microsoft.com/office/powerpoint/2010/main" val="4260412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5E74D13-35D9-5A20-E851-7BE73D996A0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7F34DBF-C2B7-4994-1C8D-3AB37B84089F}"/>
              </a:ext>
            </a:extLst>
          </p:cNvPr>
          <p:cNvSpPr txBox="1"/>
          <p:nvPr/>
        </p:nvSpPr>
        <p:spPr>
          <a:xfrm>
            <a:off x="340800" y="1263658"/>
            <a:ext cx="10966347" cy="369332"/>
          </a:xfrm>
          <a:prstGeom prst="rect">
            <a:avLst/>
          </a:prstGeom>
          <a:noFill/>
        </p:spPr>
        <p:txBody>
          <a:bodyPr wrap="square">
            <a:spAutoFit/>
          </a:bodyPr>
          <a:lstStyle/>
          <a:p>
            <a:pPr marL="342900" indent="-342900">
              <a:buFont typeface="+mj-lt"/>
              <a:buAutoNum type="arabicPeriod"/>
            </a:pPr>
            <a:r>
              <a:rPr lang="en-US" dirty="0">
                <a:solidFill>
                  <a:prstClr val="black"/>
                </a:solidFill>
                <a:latin typeface="Verdana" panose="020B0604030504040204" pitchFamily="34" charset="0"/>
                <a:ea typeface="Verdana" panose="020B0604030504040204" pitchFamily="34" charset="0"/>
              </a:rPr>
              <a:t>Which of the following fruit has its seeds on the outside?</a:t>
            </a:r>
          </a:p>
        </p:txBody>
      </p:sp>
      <p:sp>
        <p:nvSpPr>
          <p:cNvPr id="5" name="Rectangle 2">
            <a:extLst>
              <a:ext uri="{FF2B5EF4-FFF2-40B4-BE49-F238E27FC236}">
                <a16:creationId xmlns:a16="http://schemas.microsoft.com/office/drawing/2014/main" id="{18D0E5BF-1772-55EB-F6F2-5E19632580B1}"/>
              </a:ext>
            </a:extLst>
          </p:cNvPr>
          <p:cNvSpPr>
            <a:spLocks noChangeArrowheads="1"/>
          </p:cNvSpPr>
          <p:nvPr/>
        </p:nvSpPr>
        <p:spPr bwMode="auto">
          <a:xfrm>
            <a:off x="760157" y="1590765"/>
            <a:ext cx="7085985" cy="1290485"/>
          </a:xfrm>
          <a:prstGeom prst="rect">
            <a:avLst/>
          </a:prstGeom>
          <a:noFill/>
          <a:ln>
            <a:noFill/>
          </a:ln>
          <a:effectLst/>
        </p:spPr>
        <p:txBody>
          <a:bodyPr vert="horz" wrap="none" lIns="0" tIns="0" rIns="0" bIns="0" numCol="1" anchor="t" anchorCtr="0" compatLnSpc="1">
            <a:prstTxWarp prst="textNoShape">
              <a:avLst/>
            </a:prstTxWarp>
            <a:noAutofit/>
          </a:bodyPr>
          <a:lstStyle/>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Dragon Fruit </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Blackberry</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Strawberry</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Mango</a:t>
            </a:r>
          </a:p>
        </p:txBody>
      </p:sp>
      <p:sp>
        <p:nvSpPr>
          <p:cNvPr id="6" name="TextBox 5">
            <a:extLst>
              <a:ext uri="{FF2B5EF4-FFF2-40B4-BE49-F238E27FC236}">
                <a16:creationId xmlns:a16="http://schemas.microsoft.com/office/drawing/2014/main" id="{DCC3564E-FDE6-C661-CC51-7B23105B7016}"/>
              </a:ext>
            </a:extLst>
          </p:cNvPr>
          <p:cNvSpPr txBox="1"/>
          <p:nvPr/>
        </p:nvSpPr>
        <p:spPr>
          <a:xfrm>
            <a:off x="269680" y="2784387"/>
            <a:ext cx="9888026"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marL="342900" marR="0" lvl="0" indent="-342900" defTabSz="914400" eaLnBrk="1" fontAlgn="auto" latinLnBrk="0" hangingPunct="1">
              <a:lnSpc>
                <a:spcPct val="100000"/>
              </a:lnSpc>
              <a:spcBef>
                <a:spcPts val="0"/>
              </a:spcBef>
              <a:spcAft>
                <a:spcPts val="0"/>
              </a:spcAft>
              <a:buClrTx/>
              <a:buSzTx/>
              <a:buFont typeface="+mj-lt"/>
              <a:buAutoNum type="arabicPeriod" startAt="2"/>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What’s the fastest-growing plant on Earth?</a:t>
            </a:r>
          </a:p>
        </p:txBody>
      </p:sp>
      <p:sp>
        <p:nvSpPr>
          <p:cNvPr id="7" name="Rectangle 3">
            <a:extLst>
              <a:ext uri="{FF2B5EF4-FFF2-40B4-BE49-F238E27FC236}">
                <a16:creationId xmlns:a16="http://schemas.microsoft.com/office/drawing/2014/main" id="{0A698054-CF3C-9AEC-6E3C-759A4ABC7BB6}"/>
              </a:ext>
            </a:extLst>
          </p:cNvPr>
          <p:cNvSpPr>
            <a:spLocks noChangeArrowheads="1"/>
          </p:cNvSpPr>
          <p:nvPr/>
        </p:nvSpPr>
        <p:spPr bwMode="auto">
          <a:xfrm>
            <a:off x="668717" y="3153719"/>
            <a:ext cx="2445160" cy="1200329"/>
          </a:xfrm>
          <a:prstGeom prst="rect">
            <a:avLst/>
          </a:prstGeom>
          <a:noFill/>
        </p:spPr>
        <p:txBody>
          <a:bodyPr wrap="square">
            <a:spAutoFit/>
          </a:bodyPr>
          <a:lstStyle/>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Hibiscus </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Bamboo</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Fern</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Money-Plant</a:t>
            </a:r>
          </a:p>
        </p:txBody>
      </p:sp>
      <p:sp>
        <p:nvSpPr>
          <p:cNvPr id="8" name="TextBox 7">
            <a:extLst>
              <a:ext uri="{FF2B5EF4-FFF2-40B4-BE49-F238E27FC236}">
                <a16:creationId xmlns:a16="http://schemas.microsoft.com/office/drawing/2014/main" id="{56CFF92F-F36C-721A-834F-4C5DCA8B10C1}"/>
              </a:ext>
            </a:extLst>
          </p:cNvPr>
          <p:cNvSpPr txBox="1"/>
          <p:nvPr/>
        </p:nvSpPr>
        <p:spPr>
          <a:xfrm>
            <a:off x="269680" y="4390869"/>
            <a:ext cx="11284206"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marL="342900" marR="0" lvl="0" indent="-342900" defTabSz="914400" eaLnBrk="1" fontAlgn="auto" latinLnBrk="0" hangingPunct="1">
              <a:lnSpc>
                <a:spcPct val="100000"/>
              </a:lnSpc>
              <a:spcBef>
                <a:spcPts val="0"/>
              </a:spcBef>
              <a:spcAft>
                <a:spcPts val="0"/>
              </a:spcAft>
              <a:buClrTx/>
              <a:buSzTx/>
              <a:buFont typeface="+mj-lt"/>
              <a:buAutoNum type="arabicPeriod" startAt="3"/>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In what country is it common to find </a:t>
            </a:r>
            <a:r>
              <a:rPr lang="en-US" sz="1800" kern="0" dirty="0">
                <a:solidFill>
                  <a:prstClr val="black"/>
                </a:solidFill>
              </a:rPr>
              <a:t>cube shaped </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watermelons?</a:t>
            </a:r>
          </a:p>
        </p:txBody>
      </p:sp>
      <p:sp>
        <p:nvSpPr>
          <p:cNvPr id="10" name="TextBox 9">
            <a:extLst>
              <a:ext uri="{FF2B5EF4-FFF2-40B4-BE49-F238E27FC236}">
                <a16:creationId xmlns:a16="http://schemas.microsoft.com/office/drawing/2014/main" id="{790A3A0F-8210-E560-767E-C878919AE9F3}"/>
              </a:ext>
            </a:extLst>
          </p:cNvPr>
          <p:cNvSpPr txBox="1"/>
          <p:nvPr/>
        </p:nvSpPr>
        <p:spPr>
          <a:xfrm>
            <a:off x="6114026" y="0"/>
            <a:ext cx="593407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Zahanat</a:t>
            </a:r>
          </a:p>
        </p:txBody>
      </p:sp>
      <p:sp>
        <p:nvSpPr>
          <p:cNvPr id="11" name="Rectangle 3">
            <a:extLst>
              <a:ext uri="{FF2B5EF4-FFF2-40B4-BE49-F238E27FC236}">
                <a16:creationId xmlns:a16="http://schemas.microsoft.com/office/drawing/2014/main" id="{6B3930E1-9520-E2DD-4532-19034C506812}"/>
              </a:ext>
            </a:extLst>
          </p:cNvPr>
          <p:cNvSpPr>
            <a:spLocks noChangeArrowheads="1"/>
          </p:cNvSpPr>
          <p:nvPr/>
        </p:nvSpPr>
        <p:spPr bwMode="auto">
          <a:xfrm>
            <a:off x="760157" y="4760201"/>
            <a:ext cx="2445160" cy="1200329"/>
          </a:xfrm>
          <a:prstGeom prst="rect">
            <a:avLst/>
          </a:prstGeom>
          <a:noFill/>
        </p:spPr>
        <p:txBody>
          <a:bodyPr wrap="square">
            <a:spAutoFit/>
          </a:bodyPr>
          <a:lstStyle/>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Germany</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USA</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France</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Japan</a:t>
            </a:r>
          </a:p>
        </p:txBody>
      </p:sp>
    </p:spTree>
    <p:extLst>
      <p:ext uri="{BB962C8B-B14F-4D97-AF65-F5344CB8AC3E}">
        <p14:creationId xmlns:p14="http://schemas.microsoft.com/office/powerpoint/2010/main" val="518737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0E3D886-AAB5-9298-2E02-EE5C2AA0C77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64000E9-06AB-00E6-F851-1F7FAC207D11}"/>
              </a:ext>
            </a:extLst>
          </p:cNvPr>
          <p:cNvSpPr txBox="1"/>
          <p:nvPr/>
        </p:nvSpPr>
        <p:spPr>
          <a:xfrm>
            <a:off x="340800" y="1263658"/>
            <a:ext cx="10966347" cy="369332"/>
          </a:xfrm>
          <a:prstGeom prst="rect">
            <a:avLst/>
          </a:prstGeom>
          <a:noFill/>
        </p:spPr>
        <p:txBody>
          <a:bodyPr wrap="square">
            <a:spAutoFit/>
          </a:bodyPr>
          <a:lstStyle/>
          <a:p>
            <a:pPr marL="342900" indent="-342900">
              <a:buFont typeface="+mj-lt"/>
              <a:buAutoNum type="arabicPeriod"/>
            </a:pPr>
            <a:r>
              <a:rPr lang="en-US" dirty="0">
                <a:solidFill>
                  <a:prstClr val="black"/>
                </a:solidFill>
                <a:latin typeface="Verdana" panose="020B0604030504040204" pitchFamily="34" charset="0"/>
                <a:ea typeface="Verdana" panose="020B0604030504040204" pitchFamily="34" charset="0"/>
              </a:rPr>
              <a:t>Which of the following fruit has its seeds on the outside?</a:t>
            </a:r>
          </a:p>
        </p:txBody>
      </p:sp>
      <p:sp>
        <p:nvSpPr>
          <p:cNvPr id="5" name="Rectangle 2">
            <a:extLst>
              <a:ext uri="{FF2B5EF4-FFF2-40B4-BE49-F238E27FC236}">
                <a16:creationId xmlns:a16="http://schemas.microsoft.com/office/drawing/2014/main" id="{188DC339-4981-B6F5-5817-8A455CF660E9}"/>
              </a:ext>
            </a:extLst>
          </p:cNvPr>
          <p:cNvSpPr>
            <a:spLocks noChangeArrowheads="1"/>
          </p:cNvSpPr>
          <p:nvPr/>
        </p:nvSpPr>
        <p:spPr bwMode="auto">
          <a:xfrm>
            <a:off x="760157" y="1590765"/>
            <a:ext cx="7085985" cy="1290485"/>
          </a:xfrm>
          <a:prstGeom prst="rect">
            <a:avLst/>
          </a:prstGeom>
          <a:noFill/>
          <a:ln>
            <a:noFill/>
          </a:ln>
          <a:effectLst/>
        </p:spPr>
        <p:txBody>
          <a:bodyPr vert="horz" wrap="none" lIns="0" tIns="0" rIns="0" bIns="0" numCol="1" anchor="t" anchorCtr="0" compatLnSpc="1">
            <a:prstTxWarp prst="textNoShape">
              <a:avLst/>
            </a:prstTxWarp>
            <a:noAutofit/>
          </a:bodyPr>
          <a:lstStyle/>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Dragon Fruit </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Blackberry</a:t>
            </a:r>
          </a:p>
          <a:p>
            <a:pPr marL="285750" indent="-285750" eaLnBrk="0" fontAlgn="base" hangingPunct="0">
              <a:spcBef>
                <a:spcPct val="0"/>
              </a:spcBef>
              <a:spcAft>
                <a:spcPct val="0"/>
              </a:spcAft>
              <a:buFont typeface="+mj-lt"/>
              <a:buAutoNum type="arabicPeriod"/>
            </a:pPr>
            <a:r>
              <a:rPr lang="en-US" altLang="en-US" dirty="0">
                <a:solidFill>
                  <a:prstClr val="black"/>
                </a:solidFill>
                <a:highlight>
                  <a:srgbClr val="00FFFF"/>
                </a:highlight>
                <a:latin typeface="Verdana" panose="020B0604030504040204" pitchFamily="34" charset="0"/>
                <a:ea typeface="Verdana" panose="020B0604030504040204" pitchFamily="34" charset="0"/>
              </a:rPr>
              <a:t>Strawberry</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Mango</a:t>
            </a:r>
          </a:p>
        </p:txBody>
      </p:sp>
      <p:sp>
        <p:nvSpPr>
          <p:cNvPr id="6" name="TextBox 5">
            <a:extLst>
              <a:ext uri="{FF2B5EF4-FFF2-40B4-BE49-F238E27FC236}">
                <a16:creationId xmlns:a16="http://schemas.microsoft.com/office/drawing/2014/main" id="{7E7AC545-6E90-2F28-BED9-B6E016F9377C}"/>
              </a:ext>
            </a:extLst>
          </p:cNvPr>
          <p:cNvSpPr txBox="1"/>
          <p:nvPr/>
        </p:nvSpPr>
        <p:spPr>
          <a:xfrm>
            <a:off x="269680" y="2784387"/>
            <a:ext cx="9888026"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marL="342900" marR="0" lvl="0" indent="-342900" defTabSz="914400" eaLnBrk="1" fontAlgn="auto" latinLnBrk="0" hangingPunct="1">
              <a:lnSpc>
                <a:spcPct val="100000"/>
              </a:lnSpc>
              <a:spcBef>
                <a:spcPts val="0"/>
              </a:spcBef>
              <a:spcAft>
                <a:spcPts val="0"/>
              </a:spcAft>
              <a:buClrTx/>
              <a:buSzTx/>
              <a:buFont typeface="+mj-lt"/>
              <a:buAutoNum type="arabicPeriod" startAt="2"/>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What’s the fastest-growing plant on Earth?</a:t>
            </a:r>
          </a:p>
        </p:txBody>
      </p:sp>
      <p:sp>
        <p:nvSpPr>
          <p:cNvPr id="7" name="Rectangle 3">
            <a:extLst>
              <a:ext uri="{FF2B5EF4-FFF2-40B4-BE49-F238E27FC236}">
                <a16:creationId xmlns:a16="http://schemas.microsoft.com/office/drawing/2014/main" id="{F20AA141-36AF-A14C-3500-1CC99CFF6BEC}"/>
              </a:ext>
            </a:extLst>
          </p:cNvPr>
          <p:cNvSpPr>
            <a:spLocks noChangeArrowheads="1"/>
          </p:cNvSpPr>
          <p:nvPr/>
        </p:nvSpPr>
        <p:spPr bwMode="auto">
          <a:xfrm>
            <a:off x="668717" y="3153719"/>
            <a:ext cx="2445160" cy="1200329"/>
          </a:xfrm>
          <a:prstGeom prst="rect">
            <a:avLst/>
          </a:prstGeom>
          <a:noFill/>
        </p:spPr>
        <p:txBody>
          <a:bodyPr wrap="square">
            <a:spAutoFit/>
          </a:bodyPr>
          <a:lstStyle/>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Hibiscus </a:t>
            </a:r>
          </a:p>
          <a:p>
            <a:pPr marL="285750" indent="-285750">
              <a:buFont typeface="+mj-lt"/>
              <a:buAutoNum type="arabicPeriod"/>
            </a:pPr>
            <a:r>
              <a:rPr lang="en-US" altLang="en-US" dirty="0">
                <a:solidFill>
                  <a:prstClr val="black"/>
                </a:solidFill>
                <a:highlight>
                  <a:srgbClr val="00FFFF"/>
                </a:highlight>
                <a:latin typeface="Verdana" panose="020B0604030504040204" pitchFamily="34" charset="0"/>
                <a:ea typeface="Verdana" panose="020B0604030504040204" pitchFamily="34" charset="0"/>
              </a:rPr>
              <a:t>Bamboo</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Fern</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Money-Plant</a:t>
            </a:r>
          </a:p>
        </p:txBody>
      </p:sp>
      <p:sp>
        <p:nvSpPr>
          <p:cNvPr id="8" name="TextBox 7">
            <a:extLst>
              <a:ext uri="{FF2B5EF4-FFF2-40B4-BE49-F238E27FC236}">
                <a16:creationId xmlns:a16="http://schemas.microsoft.com/office/drawing/2014/main" id="{C944EAD0-0037-A357-567F-C8B201E836BE}"/>
              </a:ext>
            </a:extLst>
          </p:cNvPr>
          <p:cNvSpPr txBox="1"/>
          <p:nvPr/>
        </p:nvSpPr>
        <p:spPr>
          <a:xfrm>
            <a:off x="269680" y="4390869"/>
            <a:ext cx="11284206"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marL="342900" marR="0" lvl="0" indent="-342900" defTabSz="914400" eaLnBrk="1" fontAlgn="auto" latinLnBrk="0" hangingPunct="1">
              <a:lnSpc>
                <a:spcPct val="100000"/>
              </a:lnSpc>
              <a:spcBef>
                <a:spcPts val="0"/>
              </a:spcBef>
              <a:spcAft>
                <a:spcPts val="0"/>
              </a:spcAft>
              <a:buClrTx/>
              <a:buSzTx/>
              <a:buFont typeface="+mj-lt"/>
              <a:buAutoNum type="arabicPeriod" startAt="3"/>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In what country is it common to find </a:t>
            </a:r>
            <a:r>
              <a:rPr lang="en-US" sz="1800" kern="0" dirty="0">
                <a:solidFill>
                  <a:prstClr val="black"/>
                </a:solidFill>
              </a:rPr>
              <a:t>cube shaped </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watermelons?</a:t>
            </a:r>
          </a:p>
        </p:txBody>
      </p:sp>
      <p:sp>
        <p:nvSpPr>
          <p:cNvPr id="10" name="TextBox 9">
            <a:extLst>
              <a:ext uri="{FF2B5EF4-FFF2-40B4-BE49-F238E27FC236}">
                <a16:creationId xmlns:a16="http://schemas.microsoft.com/office/drawing/2014/main" id="{11254F6F-4EE3-AE12-8F31-A0CC7B4F5CCC}"/>
              </a:ext>
            </a:extLst>
          </p:cNvPr>
          <p:cNvSpPr txBox="1"/>
          <p:nvPr/>
        </p:nvSpPr>
        <p:spPr>
          <a:xfrm>
            <a:off x="6114026" y="0"/>
            <a:ext cx="593407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Zahanat</a:t>
            </a:r>
          </a:p>
        </p:txBody>
      </p:sp>
      <p:sp>
        <p:nvSpPr>
          <p:cNvPr id="11" name="Rectangle 3">
            <a:extLst>
              <a:ext uri="{FF2B5EF4-FFF2-40B4-BE49-F238E27FC236}">
                <a16:creationId xmlns:a16="http://schemas.microsoft.com/office/drawing/2014/main" id="{6D64DA8D-1288-BA5A-B701-49E66254C28C}"/>
              </a:ext>
            </a:extLst>
          </p:cNvPr>
          <p:cNvSpPr>
            <a:spLocks noChangeArrowheads="1"/>
          </p:cNvSpPr>
          <p:nvPr/>
        </p:nvSpPr>
        <p:spPr bwMode="auto">
          <a:xfrm>
            <a:off x="760157" y="4760201"/>
            <a:ext cx="2445160" cy="1200329"/>
          </a:xfrm>
          <a:prstGeom prst="rect">
            <a:avLst/>
          </a:prstGeom>
          <a:noFill/>
        </p:spPr>
        <p:txBody>
          <a:bodyPr wrap="square">
            <a:spAutoFit/>
          </a:bodyPr>
          <a:lstStyle/>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Germany</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USA</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France</a:t>
            </a:r>
          </a:p>
          <a:p>
            <a:pPr marL="285750" indent="-285750">
              <a:buFont typeface="+mj-lt"/>
              <a:buAutoNum type="arabicPeriod"/>
            </a:pPr>
            <a:r>
              <a:rPr lang="en-US" altLang="en-US" dirty="0">
                <a:solidFill>
                  <a:prstClr val="black"/>
                </a:solidFill>
                <a:highlight>
                  <a:srgbClr val="00FFFF"/>
                </a:highlight>
                <a:latin typeface="Verdana" panose="020B0604030504040204" pitchFamily="34" charset="0"/>
                <a:ea typeface="Verdana" panose="020B0604030504040204" pitchFamily="34" charset="0"/>
              </a:rPr>
              <a:t>Japan</a:t>
            </a:r>
          </a:p>
        </p:txBody>
      </p:sp>
      <p:sp>
        <p:nvSpPr>
          <p:cNvPr id="3" name="TextBox 2">
            <a:extLst>
              <a:ext uri="{FF2B5EF4-FFF2-40B4-BE49-F238E27FC236}">
                <a16:creationId xmlns:a16="http://schemas.microsoft.com/office/drawing/2014/main" id="{922C4C10-06D7-3EE3-8ABB-6F61AE70CE06}"/>
              </a:ext>
            </a:extLst>
          </p:cNvPr>
          <p:cNvSpPr txBox="1"/>
          <p:nvPr/>
        </p:nvSpPr>
        <p:spPr>
          <a:xfrm>
            <a:off x="3603197" y="5265267"/>
            <a:ext cx="8110383" cy="584775"/>
          </a:xfrm>
          <a:prstGeom prst="rect">
            <a:avLst/>
          </a:prstGeom>
          <a:noFill/>
          <a:ln>
            <a:solidFill>
              <a:schemeClr val="accent1">
                <a:shade val="15000"/>
              </a:schemeClr>
            </a:solidFill>
          </a:ln>
        </p:spPr>
        <p:txBody>
          <a:bodyPr wrap="square">
            <a:spAutoFit/>
          </a:bodyPr>
          <a:lstStyle/>
          <a:p>
            <a:r>
              <a:rPr lang="en-US" sz="1600" b="0" i="0" dirty="0">
                <a:solidFill>
                  <a:srgbClr val="202122"/>
                </a:solidFill>
                <a:effectLst/>
                <a:latin typeface="Verdana" panose="020B0604030504040204" pitchFamily="34" charset="0"/>
                <a:ea typeface="Verdana" panose="020B0604030504040204" pitchFamily="34" charset="0"/>
              </a:rPr>
              <a:t>Cube watermelons were intended to fit more compactly in fridges, and their shape makes them easier to cut as they do not roll.</a:t>
            </a:r>
            <a:endParaRPr lang="en-US" sz="1600" dirty="0">
              <a:latin typeface="Verdana" panose="020B0604030504040204" pitchFamily="34" charset="0"/>
              <a:ea typeface="Verdana" panose="020B0604030504040204" pitchFamily="34" charset="0"/>
            </a:endParaRPr>
          </a:p>
        </p:txBody>
      </p:sp>
      <p:sp>
        <p:nvSpPr>
          <p:cNvPr id="12" name="TextBox 11">
            <a:extLst>
              <a:ext uri="{FF2B5EF4-FFF2-40B4-BE49-F238E27FC236}">
                <a16:creationId xmlns:a16="http://schemas.microsoft.com/office/drawing/2014/main" id="{B51FACF0-B613-F3D5-4C77-71C3CB42F2A0}"/>
              </a:ext>
            </a:extLst>
          </p:cNvPr>
          <p:cNvSpPr txBox="1"/>
          <p:nvPr/>
        </p:nvSpPr>
        <p:spPr>
          <a:xfrm>
            <a:off x="3580869" y="3610854"/>
            <a:ext cx="8200666" cy="584775"/>
          </a:xfrm>
          <a:prstGeom prst="rect">
            <a:avLst/>
          </a:prstGeom>
          <a:noFill/>
          <a:ln>
            <a:solidFill>
              <a:schemeClr val="accent1">
                <a:shade val="15000"/>
              </a:schemeClr>
            </a:solidFill>
          </a:ln>
        </p:spPr>
        <p:txBody>
          <a:bodyPr wrap="square">
            <a:spAutoFit/>
          </a:bodyPr>
          <a:lstStyle>
            <a:defPPr>
              <a:defRPr lang="en-US"/>
            </a:defPPr>
            <a:lvl1pPr>
              <a:defRPr b="0" i="0">
                <a:solidFill>
                  <a:srgbClr val="202122"/>
                </a:solidFill>
                <a:effectLst/>
                <a:latin typeface="Verdana" panose="020B0604030504040204" pitchFamily="34" charset="0"/>
                <a:ea typeface="Verdana" panose="020B0604030504040204" pitchFamily="34" charset="0"/>
              </a:defRPr>
            </a:lvl1pPr>
          </a:lstStyle>
          <a:p>
            <a:r>
              <a:rPr lang="en-US" sz="1600" dirty="0"/>
              <a:t>The fastest-growing plant is bamboo, with some species reaching up to 35 inches (91 cm) in just 24 hours,</a:t>
            </a:r>
          </a:p>
        </p:txBody>
      </p:sp>
      <p:sp>
        <p:nvSpPr>
          <p:cNvPr id="14" name="TextBox 13">
            <a:extLst>
              <a:ext uri="{FF2B5EF4-FFF2-40B4-BE49-F238E27FC236}">
                <a16:creationId xmlns:a16="http://schemas.microsoft.com/office/drawing/2014/main" id="{48C96F61-9C43-162D-5894-B4E5168E28D4}"/>
              </a:ext>
            </a:extLst>
          </p:cNvPr>
          <p:cNvSpPr txBox="1"/>
          <p:nvPr/>
        </p:nvSpPr>
        <p:spPr>
          <a:xfrm>
            <a:off x="3603198" y="1770989"/>
            <a:ext cx="8178338" cy="830997"/>
          </a:xfrm>
          <a:prstGeom prst="rect">
            <a:avLst/>
          </a:prstGeom>
          <a:noFill/>
          <a:ln>
            <a:solidFill>
              <a:schemeClr val="accent1">
                <a:shade val="15000"/>
              </a:schemeClr>
            </a:solidFill>
          </a:ln>
        </p:spPr>
        <p:txBody>
          <a:bodyPr wrap="square">
            <a:spAutoFit/>
          </a:bodyPr>
          <a:lstStyle>
            <a:defPPr>
              <a:defRPr lang="en-US"/>
            </a:defPPr>
            <a:lvl1pPr>
              <a:defRPr b="0" i="0">
                <a:solidFill>
                  <a:srgbClr val="202122"/>
                </a:solidFill>
                <a:effectLst/>
                <a:latin typeface="Verdana" panose="020B0604030504040204" pitchFamily="34" charset="0"/>
                <a:ea typeface="Verdana" panose="020B0604030504040204" pitchFamily="34" charset="0"/>
              </a:defRPr>
            </a:lvl1pPr>
          </a:lstStyle>
          <a:p>
            <a:r>
              <a:rPr lang="en-US" sz="1600" dirty="0"/>
              <a:t>The most famous fruit with "seeds" on the outside is the strawberry, but those specks are actually tiny, dry fruits called achenes, each containing a seed, while the red fleshy part is the swollen receptacle.</a:t>
            </a:r>
          </a:p>
        </p:txBody>
      </p:sp>
    </p:spTree>
    <p:extLst>
      <p:ext uri="{BB962C8B-B14F-4D97-AF65-F5344CB8AC3E}">
        <p14:creationId xmlns:p14="http://schemas.microsoft.com/office/powerpoint/2010/main" val="3558198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8832E2B-2FE1-240D-64A8-3548633BD7C5}"/>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71C1BB02-8B83-089D-EF86-3E11B982C30A}"/>
              </a:ext>
            </a:extLst>
          </p:cNvPr>
          <p:cNvSpPr txBox="1"/>
          <p:nvPr/>
        </p:nvSpPr>
        <p:spPr>
          <a:xfrm>
            <a:off x="1807779" y="2635219"/>
            <a:ext cx="8576441" cy="707886"/>
          </a:xfrm>
          <a:prstGeom prst="rect">
            <a:avLst/>
          </a:prstGeom>
          <a:noFill/>
        </p:spPr>
        <p:txBody>
          <a:bodyPr wrap="square">
            <a:spAutoFit/>
          </a:bodyPr>
          <a:lstStyle/>
          <a:p>
            <a:pPr algn="r"/>
            <a:r>
              <a:rPr lang="en-US" sz="4000" b="1" dirty="0">
                <a:latin typeface="Verdana" panose="020B0604030504040204" pitchFamily="34" charset="0"/>
                <a:ea typeface="Verdana" panose="020B0604030504040204" pitchFamily="34" charset="0"/>
              </a:rPr>
              <a:t>Reading of the Holy Quran</a:t>
            </a:r>
          </a:p>
        </p:txBody>
      </p:sp>
    </p:spTree>
    <p:extLst>
      <p:ext uri="{BB962C8B-B14F-4D97-AF65-F5344CB8AC3E}">
        <p14:creationId xmlns:p14="http://schemas.microsoft.com/office/powerpoint/2010/main" val="2838694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18D90F7B-6E11-6963-65F3-76AACA19042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4D5D503-4D1D-8A26-7207-974AA714DA48}"/>
              </a:ext>
            </a:extLst>
          </p:cNvPr>
          <p:cNvSpPr txBox="1">
            <a:spLocks/>
          </p:cNvSpPr>
          <p:nvPr/>
        </p:nvSpPr>
        <p:spPr>
          <a:xfrm>
            <a:off x="838198" y="1349130"/>
            <a:ext cx="10515600" cy="964583"/>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900" b="0"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Quran Tajweed Basics</a:t>
            </a:r>
            <a:br>
              <a:rPr kumimoji="0" lang="ar-SA"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b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r>
              <a:rPr kumimoji="0" lang="en-US" sz="2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Rules/Signs of Waqf(Pause)</a:t>
            </a:r>
          </a:p>
        </p:txBody>
      </p:sp>
      <p:sp>
        <p:nvSpPr>
          <p:cNvPr id="6" name="TextBox 5">
            <a:extLst>
              <a:ext uri="{FF2B5EF4-FFF2-40B4-BE49-F238E27FC236}">
                <a16:creationId xmlns:a16="http://schemas.microsoft.com/office/drawing/2014/main" id="{8B67ECD6-1381-B833-DC51-B6718AC00EB4}"/>
              </a:ext>
            </a:extLst>
          </p:cNvPr>
          <p:cNvSpPr txBox="1"/>
          <p:nvPr/>
        </p:nvSpPr>
        <p:spPr>
          <a:xfrm>
            <a:off x="79508" y="2622541"/>
            <a:ext cx="11849743" cy="29084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1)  The sign of “Sili” means to connect. It is better and more desirable not to stop here.</a:t>
            </a:r>
          </a:p>
          <a:p>
            <a:pPr marL="342900" marR="0" lvl="0" indent="-342900" algn="l" defTabSz="914400" rtl="0" eaLnBrk="1" fontAlgn="auto" latinLnBrk="0" hangingPunct="1">
              <a:lnSpc>
                <a:spcPct val="100000"/>
              </a:lnSpc>
              <a:spcBef>
                <a:spcPts val="0"/>
              </a:spcBef>
              <a:spcAft>
                <a:spcPts val="0"/>
              </a:spcAft>
              <a:buClrTx/>
              <a:buSzTx/>
              <a:buFontTx/>
              <a:buAutoNum type="arabicParenR" startAt="2"/>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a:t>
            </a:r>
            <a:endPar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Qaf</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means “pause is made here”. It is better to stop here.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 name="Picture 12">
            <a:extLst>
              <a:ext uri="{FF2B5EF4-FFF2-40B4-BE49-F238E27FC236}">
                <a16:creationId xmlns:a16="http://schemas.microsoft.com/office/drawing/2014/main" id="{A2D6DF20-104F-5D41-6097-6875434D5F3F}"/>
              </a:ext>
            </a:extLst>
          </p:cNvPr>
          <p:cNvPicPr>
            <a:picLocks noChangeAspect="1"/>
          </p:cNvPicPr>
          <p:nvPr/>
        </p:nvPicPr>
        <p:blipFill>
          <a:blip r:embed="rId3"/>
          <a:stretch>
            <a:fillRect/>
          </a:stretch>
        </p:blipFill>
        <p:spPr>
          <a:xfrm>
            <a:off x="7969922" y="2909068"/>
            <a:ext cx="4116476" cy="409632"/>
          </a:xfrm>
          <a:prstGeom prst="rect">
            <a:avLst/>
          </a:prstGeom>
        </p:spPr>
      </p:pic>
      <p:pic>
        <p:nvPicPr>
          <p:cNvPr id="21" name="Picture 20">
            <a:extLst>
              <a:ext uri="{FF2B5EF4-FFF2-40B4-BE49-F238E27FC236}">
                <a16:creationId xmlns:a16="http://schemas.microsoft.com/office/drawing/2014/main" id="{95FE6555-CE8B-C766-9560-49A25A73CD31}"/>
              </a:ext>
            </a:extLst>
          </p:cNvPr>
          <p:cNvPicPr>
            <a:picLocks noChangeAspect="1"/>
          </p:cNvPicPr>
          <p:nvPr/>
        </p:nvPicPr>
        <p:blipFill>
          <a:blip r:embed="rId4"/>
          <a:stretch>
            <a:fillRect/>
          </a:stretch>
        </p:blipFill>
        <p:spPr>
          <a:xfrm>
            <a:off x="1835606" y="3430694"/>
            <a:ext cx="4925112" cy="400106"/>
          </a:xfrm>
          <a:prstGeom prst="rect">
            <a:avLst/>
          </a:prstGeom>
        </p:spPr>
      </p:pic>
      <p:pic>
        <p:nvPicPr>
          <p:cNvPr id="24" name="Picture 23">
            <a:extLst>
              <a:ext uri="{FF2B5EF4-FFF2-40B4-BE49-F238E27FC236}">
                <a16:creationId xmlns:a16="http://schemas.microsoft.com/office/drawing/2014/main" id="{57905645-A6A6-B9EB-2B3C-0BA035F57A6A}"/>
              </a:ext>
            </a:extLst>
          </p:cNvPr>
          <p:cNvPicPr>
            <a:picLocks noChangeAspect="1"/>
          </p:cNvPicPr>
          <p:nvPr/>
        </p:nvPicPr>
        <p:blipFill>
          <a:blip r:embed="rId5"/>
          <a:stretch>
            <a:fillRect/>
          </a:stretch>
        </p:blipFill>
        <p:spPr>
          <a:xfrm>
            <a:off x="6957014" y="4307539"/>
            <a:ext cx="4629796" cy="400106"/>
          </a:xfrm>
          <a:prstGeom prst="rect">
            <a:avLst/>
          </a:prstGeom>
        </p:spPr>
      </p:pic>
      <p:pic>
        <p:nvPicPr>
          <p:cNvPr id="26" name="Picture 25">
            <a:extLst>
              <a:ext uri="{FF2B5EF4-FFF2-40B4-BE49-F238E27FC236}">
                <a16:creationId xmlns:a16="http://schemas.microsoft.com/office/drawing/2014/main" id="{D10A803B-51B5-BF10-A983-66CDB2A582E7}"/>
              </a:ext>
            </a:extLst>
          </p:cNvPr>
          <p:cNvPicPr>
            <a:picLocks noChangeAspect="1"/>
          </p:cNvPicPr>
          <p:nvPr/>
        </p:nvPicPr>
        <p:blipFill>
          <a:blip r:embed="rId6"/>
          <a:stretch>
            <a:fillRect/>
          </a:stretch>
        </p:blipFill>
        <p:spPr>
          <a:xfrm>
            <a:off x="1525316" y="4982073"/>
            <a:ext cx="7170478" cy="533725"/>
          </a:xfrm>
          <a:prstGeom prst="rect">
            <a:avLst/>
          </a:prstGeom>
        </p:spPr>
      </p:pic>
    </p:spTree>
    <p:extLst>
      <p:ext uri="{BB962C8B-B14F-4D97-AF65-F5344CB8AC3E}">
        <p14:creationId xmlns:p14="http://schemas.microsoft.com/office/powerpoint/2010/main" val="4236369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B81884C-023F-B6EC-F001-0C0C3486C3D0}"/>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D7B1F59F-9A35-F061-B5BC-2EF2F2874EC2}"/>
              </a:ext>
            </a:extLst>
          </p:cNvPr>
          <p:cNvSpPr txBox="1"/>
          <p:nvPr/>
        </p:nvSpPr>
        <p:spPr>
          <a:xfrm>
            <a:off x="5039710" y="2725063"/>
            <a:ext cx="2112579"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Health</a:t>
            </a:r>
          </a:p>
        </p:txBody>
      </p:sp>
    </p:spTree>
    <p:extLst>
      <p:ext uri="{BB962C8B-B14F-4D97-AF65-F5344CB8AC3E}">
        <p14:creationId xmlns:p14="http://schemas.microsoft.com/office/powerpoint/2010/main" val="1429069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n upper respiratory infection (URTI) is a viral or bacterial illness in the upper part of your respiratory system. This includes your nose, sinuses and throat…">
            <a:extLst>
              <a:ext uri="{FF2B5EF4-FFF2-40B4-BE49-F238E27FC236}">
                <a16:creationId xmlns:a16="http://schemas.microsoft.com/office/drawing/2014/main" id="{7B4FF48D-9FDE-183A-DF4A-708DF4EACBBC}"/>
              </a:ext>
            </a:extLst>
          </p:cNvPr>
          <p:cNvSpPr txBox="1">
            <a:spLocks/>
          </p:cNvSpPr>
          <p:nvPr/>
        </p:nvSpPr>
        <p:spPr>
          <a:xfrm>
            <a:off x="2655559" y="1439159"/>
            <a:ext cx="6880881" cy="5279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sz="3100"/>
            </a:pPr>
            <a:r>
              <a:rPr lang="en-US" sz="2400" b="1" dirty="0">
                <a:latin typeface="Verdana" panose="020B0604030504040204" pitchFamily="34" charset="0"/>
                <a:ea typeface="Verdana" panose="020B0604030504040204" pitchFamily="34" charset="0"/>
              </a:rPr>
              <a:t>The Many Health Benefits of Fasting</a:t>
            </a:r>
          </a:p>
        </p:txBody>
      </p:sp>
      <p:pic>
        <p:nvPicPr>
          <p:cNvPr id="3" name="Picture 2" descr="A group of plates of food&#10;&#10;AI-generated content may be incorrect.">
            <a:extLst>
              <a:ext uri="{FF2B5EF4-FFF2-40B4-BE49-F238E27FC236}">
                <a16:creationId xmlns:a16="http://schemas.microsoft.com/office/drawing/2014/main" id="{3F605498-8150-B6EB-69E8-65F0F8820A38}"/>
              </a:ext>
            </a:extLst>
          </p:cNvPr>
          <p:cNvPicPr>
            <a:picLocks noChangeAspect="1"/>
          </p:cNvPicPr>
          <p:nvPr/>
        </p:nvPicPr>
        <p:blipFill>
          <a:blip r:embed="rId2"/>
          <a:stretch>
            <a:fillRect/>
          </a:stretch>
        </p:blipFill>
        <p:spPr>
          <a:xfrm>
            <a:off x="2952628" y="2215702"/>
            <a:ext cx="6286742" cy="34400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B900471-2DC6-5E2E-9642-868B56719F2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F40475A-527F-1E0F-AA9C-7C5DF0A68F0C}"/>
              </a:ext>
            </a:extLst>
          </p:cNvPr>
          <p:cNvPicPr>
            <a:picLocks noChangeAspect="1"/>
          </p:cNvPicPr>
          <p:nvPr/>
        </p:nvPicPr>
        <p:blipFill>
          <a:blip r:embed="rId3"/>
          <a:stretch>
            <a:fillRect/>
          </a:stretch>
        </p:blipFill>
        <p:spPr>
          <a:xfrm>
            <a:off x="499806" y="1477330"/>
            <a:ext cx="11446232" cy="1295512"/>
          </a:xfrm>
          <a:prstGeom prst="rect">
            <a:avLst/>
          </a:prstGeom>
        </p:spPr>
      </p:pic>
      <p:sp>
        <p:nvSpPr>
          <p:cNvPr id="5" name="TextBox 4">
            <a:extLst>
              <a:ext uri="{FF2B5EF4-FFF2-40B4-BE49-F238E27FC236}">
                <a16:creationId xmlns:a16="http://schemas.microsoft.com/office/drawing/2014/main" id="{0591E695-CBF2-E8F3-D5C6-0CFA0F34D3AB}"/>
              </a:ext>
            </a:extLst>
          </p:cNvPr>
          <p:cNvSpPr txBox="1"/>
          <p:nvPr/>
        </p:nvSpPr>
        <p:spPr>
          <a:xfrm>
            <a:off x="2016596" y="2652597"/>
            <a:ext cx="4554646" cy="307777"/>
          </a:xfrm>
          <a:prstGeom prst="rect">
            <a:avLst/>
          </a:prstGeom>
          <a:noFill/>
        </p:spPr>
        <p:txBody>
          <a:bodyPr wrap="square" rtlCol="0">
            <a:spAutoFit/>
          </a:bodyPr>
          <a:lstStyle/>
          <a:p>
            <a:pPr algn="r"/>
            <a:r>
              <a:rPr lang="en-US" sz="1400" b="1" i="1" dirty="0">
                <a:latin typeface="Verdana" panose="020B0604030504040204" pitchFamily="34" charset="0"/>
                <a:ea typeface="Verdana" panose="020B0604030504040204" pitchFamily="34" charset="0"/>
              </a:rPr>
              <a:t>Chapter 3, Aal-e-’Imran, Verse 95</a:t>
            </a:r>
          </a:p>
        </p:txBody>
      </p:sp>
      <p:sp>
        <p:nvSpPr>
          <p:cNvPr id="6" name="TextBox 5">
            <a:extLst>
              <a:ext uri="{FF2B5EF4-FFF2-40B4-BE49-F238E27FC236}">
                <a16:creationId xmlns:a16="http://schemas.microsoft.com/office/drawing/2014/main" id="{62F7B494-2032-502D-A02E-BB9D36C951A7}"/>
              </a:ext>
            </a:extLst>
          </p:cNvPr>
          <p:cNvSpPr txBox="1"/>
          <p:nvPr/>
        </p:nvSpPr>
        <p:spPr>
          <a:xfrm>
            <a:off x="5666740" y="0"/>
            <a:ext cx="6419849"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Recitation of the Holy Quran</a:t>
            </a:r>
          </a:p>
        </p:txBody>
      </p:sp>
      <p:sp>
        <p:nvSpPr>
          <p:cNvPr id="13" name="TextBox 12">
            <a:extLst>
              <a:ext uri="{FF2B5EF4-FFF2-40B4-BE49-F238E27FC236}">
                <a16:creationId xmlns:a16="http://schemas.microsoft.com/office/drawing/2014/main" id="{4DDFA19D-5E7E-ABE3-82EC-7EBFF2FE17D9}"/>
              </a:ext>
            </a:extLst>
          </p:cNvPr>
          <p:cNvSpPr txBox="1"/>
          <p:nvPr/>
        </p:nvSpPr>
        <p:spPr>
          <a:xfrm>
            <a:off x="2016596" y="5226781"/>
            <a:ext cx="4554646" cy="307777"/>
          </a:xfrm>
          <a:prstGeom prst="rect">
            <a:avLst/>
          </a:prstGeom>
          <a:noFill/>
        </p:spPr>
        <p:txBody>
          <a:bodyPr wrap="square" rtlCol="0">
            <a:spAutoFit/>
          </a:bodyPr>
          <a:lstStyle/>
          <a:p>
            <a:pPr algn="r"/>
            <a:r>
              <a:rPr lang="en-US" sz="1400" b="1" i="1" dirty="0">
                <a:latin typeface="Verdana" panose="020B0604030504040204" pitchFamily="34" charset="0"/>
                <a:ea typeface="Verdana" panose="020B0604030504040204" pitchFamily="34" charset="0"/>
              </a:rPr>
              <a:t>Chapter 6, Surah Al-An’am, Verse 22</a:t>
            </a:r>
          </a:p>
        </p:txBody>
      </p:sp>
      <p:pic>
        <p:nvPicPr>
          <p:cNvPr id="17" name="Picture 16">
            <a:extLst>
              <a:ext uri="{FF2B5EF4-FFF2-40B4-BE49-F238E27FC236}">
                <a16:creationId xmlns:a16="http://schemas.microsoft.com/office/drawing/2014/main" id="{BEB6602F-69A4-B5AB-1A97-0FAFC6DD4A57}"/>
              </a:ext>
            </a:extLst>
          </p:cNvPr>
          <p:cNvPicPr>
            <a:picLocks noChangeAspect="1"/>
          </p:cNvPicPr>
          <p:nvPr/>
        </p:nvPicPr>
        <p:blipFill>
          <a:blip r:embed="rId4"/>
          <a:stretch>
            <a:fillRect/>
          </a:stretch>
        </p:blipFill>
        <p:spPr>
          <a:xfrm>
            <a:off x="499806" y="3763605"/>
            <a:ext cx="11446232" cy="1295512"/>
          </a:xfrm>
          <a:prstGeom prst="rect">
            <a:avLst/>
          </a:prstGeom>
        </p:spPr>
      </p:pic>
    </p:spTree>
    <p:extLst>
      <p:ext uri="{BB962C8B-B14F-4D97-AF65-F5344CB8AC3E}">
        <p14:creationId xmlns:p14="http://schemas.microsoft.com/office/powerpoint/2010/main" val="1144368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quote on a white background&#10;&#10;AI-generated content may be incorrect.">
            <a:extLst>
              <a:ext uri="{FF2B5EF4-FFF2-40B4-BE49-F238E27FC236}">
                <a16:creationId xmlns:a16="http://schemas.microsoft.com/office/drawing/2014/main" id="{2D22297E-F5E0-DC48-3480-4711CA187383}"/>
              </a:ext>
            </a:extLst>
          </p:cNvPr>
          <p:cNvPicPr>
            <a:picLocks noChangeAspect="1"/>
          </p:cNvPicPr>
          <p:nvPr/>
        </p:nvPicPr>
        <p:blipFill>
          <a:blip r:embed="rId2"/>
          <a:stretch>
            <a:fillRect/>
          </a:stretch>
        </p:blipFill>
        <p:spPr>
          <a:xfrm>
            <a:off x="8840166" y="2095788"/>
            <a:ext cx="2903472" cy="2796782"/>
          </a:xfrm>
          <a:prstGeom prst="rect">
            <a:avLst/>
          </a:prstGeom>
        </p:spPr>
      </p:pic>
      <p:sp>
        <p:nvSpPr>
          <p:cNvPr id="4" name="Fasting Quotes">
            <a:extLst>
              <a:ext uri="{FF2B5EF4-FFF2-40B4-BE49-F238E27FC236}">
                <a16:creationId xmlns:a16="http://schemas.microsoft.com/office/drawing/2014/main" id="{409A71A2-23AF-5DCD-F9EE-32D955E7CA24}"/>
              </a:ext>
            </a:extLst>
          </p:cNvPr>
          <p:cNvSpPr txBox="1">
            <a:spLocks/>
          </p:cNvSpPr>
          <p:nvPr/>
        </p:nvSpPr>
        <p:spPr>
          <a:xfrm>
            <a:off x="3750176" y="1000246"/>
            <a:ext cx="4691647" cy="10955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0" marR="0" indent="0" algn="ctr" defTabSz="647700" rtl="0" latinLnBrk="0">
              <a:lnSpc>
                <a:spcPct val="100000"/>
              </a:lnSpc>
              <a:spcBef>
                <a:spcPts val="0"/>
              </a:spcBef>
              <a:spcAft>
                <a:spcPts val="0"/>
              </a:spcAft>
              <a:buClrTx/>
              <a:buSzTx/>
              <a:buFontTx/>
              <a:buNone/>
              <a:tabLst>
                <a:tab pos="2095500" algn="l"/>
              </a:tabLst>
              <a:defRPr sz="9400" b="0" i="0" u="none" strike="noStrike" cap="none" spc="0" baseline="0">
                <a:solidFill>
                  <a:srgbClr val="363929"/>
                </a:solidFill>
                <a:effectLst>
                  <a:outerShdw blurRad="25400" dist="25400" dir="2700000" rotWithShape="0">
                    <a:srgbClr val="FFFFFF">
                      <a:alpha val="50000"/>
                    </a:srgbClr>
                  </a:outerShdw>
                </a:effectLst>
                <a:uFillTx/>
                <a:latin typeface="+mn-lt"/>
                <a:ea typeface="+mn-ea"/>
                <a:cs typeface="+mn-cs"/>
                <a:sym typeface="Optima"/>
              </a:defRPr>
            </a:lvl1pPr>
            <a:lvl2pPr marL="0" marR="0" indent="0" algn="ctr" defTabSz="647700" rtl="0" latinLnBrk="0">
              <a:lnSpc>
                <a:spcPct val="100000"/>
              </a:lnSpc>
              <a:spcBef>
                <a:spcPts val="0"/>
              </a:spcBef>
              <a:spcAft>
                <a:spcPts val="0"/>
              </a:spcAft>
              <a:buClrTx/>
              <a:buSzTx/>
              <a:buFontTx/>
              <a:buNone/>
              <a:tabLst>
                <a:tab pos="2095500" algn="l"/>
              </a:tabLst>
              <a:defRPr sz="9400" b="0" i="0" u="none" strike="noStrike" cap="none" spc="0" baseline="0">
                <a:solidFill>
                  <a:srgbClr val="363929"/>
                </a:solidFill>
                <a:effectLst>
                  <a:outerShdw blurRad="25400" dist="25400" dir="2700000" rotWithShape="0">
                    <a:srgbClr val="FFFFFF">
                      <a:alpha val="50000"/>
                    </a:srgbClr>
                  </a:outerShdw>
                </a:effectLst>
                <a:uFillTx/>
                <a:latin typeface="+mn-lt"/>
                <a:ea typeface="+mn-ea"/>
                <a:cs typeface="+mn-cs"/>
                <a:sym typeface="Optima"/>
              </a:defRPr>
            </a:lvl2pPr>
            <a:lvl3pPr marL="0" marR="0" indent="0" algn="ctr" defTabSz="647700" rtl="0" latinLnBrk="0">
              <a:lnSpc>
                <a:spcPct val="100000"/>
              </a:lnSpc>
              <a:spcBef>
                <a:spcPts val="0"/>
              </a:spcBef>
              <a:spcAft>
                <a:spcPts val="0"/>
              </a:spcAft>
              <a:buClrTx/>
              <a:buSzTx/>
              <a:buFontTx/>
              <a:buNone/>
              <a:tabLst>
                <a:tab pos="2095500" algn="l"/>
              </a:tabLst>
              <a:defRPr sz="9400" b="0" i="0" u="none" strike="noStrike" cap="none" spc="0" baseline="0">
                <a:solidFill>
                  <a:srgbClr val="363929"/>
                </a:solidFill>
                <a:effectLst>
                  <a:outerShdw blurRad="25400" dist="25400" dir="2700000" rotWithShape="0">
                    <a:srgbClr val="FFFFFF">
                      <a:alpha val="50000"/>
                    </a:srgbClr>
                  </a:outerShdw>
                </a:effectLst>
                <a:uFillTx/>
                <a:latin typeface="+mn-lt"/>
                <a:ea typeface="+mn-ea"/>
                <a:cs typeface="+mn-cs"/>
                <a:sym typeface="Optima"/>
              </a:defRPr>
            </a:lvl3pPr>
            <a:lvl4pPr marL="0" marR="0" indent="0" algn="ctr" defTabSz="647700" rtl="0" latinLnBrk="0">
              <a:lnSpc>
                <a:spcPct val="100000"/>
              </a:lnSpc>
              <a:spcBef>
                <a:spcPts val="0"/>
              </a:spcBef>
              <a:spcAft>
                <a:spcPts val="0"/>
              </a:spcAft>
              <a:buClrTx/>
              <a:buSzTx/>
              <a:buFontTx/>
              <a:buNone/>
              <a:tabLst>
                <a:tab pos="2095500" algn="l"/>
              </a:tabLst>
              <a:defRPr sz="9400" b="0" i="0" u="none" strike="noStrike" cap="none" spc="0" baseline="0">
                <a:solidFill>
                  <a:srgbClr val="363929"/>
                </a:solidFill>
                <a:effectLst>
                  <a:outerShdw blurRad="25400" dist="25400" dir="2700000" rotWithShape="0">
                    <a:srgbClr val="FFFFFF">
                      <a:alpha val="50000"/>
                    </a:srgbClr>
                  </a:outerShdw>
                </a:effectLst>
                <a:uFillTx/>
                <a:latin typeface="+mn-lt"/>
                <a:ea typeface="+mn-ea"/>
                <a:cs typeface="+mn-cs"/>
                <a:sym typeface="Optima"/>
              </a:defRPr>
            </a:lvl4pPr>
            <a:lvl5pPr marL="0" marR="0" indent="0" algn="ctr" defTabSz="647700" rtl="0" latinLnBrk="0">
              <a:lnSpc>
                <a:spcPct val="100000"/>
              </a:lnSpc>
              <a:spcBef>
                <a:spcPts val="0"/>
              </a:spcBef>
              <a:spcAft>
                <a:spcPts val="0"/>
              </a:spcAft>
              <a:buClrTx/>
              <a:buSzTx/>
              <a:buFontTx/>
              <a:buNone/>
              <a:tabLst>
                <a:tab pos="2095500" algn="l"/>
              </a:tabLst>
              <a:defRPr sz="9400" b="0" i="0" u="none" strike="noStrike" cap="none" spc="0" baseline="0">
                <a:solidFill>
                  <a:srgbClr val="363929"/>
                </a:solidFill>
                <a:effectLst>
                  <a:outerShdw blurRad="25400" dist="25400" dir="2700000" rotWithShape="0">
                    <a:srgbClr val="FFFFFF">
                      <a:alpha val="50000"/>
                    </a:srgbClr>
                  </a:outerShdw>
                </a:effectLst>
                <a:uFillTx/>
                <a:latin typeface="+mn-lt"/>
                <a:ea typeface="+mn-ea"/>
                <a:cs typeface="+mn-cs"/>
                <a:sym typeface="Optima"/>
              </a:defRPr>
            </a:lvl5pPr>
            <a:lvl6pPr marL="0" marR="0" indent="0" algn="ctr" defTabSz="647700" rtl="0" latinLnBrk="0">
              <a:lnSpc>
                <a:spcPct val="100000"/>
              </a:lnSpc>
              <a:spcBef>
                <a:spcPts val="0"/>
              </a:spcBef>
              <a:spcAft>
                <a:spcPts val="0"/>
              </a:spcAft>
              <a:buClrTx/>
              <a:buSzTx/>
              <a:buFontTx/>
              <a:buNone/>
              <a:tabLst>
                <a:tab pos="2095500" algn="l"/>
              </a:tabLst>
              <a:defRPr sz="9400" b="0" i="0" u="none" strike="noStrike" cap="none" spc="0" baseline="0">
                <a:solidFill>
                  <a:srgbClr val="363929"/>
                </a:solidFill>
                <a:effectLst>
                  <a:outerShdw blurRad="25400" dist="25400" dir="2700000" rotWithShape="0">
                    <a:srgbClr val="FFFFFF">
                      <a:alpha val="50000"/>
                    </a:srgbClr>
                  </a:outerShdw>
                </a:effectLst>
                <a:uFillTx/>
                <a:latin typeface="+mn-lt"/>
                <a:ea typeface="+mn-ea"/>
                <a:cs typeface="+mn-cs"/>
                <a:sym typeface="Optima"/>
              </a:defRPr>
            </a:lvl6pPr>
            <a:lvl7pPr marL="0" marR="0" indent="0" algn="ctr" defTabSz="647700" rtl="0" latinLnBrk="0">
              <a:lnSpc>
                <a:spcPct val="100000"/>
              </a:lnSpc>
              <a:spcBef>
                <a:spcPts val="0"/>
              </a:spcBef>
              <a:spcAft>
                <a:spcPts val="0"/>
              </a:spcAft>
              <a:buClrTx/>
              <a:buSzTx/>
              <a:buFontTx/>
              <a:buNone/>
              <a:tabLst>
                <a:tab pos="2095500" algn="l"/>
              </a:tabLst>
              <a:defRPr sz="9400" b="0" i="0" u="none" strike="noStrike" cap="none" spc="0" baseline="0">
                <a:solidFill>
                  <a:srgbClr val="363929"/>
                </a:solidFill>
                <a:effectLst>
                  <a:outerShdw blurRad="25400" dist="25400" dir="2700000" rotWithShape="0">
                    <a:srgbClr val="FFFFFF">
                      <a:alpha val="50000"/>
                    </a:srgbClr>
                  </a:outerShdw>
                </a:effectLst>
                <a:uFillTx/>
                <a:latin typeface="+mn-lt"/>
                <a:ea typeface="+mn-ea"/>
                <a:cs typeface="+mn-cs"/>
                <a:sym typeface="Optima"/>
              </a:defRPr>
            </a:lvl7pPr>
            <a:lvl8pPr marL="0" marR="0" indent="0" algn="ctr" defTabSz="647700" rtl="0" latinLnBrk="0">
              <a:lnSpc>
                <a:spcPct val="100000"/>
              </a:lnSpc>
              <a:spcBef>
                <a:spcPts val="0"/>
              </a:spcBef>
              <a:spcAft>
                <a:spcPts val="0"/>
              </a:spcAft>
              <a:buClrTx/>
              <a:buSzTx/>
              <a:buFontTx/>
              <a:buNone/>
              <a:tabLst>
                <a:tab pos="2095500" algn="l"/>
              </a:tabLst>
              <a:defRPr sz="9400" b="0" i="0" u="none" strike="noStrike" cap="none" spc="0" baseline="0">
                <a:solidFill>
                  <a:srgbClr val="363929"/>
                </a:solidFill>
                <a:effectLst>
                  <a:outerShdw blurRad="25400" dist="25400" dir="2700000" rotWithShape="0">
                    <a:srgbClr val="FFFFFF">
                      <a:alpha val="50000"/>
                    </a:srgbClr>
                  </a:outerShdw>
                </a:effectLst>
                <a:uFillTx/>
                <a:latin typeface="+mn-lt"/>
                <a:ea typeface="+mn-ea"/>
                <a:cs typeface="+mn-cs"/>
                <a:sym typeface="Optima"/>
              </a:defRPr>
            </a:lvl8pPr>
            <a:lvl9pPr marL="0" marR="0" indent="0" algn="ctr" defTabSz="647700" rtl="0" latinLnBrk="0">
              <a:lnSpc>
                <a:spcPct val="100000"/>
              </a:lnSpc>
              <a:spcBef>
                <a:spcPts val="0"/>
              </a:spcBef>
              <a:spcAft>
                <a:spcPts val="0"/>
              </a:spcAft>
              <a:buClrTx/>
              <a:buSzTx/>
              <a:buFontTx/>
              <a:buNone/>
              <a:tabLst>
                <a:tab pos="2095500" algn="l"/>
              </a:tabLst>
              <a:defRPr sz="9400" b="0" i="0" u="none" strike="noStrike" cap="none" spc="0" baseline="0">
                <a:solidFill>
                  <a:srgbClr val="363929"/>
                </a:solidFill>
                <a:effectLst>
                  <a:outerShdw blurRad="25400" dist="25400" dir="2700000" rotWithShape="0">
                    <a:srgbClr val="FFFFFF">
                      <a:alpha val="50000"/>
                    </a:srgbClr>
                  </a:outerShdw>
                </a:effectLst>
                <a:uFillTx/>
                <a:latin typeface="+mn-lt"/>
                <a:ea typeface="+mn-ea"/>
                <a:cs typeface="+mn-cs"/>
                <a:sym typeface="Optima"/>
              </a:defRPr>
            </a:lvl9pPr>
          </a:lstStyle>
          <a:p>
            <a:pPr marL="0" marR="0" lvl="0" indent="0" algn="ctr" defTabSz="647700" rtl="0" eaLnBrk="1" fontAlgn="auto" latinLnBrk="0" hangingPunct="1">
              <a:lnSpc>
                <a:spcPct val="100000"/>
              </a:lnSpc>
              <a:spcBef>
                <a:spcPts val="0"/>
              </a:spcBef>
              <a:spcAft>
                <a:spcPts val="0"/>
              </a:spcAft>
              <a:buClrTx/>
              <a:buSzTx/>
              <a:buFontTx/>
              <a:buNone/>
              <a:tabLst>
                <a:tab pos="2095500" algn="l"/>
              </a:tabLst>
              <a:defRPr/>
            </a:pPr>
            <a:r>
              <a:rPr kumimoji="0" lang="en-US" sz="3200" b="1" i="0" u="none" strike="noStrike" kern="0" cap="none" spc="0" normalizeH="0" baseline="0" noProof="0" dirty="0">
                <a:ln>
                  <a:noFill/>
                </a:ln>
                <a:solidFill>
                  <a:srgbClr val="363929"/>
                </a:solidFill>
                <a:effectLst>
                  <a:outerShdw blurRad="25400" dist="25400" dir="2700000" rotWithShape="0">
                    <a:srgbClr val="FFFFFF">
                      <a:alpha val="50000"/>
                    </a:srgbClr>
                  </a:outerShdw>
                </a:effectLst>
                <a:uLnTx/>
                <a:uFillTx/>
                <a:latin typeface="Verdana" panose="020B0604030504040204" pitchFamily="34" charset="0"/>
                <a:ea typeface="Verdana" panose="020B0604030504040204" pitchFamily="34" charset="0"/>
                <a:sym typeface="Optima"/>
              </a:rPr>
              <a:t>Fasting Quotes </a:t>
            </a:r>
          </a:p>
        </p:txBody>
      </p:sp>
      <p:sp>
        <p:nvSpPr>
          <p:cNvPr id="9" name="TextBox 8">
            <a:extLst>
              <a:ext uri="{FF2B5EF4-FFF2-40B4-BE49-F238E27FC236}">
                <a16:creationId xmlns:a16="http://schemas.microsoft.com/office/drawing/2014/main" id="{E37E132A-33E5-C708-B1E9-DF96EEF316A0}"/>
              </a:ext>
            </a:extLst>
          </p:cNvPr>
          <p:cNvSpPr txBox="1"/>
          <p:nvPr/>
        </p:nvSpPr>
        <p:spPr>
          <a:xfrm>
            <a:off x="416689" y="2459504"/>
            <a:ext cx="8423477" cy="1938992"/>
          </a:xfrm>
          <a:prstGeom prst="rect">
            <a:avLst/>
          </a:prstGeom>
          <a:noFill/>
        </p:spPr>
        <p:txBody>
          <a:bodyPr wrap="square">
            <a:spAutoFit/>
          </a:bodyPr>
          <a:lstStyle/>
          <a:p>
            <a:r>
              <a:rPr lang="en-US" sz="2000" b="1" dirty="0">
                <a:latin typeface="Verdana" panose="020B0604030504040204" pitchFamily="34" charset="0"/>
                <a:ea typeface="Verdana" panose="020B0604030504040204" pitchFamily="34" charset="0"/>
              </a:rPr>
              <a:t>Fasting is the greatest remedy - The physician within</a:t>
            </a:r>
            <a:br>
              <a:rPr lang="en-US" sz="2000" dirty="0">
                <a:latin typeface="Verdana" panose="020B0604030504040204" pitchFamily="34" charset="0"/>
                <a:ea typeface="Verdana" panose="020B0604030504040204" pitchFamily="34" charset="0"/>
              </a:rPr>
            </a:br>
            <a:r>
              <a:rPr lang="en-US" sz="2000" i="1" dirty="0">
                <a:latin typeface="Verdana" panose="020B0604030504040204" pitchFamily="34" charset="0"/>
                <a:ea typeface="Verdana" panose="020B0604030504040204" pitchFamily="34" charset="0"/>
              </a:rPr>
              <a:t>Philippus Paracelsus - Swiss Physician</a:t>
            </a:r>
            <a:br>
              <a:rPr lang="en-US" sz="2000" dirty="0">
                <a:latin typeface="Verdana" panose="020B0604030504040204" pitchFamily="34" charset="0"/>
                <a:ea typeface="Verdana" panose="020B0604030504040204" pitchFamily="34" charset="0"/>
              </a:rPr>
            </a:br>
            <a:endParaRPr lang="en-US" sz="2000" dirty="0">
              <a:latin typeface="Verdana" panose="020B0604030504040204" pitchFamily="34" charset="0"/>
              <a:ea typeface="Verdana" panose="020B0604030504040204" pitchFamily="34" charset="0"/>
            </a:endParaRPr>
          </a:p>
          <a:p>
            <a:r>
              <a:rPr lang="en-US" sz="2000" b="1" dirty="0">
                <a:latin typeface="Verdana" panose="020B0604030504040204" pitchFamily="34" charset="0"/>
                <a:ea typeface="Verdana" panose="020B0604030504040204" pitchFamily="34" charset="0"/>
              </a:rPr>
              <a:t>Humans live on one-quarter of what they eat; on the other three-quarters lives their doctors </a:t>
            </a:r>
            <a:br>
              <a:rPr lang="en-US" sz="2000" b="1" dirty="0">
                <a:latin typeface="Verdana" panose="020B0604030504040204" pitchFamily="34" charset="0"/>
                <a:ea typeface="Verdana" panose="020B0604030504040204" pitchFamily="34" charset="0"/>
              </a:rPr>
            </a:br>
            <a:r>
              <a:rPr lang="en-US" sz="2000" i="1" dirty="0">
                <a:latin typeface="Verdana" panose="020B0604030504040204" pitchFamily="34" charset="0"/>
                <a:ea typeface="Verdana" panose="020B0604030504040204" pitchFamily="34" charset="0"/>
              </a:rPr>
              <a:t>(Egyptian Pyramid Inscription 3800 BC)</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are Complications of URTIs">
            <a:extLst>
              <a:ext uri="{FF2B5EF4-FFF2-40B4-BE49-F238E27FC236}">
                <a16:creationId xmlns:a16="http://schemas.microsoft.com/office/drawing/2014/main" id="{99A0BFA2-06E8-0CE2-3ACF-15EADA2EBEC6}"/>
              </a:ext>
            </a:extLst>
          </p:cNvPr>
          <p:cNvSpPr txBox="1">
            <a:spLocks/>
          </p:cNvSpPr>
          <p:nvPr/>
        </p:nvSpPr>
        <p:spPr>
          <a:xfrm>
            <a:off x="4253066" y="1530778"/>
            <a:ext cx="4452974" cy="700268"/>
          </a:xfrm>
          <a:prstGeom prst="rect">
            <a:avLst/>
          </a:prstGeom>
        </p:spPr>
        <p:txBody>
          <a:bodyPr/>
          <a:lstStyle>
            <a:lvl1pPr algn="l" defTabSz="914400" rtl="0" eaLnBrk="1" latinLnBrk="0" hangingPunct="1">
              <a:lnSpc>
                <a:spcPct val="90000"/>
              </a:lnSpc>
              <a:spcBef>
                <a:spcPct val="0"/>
              </a:spcBef>
              <a:buNone/>
              <a:defRPr sz="4600" kern="1200">
                <a:solidFill>
                  <a:schemeClr val="tx1"/>
                </a:solidFill>
                <a:latin typeface="+mj-lt"/>
                <a:ea typeface="+mj-ea"/>
                <a:cs typeface="+mj-cs"/>
              </a:defRPr>
            </a:lvl1pPr>
          </a:lstStyle>
          <a:p>
            <a:pPr algn="ctr"/>
            <a:r>
              <a:rPr lang="en-US" sz="2800" b="1" dirty="0">
                <a:latin typeface="Verdana" panose="020B0604030504040204" pitchFamily="34" charset="0"/>
                <a:ea typeface="Verdana" panose="020B0604030504040204" pitchFamily="34" charset="0"/>
              </a:rPr>
              <a:t>Fights Inflammation</a:t>
            </a:r>
          </a:p>
        </p:txBody>
      </p:sp>
      <p:pic>
        <p:nvPicPr>
          <p:cNvPr id="3" name="Picture 2" descr="A diagram of a fasting process&#10;&#10;AI-generated content may be incorrect.">
            <a:extLst>
              <a:ext uri="{FF2B5EF4-FFF2-40B4-BE49-F238E27FC236}">
                <a16:creationId xmlns:a16="http://schemas.microsoft.com/office/drawing/2014/main" id="{8352EE31-B046-533D-1EC5-C12A138BF2F2}"/>
              </a:ext>
            </a:extLst>
          </p:cNvPr>
          <p:cNvPicPr>
            <a:picLocks noChangeAspect="1"/>
          </p:cNvPicPr>
          <p:nvPr/>
        </p:nvPicPr>
        <p:blipFill>
          <a:blip r:embed="rId2"/>
          <a:stretch>
            <a:fillRect/>
          </a:stretch>
        </p:blipFill>
        <p:spPr>
          <a:xfrm>
            <a:off x="7520356" y="2514600"/>
            <a:ext cx="4501109" cy="2442615"/>
          </a:xfrm>
          <a:prstGeom prst="rect">
            <a:avLst/>
          </a:prstGeom>
        </p:spPr>
      </p:pic>
      <p:sp>
        <p:nvSpPr>
          <p:cNvPr id="4" name="Chronic Inflammation negatively affects your health leading to heart disease, cancer, arthritis etc.…">
            <a:extLst>
              <a:ext uri="{FF2B5EF4-FFF2-40B4-BE49-F238E27FC236}">
                <a16:creationId xmlns:a16="http://schemas.microsoft.com/office/drawing/2014/main" id="{FA259E42-D1B4-74CC-58AF-829F7212E560}"/>
              </a:ext>
            </a:extLst>
          </p:cNvPr>
          <p:cNvSpPr txBox="1">
            <a:spLocks/>
          </p:cNvSpPr>
          <p:nvPr/>
        </p:nvSpPr>
        <p:spPr>
          <a:xfrm>
            <a:off x="170535" y="2231046"/>
            <a:ext cx="7164729" cy="35562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41223">
              <a:lnSpc>
                <a:spcPct val="100000"/>
              </a:lnSpc>
              <a:spcBef>
                <a:spcPts val="0"/>
              </a:spcBef>
              <a:buClr>
                <a:srgbClr val="9A7865"/>
              </a:buClr>
              <a:buSzPct val="100000"/>
              <a:defRPr sz="4158"/>
            </a:pPr>
            <a:r>
              <a:rPr lang="en-US" sz="2200" dirty="0">
                <a:latin typeface="Verdana" panose="020B0604030504040204" pitchFamily="34" charset="0"/>
                <a:ea typeface="Verdana" panose="020B0604030504040204" pitchFamily="34" charset="0"/>
              </a:rPr>
              <a:t>Chronic Inflammation negatively affects your health leading to heart disease, cancer, arthritis etc. </a:t>
            </a:r>
          </a:p>
          <a:p>
            <a:pPr defTabSz="641223">
              <a:lnSpc>
                <a:spcPct val="100000"/>
              </a:lnSpc>
              <a:spcBef>
                <a:spcPts val="0"/>
              </a:spcBef>
              <a:buClr>
                <a:srgbClr val="9A7865"/>
              </a:buClr>
              <a:buSzPct val="100000"/>
              <a:defRPr sz="4158"/>
            </a:pPr>
            <a:endParaRPr lang="en-US" sz="2200" b="1" dirty="0">
              <a:latin typeface="Verdana" panose="020B0604030504040204" pitchFamily="34" charset="0"/>
              <a:ea typeface="Verdana" panose="020B0604030504040204" pitchFamily="34" charset="0"/>
            </a:endParaRPr>
          </a:p>
          <a:p>
            <a:pPr defTabSz="641223">
              <a:lnSpc>
                <a:spcPct val="100000"/>
              </a:lnSpc>
              <a:spcBef>
                <a:spcPts val="0"/>
              </a:spcBef>
              <a:buClr>
                <a:srgbClr val="9A7865"/>
              </a:buClr>
              <a:buSzPct val="100000"/>
              <a:defRPr sz="4158"/>
            </a:pPr>
            <a:r>
              <a:rPr lang="en-US" sz="2200" dirty="0">
                <a:latin typeface="Verdana" panose="020B0604030504040204" pitchFamily="34" charset="0"/>
                <a:ea typeface="Verdana" panose="020B0604030504040204" pitchFamily="34" charset="0"/>
              </a:rPr>
              <a:t>Some studies have found that fasting can help </a:t>
            </a:r>
            <a:r>
              <a:rPr lang="en-US" sz="2200" dirty="0">
                <a:solidFill>
                  <a:srgbClr val="02838D"/>
                </a:solidFill>
                <a:latin typeface="Verdana" panose="020B0604030504040204" pitchFamily="34" charset="0"/>
                <a:ea typeface="Verdana" panose="020B0604030504040204" pitchFamily="34" charset="0"/>
                <a:hlinkClick r:id="rId3"/>
              </a:rPr>
              <a:t>decrease levels of inflammation</a:t>
            </a:r>
            <a:r>
              <a:rPr lang="en-US" sz="2200" dirty="0">
                <a:latin typeface="Verdana" panose="020B0604030504040204" pitchFamily="34" charset="0"/>
                <a:ea typeface="Verdana" panose="020B0604030504040204" pitchFamily="34" charset="0"/>
              </a:rPr>
              <a:t> and promote better health</a:t>
            </a:r>
          </a:p>
          <a:p>
            <a:pPr defTabSz="641223">
              <a:lnSpc>
                <a:spcPct val="100000"/>
              </a:lnSpc>
              <a:spcBef>
                <a:spcPts val="0"/>
              </a:spcBef>
              <a:buClr>
                <a:srgbClr val="9A7865"/>
              </a:buClr>
              <a:buSzPct val="100000"/>
              <a:defRPr sz="4158"/>
            </a:pPr>
            <a:endParaRPr lang="en-US" sz="2200" dirty="0">
              <a:latin typeface="Verdana" panose="020B0604030504040204" pitchFamily="34" charset="0"/>
              <a:ea typeface="Verdana" panose="020B0604030504040204" pitchFamily="34" charset="0"/>
            </a:endParaRPr>
          </a:p>
          <a:p>
            <a:pPr defTabSz="641223">
              <a:lnSpc>
                <a:spcPct val="100000"/>
              </a:lnSpc>
              <a:spcBef>
                <a:spcPts val="0"/>
              </a:spcBef>
              <a:buClr>
                <a:srgbClr val="9A7865"/>
              </a:buClr>
              <a:buSzPct val="100000"/>
              <a:defRPr sz="4158"/>
            </a:pPr>
            <a:r>
              <a:rPr lang="en-US" sz="2200" dirty="0">
                <a:latin typeface="Verdana" panose="020B0604030504040204" pitchFamily="34" charset="0"/>
                <a:ea typeface="Verdana" panose="020B0604030504040204" pitchFamily="34" charset="0"/>
              </a:rPr>
              <a:t>The net advantage is reduced risk of cancers, heart disease, diabetes, arthritis etc.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9D643-229A-5A40-53AB-9DDB1FCC24FE}"/>
            </a:ext>
          </a:extLst>
        </p:cNvPr>
        <p:cNvGrpSpPr/>
        <p:nvPr/>
      </p:nvGrpSpPr>
      <p:grpSpPr>
        <a:xfrm>
          <a:off x="0" y="0"/>
          <a:ext cx="0" cy="0"/>
          <a:chOff x="0" y="0"/>
          <a:chExt cx="0" cy="0"/>
        </a:xfrm>
      </p:grpSpPr>
      <p:sp>
        <p:nvSpPr>
          <p:cNvPr id="2" name="Most upper respiratory infections are self limiting illnesses. They rarely can cause complications like…">
            <a:extLst>
              <a:ext uri="{FF2B5EF4-FFF2-40B4-BE49-F238E27FC236}">
                <a16:creationId xmlns:a16="http://schemas.microsoft.com/office/drawing/2014/main" id="{9685109B-848E-70B0-7A0C-EA00552BB2AB}"/>
              </a:ext>
            </a:extLst>
          </p:cNvPr>
          <p:cNvSpPr txBox="1">
            <a:spLocks/>
          </p:cNvSpPr>
          <p:nvPr/>
        </p:nvSpPr>
        <p:spPr>
          <a:xfrm>
            <a:off x="917680" y="2451110"/>
            <a:ext cx="8014082" cy="25564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Verdana" panose="020B0604030504040204" pitchFamily="34" charset="0"/>
                <a:ea typeface="Verdana" panose="020B0604030504040204" pitchFamily="34" charset="0"/>
              </a:rPr>
              <a:t>Diabetes Mellitus Fasting can decrease insulin resistance which can reduce the risk of developing diabetes</a:t>
            </a:r>
          </a:p>
          <a:p>
            <a:r>
              <a:rPr lang="en-US" sz="2400" dirty="0">
                <a:latin typeface="Verdana" panose="020B0604030504040204" pitchFamily="34" charset="0"/>
                <a:ea typeface="Verdana" panose="020B0604030504040204" pitchFamily="34" charset="0"/>
              </a:rPr>
              <a:t>Fasting can improve blood sugar management.</a:t>
            </a:r>
          </a:p>
          <a:p>
            <a:r>
              <a:rPr lang="en-US" sz="2400" dirty="0">
                <a:latin typeface="Verdana" panose="020B0604030504040204" pitchFamily="34" charset="0"/>
                <a:ea typeface="Verdana" panose="020B0604030504040204" pitchFamily="34" charset="0"/>
              </a:rPr>
              <a:t>Some diabetics may be able to reverse the need for insulin. Talk to your doctor</a:t>
            </a:r>
          </a:p>
        </p:txBody>
      </p:sp>
      <p:sp>
        <p:nvSpPr>
          <p:cNvPr id="3" name="Rare Complications of URTIs">
            <a:extLst>
              <a:ext uri="{FF2B5EF4-FFF2-40B4-BE49-F238E27FC236}">
                <a16:creationId xmlns:a16="http://schemas.microsoft.com/office/drawing/2014/main" id="{25A8E195-5049-8253-DB67-FF07A0B1E29C}"/>
              </a:ext>
            </a:extLst>
          </p:cNvPr>
          <p:cNvSpPr txBox="1">
            <a:spLocks/>
          </p:cNvSpPr>
          <p:nvPr/>
        </p:nvSpPr>
        <p:spPr>
          <a:xfrm>
            <a:off x="500990" y="1348451"/>
            <a:ext cx="10795000" cy="700268"/>
          </a:xfrm>
          <a:prstGeom prst="rect">
            <a:avLst/>
          </a:prstGeom>
        </p:spPr>
        <p:txBody>
          <a:bodyPr/>
          <a:lstStyle>
            <a:lvl1pPr algn="l" defTabSz="914400" rtl="0" eaLnBrk="1" latinLnBrk="0" hangingPunct="1">
              <a:lnSpc>
                <a:spcPct val="90000"/>
              </a:lnSpc>
              <a:spcBef>
                <a:spcPct val="0"/>
              </a:spcBef>
              <a:buNone/>
              <a:defRPr sz="4600" kern="1200">
                <a:solidFill>
                  <a:schemeClr val="tx1"/>
                </a:solidFill>
                <a:latin typeface="+mj-lt"/>
                <a:ea typeface="+mj-ea"/>
                <a:cs typeface="+mj-cs"/>
              </a:defRPr>
            </a:lvl1pPr>
          </a:lstStyle>
          <a:p>
            <a:pPr algn="ctr"/>
            <a:r>
              <a:rPr lang="en-US" sz="2800" b="1" dirty="0">
                <a:latin typeface="Verdana" panose="020B0604030504040204" pitchFamily="34" charset="0"/>
                <a:ea typeface="Verdana" panose="020B0604030504040204" pitchFamily="34" charset="0"/>
              </a:rPr>
              <a:t>Blood Sugar and Diabetes</a:t>
            </a:r>
          </a:p>
        </p:txBody>
      </p:sp>
      <p:pic>
        <p:nvPicPr>
          <p:cNvPr id="5" name="Picture 4" descr="A diagram of a person with different types of food&#10;&#10;AI-generated content may be incorrect.">
            <a:extLst>
              <a:ext uri="{FF2B5EF4-FFF2-40B4-BE49-F238E27FC236}">
                <a16:creationId xmlns:a16="http://schemas.microsoft.com/office/drawing/2014/main" id="{EBC45114-6591-1B94-FCB1-7CA428ECA06C}"/>
              </a:ext>
            </a:extLst>
          </p:cNvPr>
          <p:cNvPicPr>
            <a:picLocks noChangeAspect="1"/>
          </p:cNvPicPr>
          <p:nvPr/>
        </p:nvPicPr>
        <p:blipFill>
          <a:blip r:embed="rId2"/>
          <a:stretch>
            <a:fillRect/>
          </a:stretch>
        </p:blipFill>
        <p:spPr>
          <a:xfrm>
            <a:off x="8931762" y="2149835"/>
            <a:ext cx="3063505" cy="2857748"/>
          </a:xfrm>
          <a:prstGeom prst="rect">
            <a:avLst/>
          </a:prstGeom>
        </p:spPr>
      </p:pic>
    </p:spTree>
    <p:extLst>
      <p:ext uri="{BB962C8B-B14F-4D97-AF65-F5344CB8AC3E}">
        <p14:creationId xmlns:p14="http://schemas.microsoft.com/office/powerpoint/2010/main" val="3817189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B6FDA-40FB-7D5E-A02B-F7043354A751}"/>
            </a:ext>
          </a:extLst>
        </p:cNvPr>
        <p:cNvGrpSpPr/>
        <p:nvPr/>
      </p:nvGrpSpPr>
      <p:grpSpPr>
        <a:xfrm>
          <a:off x="0" y="0"/>
          <a:ext cx="0" cy="0"/>
          <a:chOff x="0" y="0"/>
          <a:chExt cx="0" cy="0"/>
        </a:xfrm>
      </p:grpSpPr>
      <p:pic>
        <p:nvPicPr>
          <p:cNvPr id="3" name="Picture 2" descr="A diagram of a health benefits&#10;&#10;AI-generated content may be incorrect.">
            <a:extLst>
              <a:ext uri="{FF2B5EF4-FFF2-40B4-BE49-F238E27FC236}">
                <a16:creationId xmlns:a16="http://schemas.microsoft.com/office/drawing/2014/main" id="{A7AB9409-D442-7839-90EB-15F5113AC49E}"/>
              </a:ext>
            </a:extLst>
          </p:cNvPr>
          <p:cNvPicPr>
            <a:picLocks noChangeAspect="1"/>
          </p:cNvPicPr>
          <p:nvPr/>
        </p:nvPicPr>
        <p:blipFill>
          <a:blip r:embed="rId2"/>
          <a:stretch>
            <a:fillRect/>
          </a:stretch>
        </p:blipFill>
        <p:spPr>
          <a:xfrm>
            <a:off x="7824486" y="2366544"/>
            <a:ext cx="3641804" cy="2759281"/>
          </a:xfrm>
          <a:prstGeom prst="rect">
            <a:avLst/>
          </a:prstGeom>
        </p:spPr>
      </p:pic>
      <p:sp>
        <p:nvSpPr>
          <p:cNvPr id="7" name="High Blood Pressure, Heart Disease and Cholesterol">
            <a:extLst>
              <a:ext uri="{FF2B5EF4-FFF2-40B4-BE49-F238E27FC236}">
                <a16:creationId xmlns:a16="http://schemas.microsoft.com/office/drawing/2014/main" id="{9FD23D91-8C83-2EA4-AB98-A976062FC931}"/>
              </a:ext>
            </a:extLst>
          </p:cNvPr>
          <p:cNvSpPr txBox="1">
            <a:spLocks/>
          </p:cNvSpPr>
          <p:nvPr/>
        </p:nvSpPr>
        <p:spPr>
          <a:xfrm>
            <a:off x="988828" y="1443122"/>
            <a:ext cx="9396430" cy="523901"/>
          </a:xfrm>
          <a:prstGeom prst="rect">
            <a:avLst/>
          </a:prstGeom>
        </p:spPr>
        <p:txBody>
          <a:bodyPr/>
          <a:lstStyle>
            <a:lvl1pPr algn="l" defTabSz="914400" rtl="0" eaLnBrk="1" latinLnBrk="0" hangingPunct="1">
              <a:lnSpc>
                <a:spcPct val="90000"/>
              </a:lnSpc>
              <a:spcBef>
                <a:spcPct val="0"/>
              </a:spcBef>
              <a:buNone/>
              <a:defRPr sz="6900" kern="1200">
                <a:solidFill>
                  <a:schemeClr val="tx1"/>
                </a:solidFill>
                <a:latin typeface="+mj-lt"/>
                <a:ea typeface="+mj-ea"/>
                <a:cs typeface="+mj-cs"/>
              </a:defRPr>
            </a:lvl1pPr>
          </a:lstStyle>
          <a:p>
            <a:pPr algn="ctr"/>
            <a:r>
              <a:rPr lang="en-US" sz="2400" b="1" dirty="0">
                <a:latin typeface="Verdana" panose="020B0604030504040204" pitchFamily="34" charset="0"/>
                <a:ea typeface="Verdana" panose="020B0604030504040204" pitchFamily="34" charset="0"/>
              </a:rPr>
              <a:t>High Blood Pressure, Heart Disease and Cholesterol </a:t>
            </a:r>
          </a:p>
        </p:txBody>
      </p:sp>
      <p:sp>
        <p:nvSpPr>
          <p:cNvPr id="8" name="Fasting can particularly improve your heart health…">
            <a:extLst>
              <a:ext uri="{FF2B5EF4-FFF2-40B4-BE49-F238E27FC236}">
                <a16:creationId xmlns:a16="http://schemas.microsoft.com/office/drawing/2014/main" id="{A3532E3D-4F86-B604-635D-3DB0C88EE48C}"/>
              </a:ext>
            </a:extLst>
          </p:cNvPr>
          <p:cNvSpPr txBox="1">
            <a:spLocks/>
          </p:cNvSpPr>
          <p:nvPr/>
        </p:nvSpPr>
        <p:spPr>
          <a:xfrm>
            <a:off x="567883" y="2571454"/>
            <a:ext cx="7256603" cy="29538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5475" indent="-277813">
              <a:lnSpc>
                <a:spcPct val="100000"/>
              </a:lnSpc>
              <a:spcBef>
                <a:spcPts val="0"/>
              </a:spcBef>
              <a:buClr>
                <a:srgbClr val="9A7865"/>
              </a:buClr>
              <a:buSzPct val="40000"/>
              <a:buFont typeface="Arial" panose="020B0604020202020204" pitchFamily="34" charset="0"/>
              <a:buBlip>
                <a:blip r:embed="rId3"/>
              </a:buBlip>
            </a:pPr>
            <a:r>
              <a:rPr lang="en-US" sz="2200" dirty="0">
                <a:latin typeface="Verdana" panose="020B0604030504040204" pitchFamily="34" charset="0"/>
                <a:ea typeface="Verdana" panose="020B0604030504040204" pitchFamily="34" charset="0"/>
              </a:rPr>
              <a:t>Fasting can particularly improve your heart health</a:t>
            </a:r>
          </a:p>
          <a:p>
            <a:pPr marL="625475" indent="-277813">
              <a:lnSpc>
                <a:spcPct val="100000"/>
              </a:lnSpc>
              <a:spcBef>
                <a:spcPts val="0"/>
              </a:spcBef>
              <a:buClr>
                <a:srgbClr val="9A7865"/>
              </a:buClr>
              <a:buSzPct val="40000"/>
              <a:buFont typeface="Arial" panose="020B0604020202020204" pitchFamily="34" charset="0"/>
              <a:buBlip>
                <a:blip r:embed="rId3"/>
              </a:buBlip>
            </a:pPr>
            <a:endParaRPr lang="en-US" sz="2200" dirty="0">
              <a:latin typeface="Verdana" panose="020B0604030504040204" pitchFamily="34" charset="0"/>
              <a:ea typeface="Verdana" panose="020B0604030504040204" pitchFamily="34" charset="0"/>
            </a:endParaRPr>
          </a:p>
          <a:p>
            <a:pPr marL="625475" indent="-277813">
              <a:lnSpc>
                <a:spcPct val="100000"/>
              </a:lnSpc>
              <a:spcBef>
                <a:spcPts val="0"/>
              </a:spcBef>
              <a:buClr>
                <a:srgbClr val="9A7865"/>
              </a:buClr>
              <a:buSzPct val="40000"/>
              <a:buFont typeface="Arial" panose="020B0604020202020204" pitchFamily="34" charset="0"/>
              <a:buBlip>
                <a:blip r:embed="rId3"/>
              </a:buBlip>
            </a:pPr>
            <a:r>
              <a:rPr lang="en-US" sz="2200" dirty="0">
                <a:latin typeface="Verdana" panose="020B0604030504040204" pitchFamily="34" charset="0"/>
                <a:ea typeface="Verdana" panose="020B0604030504040204" pitchFamily="34" charset="0"/>
              </a:rPr>
              <a:t>Fasting has been associated with a lower risk of coronary heart disease</a:t>
            </a:r>
          </a:p>
          <a:p>
            <a:pPr marL="625475" indent="-277813">
              <a:lnSpc>
                <a:spcPct val="100000"/>
              </a:lnSpc>
              <a:spcBef>
                <a:spcPts val="0"/>
              </a:spcBef>
              <a:buClr>
                <a:srgbClr val="9A7865"/>
              </a:buClr>
              <a:buSzPct val="40000"/>
              <a:buFont typeface="Arial" panose="020B0604020202020204" pitchFamily="34" charset="0"/>
              <a:buBlip>
                <a:blip r:embed="rId3"/>
              </a:buBlip>
            </a:pPr>
            <a:endParaRPr lang="en-US" sz="2200" dirty="0">
              <a:latin typeface="Verdana" panose="020B0604030504040204" pitchFamily="34" charset="0"/>
              <a:ea typeface="Verdana" panose="020B0604030504040204" pitchFamily="34" charset="0"/>
            </a:endParaRPr>
          </a:p>
          <a:p>
            <a:pPr marL="625475" indent="-277813">
              <a:lnSpc>
                <a:spcPct val="100000"/>
              </a:lnSpc>
              <a:spcBef>
                <a:spcPts val="0"/>
              </a:spcBef>
              <a:buClr>
                <a:srgbClr val="9A7865"/>
              </a:buClr>
              <a:buSzPct val="40000"/>
              <a:buFont typeface="Arial" panose="020B0604020202020204" pitchFamily="34" charset="0"/>
              <a:buBlip>
                <a:blip r:embed="rId3"/>
              </a:buBlip>
            </a:pPr>
            <a:r>
              <a:rPr lang="en-US" sz="2200" dirty="0">
                <a:latin typeface="Verdana" panose="020B0604030504040204" pitchFamily="34" charset="0"/>
                <a:ea typeface="Verdana" panose="020B0604030504040204" pitchFamily="34" charset="0"/>
              </a:rPr>
              <a:t>Fasting may help lower blood pressure, triglycerides, and cholesterol levels</a:t>
            </a:r>
          </a:p>
        </p:txBody>
      </p:sp>
    </p:spTree>
    <p:extLst>
      <p:ext uri="{BB962C8B-B14F-4D97-AF65-F5344CB8AC3E}">
        <p14:creationId xmlns:p14="http://schemas.microsoft.com/office/powerpoint/2010/main" val="8247813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305A3-E72C-4A8E-851F-C4EF10A891ED}"/>
            </a:ext>
          </a:extLst>
        </p:cNvPr>
        <p:cNvGrpSpPr/>
        <p:nvPr/>
      </p:nvGrpSpPr>
      <p:grpSpPr>
        <a:xfrm>
          <a:off x="0" y="0"/>
          <a:ext cx="0" cy="0"/>
          <a:chOff x="0" y="0"/>
          <a:chExt cx="0" cy="0"/>
        </a:xfrm>
      </p:grpSpPr>
      <p:sp>
        <p:nvSpPr>
          <p:cNvPr id="2" name="Get your flu shot as soon as possible. It takes 2-3 weeks for immunity to kick in…">
            <a:extLst>
              <a:ext uri="{FF2B5EF4-FFF2-40B4-BE49-F238E27FC236}">
                <a16:creationId xmlns:a16="http://schemas.microsoft.com/office/drawing/2014/main" id="{1B7B963D-367C-B3EC-29DA-72296069B26B}"/>
              </a:ext>
            </a:extLst>
          </p:cNvPr>
          <p:cNvSpPr txBox="1">
            <a:spLocks/>
          </p:cNvSpPr>
          <p:nvPr/>
        </p:nvSpPr>
        <p:spPr>
          <a:xfrm>
            <a:off x="338510" y="2304829"/>
            <a:ext cx="7798493" cy="25796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519937">
              <a:spcBef>
                <a:spcPts val="2400"/>
              </a:spcBef>
              <a:defRPr sz="3827"/>
            </a:pPr>
            <a:r>
              <a:rPr lang="en-US" sz="2400" dirty="0">
                <a:latin typeface="Verdana" panose="020B0604030504040204" pitchFamily="34" charset="0"/>
                <a:ea typeface="Verdana" panose="020B0604030504040204" pitchFamily="34" charset="0"/>
              </a:rPr>
              <a:t>Physical performance. Young men who fasted for 16 hours showed fat loss while maintaining muscle mass</a:t>
            </a:r>
          </a:p>
          <a:p>
            <a:pPr defTabSz="519937">
              <a:spcBef>
                <a:spcPts val="2400"/>
              </a:spcBef>
              <a:defRPr sz="3827"/>
            </a:pPr>
            <a:r>
              <a:rPr lang="en-US" sz="2400" dirty="0">
                <a:latin typeface="Verdana" panose="020B0604030504040204" pitchFamily="34" charset="0"/>
                <a:ea typeface="Verdana" panose="020B0604030504040204" pitchFamily="34" charset="0"/>
              </a:rPr>
              <a:t>Tissue health. Intermittent fasting reduced tissue damage in surgery and improved results (Animal Model)</a:t>
            </a:r>
          </a:p>
          <a:p>
            <a:pPr defTabSz="519937">
              <a:spcBef>
                <a:spcPts val="2400"/>
              </a:spcBef>
              <a:defRPr sz="3827"/>
            </a:pPr>
            <a:r>
              <a:rPr lang="en-US" sz="2400" dirty="0">
                <a:latin typeface="Verdana" panose="020B0604030504040204" pitchFamily="34" charset="0"/>
                <a:ea typeface="Verdana" panose="020B0604030504040204" pitchFamily="34" charset="0"/>
              </a:rPr>
              <a:t>Studies discovered that intermittent fasting boosts memory </a:t>
            </a:r>
          </a:p>
        </p:txBody>
      </p:sp>
      <p:sp>
        <p:nvSpPr>
          <p:cNvPr id="3" name="Prevent Flu and Colds…">
            <a:extLst>
              <a:ext uri="{FF2B5EF4-FFF2-40B4-BE49-F238E27FC236}">
                <a16:creationId xmlns:a16="http://schemas.microsoft.com/office/drawing/2014/main" id="{9B42EBF3-274C-525F-1BA0-EC114F6F2749}"/>
              </a:ext>
            </a:extLst>
          </p:cNvPr>
          <p:cNvSpPr txBox="1">
            <a:spLocks/>
          </p:cNvSpPr>
          <p:nvPr/>
        </p:nvSpPr>
        <p:spPr>
          <a:xfrm>
            <a:off x="423608" y="1386065"/>
            <a:ext cx="7713395" cy="5277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554990">
              <a:defRPr sz="3800"/>
            </a:pPr>
            <a:r>
              <a:rPr lang="en-US" sz="2400" b="1" dirty="0">
                <a:latin typeface="Verdana" panose="020B0604030504040204" pitchFamily="34" charset="0"/>
                <a:ea typeface="Verdana" panose="020B0604030504040204" pitchFamily="34" charset="0"/>
              </a:rPr>
              <a:t>Improves Physical and mental Performance </a:t>
            </a:r>
            <a:endParaRPr lang="en-US" sz="2400" b="1" dirty="0">
              <a:solidFill>
                <a:srgbClr val="0433FF"/>
              </a:solidFill>
              <a:latin typeface="Verdana" panose="020B0604030504040204" pitchFamily="34" charset="0"/>
              <a:ea typeface="Verdana" panose="020B0604030504040204" pitchFamily="34" charset="0"/>
            </a:endParaRPr>
          </a:p>
        </p:txBody>
      </p:sp>
      <p:pic>
        <p:nvPicPr>
          <p:cNvPr id="5" name="Picture 4" descr="A poster with text overlay&#10;&#10;AI-generated content may be incorrect.">
            <a:extLst>
              <a:ext uri="{FF2B5EF4-FFF2-40B4-BE49-F238E27FC236}">
                <a16:creationId xmlns:a16="http://schemas.microsoft.com/office/drawing/2014/main" id="{1C765176-A68C-B72D-B055-78932470A89F}"/>
              </a:ext>
            </a:extLst>
          </p:cNvPr>
          <p:cNvPicPr>
            <a:picLocks noChangeAspect="1"/>
          </p:cNvPicPr>
          <p:nvPr/>
        </p:nvPicPr>
        <p:blipFill>
          <a:blip r:embed="rId2"/>
          <a:stretch>
            <a:fillRect/>
          </a:stretch>
        </p:blipFill>
        <p:spPr>
          <a:xfrm>
            <a:off x="8137003" y="1565760"/>
            <a:ext cx="3811929" cy="3584794"/>
          </a:xfrm>
          <a:prstGeom prst="rect">
            <a:avLst/>
          </a:prstGeom>
        </p:spPr>
      </p:pic>
    </p:spTree>
    <p:extLst>
      <p:ext uri="{BB962C8B-B14F-4D97-AF65-F5344CB8AC3E}">
        <p14:creationId xmlns:p14="http://schemas.microsoft.com/office/powerpoint/2010/main" val="777240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606E8-8C17-C179-7AE9-E8AEA5774694}"/>
            </a:ext>
          </a:extLst>
        </p:cNvPr>
        <p:cNvGrpSpPr/>
        <p:nvPr/>
      </p:nvGrpSpPr>
      <p:grpSpPr>
        <a:xfrm>
          <a:off x="0" y="0"/>
          <a:ext cx="0" cy="0"/>
          <a:chOff x="0" y="0"/>
          <a:chExt cx="0" cy="0"/>
        </a:xfrm>
      </p:grpSpPr>
      <p:sp>
        <p:nvSpPr>
          <p:cNvPr id="2" name="Get your flu shot as soon as possible. It takes 2-3 weeks for immunity to kick in…">
            <a:extLst>
              <a:ext uri="{FF2B5EF4-FFF2-40B4-BE49-F238E27FC236}">
                <a16:creationId xmlns:a16="http://schemas.microsoft.com/office/drawing/2014/main" id="{ECDC5519-98E2-0B4E-846F-CAE4A0670AF1}"/>
              </a:ext>
            </a:extLst>
          </p:cNvPr>
          <p:cNvSpPr txBox="1">
            <a:spLocks/>
          </p:cNvSpPr>
          <p:nvPr/>
        </p:nvSpPr>
        <p:spPr>
          <a:xfrm>
            <a:off x="396383" y="2313809"/>
            <a:ext cx="7798493" cy="25796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519937">
              <a:spcBef>
                <a:spcPts val="2400"/>
              </a:spcBef>
              <a:defRPr sz="3827"/>
            </a:pPr>
            <a:r>
              <a:rPr lang="en-US" sz="2400" dirty="0">
                <a:latin typeface="Verdana" panose="020B0604030504040204" pitchFamily="34" charset="0"/>
                <a:ea typeface="Verdana" panose="020B0604030504040204" pitchFamily="34" charset="0"/>
              </a:rPr>
              <a:t>Children</a:t>
            </a:r>
          </a:p>
          <a:p>
            <a:pPr defTabSz="519937">
              <a:spcBef>
                <a:spcPts val="2400"/>
              </a:spcBef>
              <a:defRPr sz="3827"/>
            </a:pPr>
            <a:r>
              <a:rPr lang="en-US" sz="2400" dirty="0">
                <a:latin typeface="Verdana" panose="020B0604030504040204" pitchFamily="34" charset="0"/>
                <a:ea typeface="Verdana" panose="020B0604030504040204" pitchFamily="34" charset="0"/>
              </a:rPr>
              <a:t>Women who are pregnant or breastfeeding</a:t>
            </a:r>
          </a:p>
          <a:p>
            <a:pPr defTabSz="519937">
              <a:spcBef>
                <a:spcPts val="2400"/>
              </a:spcBef>
              <a:defRPr sz="3827"/>
            </a:pPr>
            <a:r>
              <a:rPr lang="en-US" sz="2400" dirty="0">
                <a:latin typeface="Verdana" panose="020B0604030504040204" pitchFamily="34" charset="0"/>
                <a:ea typeface="Verdana" panose="020B0604030504040204" pitchFamily="34" charset="0"/>
              </a:rPr>
              <a:t>People are sick with diseases like Type 1 Diabetes </a:t>
            </a:r>
          </a:p>
          <a:p>
            <a:pPr defTabSz="519937">
              <a:spcBef>
                <a:spcPts val="2400"/>
              </a:spcBef>
              <a:defRPr sz="3827"/>
            </a:pPr>
            <a:r>
              <a:rPr lang="en-US" sz="2400" dirty="0">
                <a:latin typeface="Verdana" panose="020B0604030504040204" pitchFamily="34" charset="0"/>
                <a:ea typeface="Verdana" panose="020B0604030504040204" pitchFamily="34" charset="0"/>
              </a:rPr>
              <a:t>People with eating disorders</a:t>
            </a:r>
          </a:p>
        </p:txBody>
      </p:sp>
      <p:sp>
        <p:nvSpPr>
          <p:cNvPr id="3" name="Prevent Flu and Colds…">
            <a:extLst>
              <a:ext uri="{FF2B5EF4-FFF2-40B4-BE49-F238E27FC236}">
                <a16:creationId xmlns:a16="http://schemas.microsoft.com/office/drawing/2014/main" id="{AF720C2A-A746-20A1-54D2-BC2E1FE221A2}"/>
              </a:ext>
            </a:extLst>
          </p:cNvPr>
          <p:cNvSpPr txBox="1">
            <a:spLocks/>
          </p:cNvSpPr>
          <p:nvPr/>
        </p:nvSpPr>
        <p:spPr>
          <a:xfrm>
            <a:off x="396383" y="1453192"/>
            <a:ext cx="10795000" cy="5492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554990">
              <a:defRPr sz="3800"/>
            </a:pPr>
            <a:r>
              <a:rPr lang="en-US" sz="2800" b="1" dirty="0">
                <a:latin typeface="Verdana" panose="020B0604030504040204" pitchFamily="34" charset="0"/>
                <a:ea typeface="Verdana" panose="020B0604030504040204" pitchFamily="34" charset="0"/>
              </a:rPr>
              <a:t>Who Should </a:t>
            </a:r>
            <a:r>
              <a:rPr lang="en-US" sz="2800" b="1" u="sng" dirty="0">
                <a:latin typeface="Verdana" panose="020B0604030504040204" pitchFamily="34" charset="0"/>
                <a:ea typeface="Verdana" panose="020B0604030504040204" pitchFamily="34" charset="0"/>
              </a:rPr>
              <a:t>Not</a:t>
            </a:r>
            <a:r>
              <a:rPr lang="en-US" sz="2800" b="1" dirty="0">
                <a:latin typeface="Verdana" panose="020B0604030504040204" pitchFamily="34" charset="0"/>
                <a:ea typeface="Verdana" panose="020B0604030504040204" pitchFamily="34" charset="0"/>
              </a:rPr>
              <a:t> Fast</a:t>
            </a:r>
            <a:endParaRPr lang="en-US" sz="2800" b="1" dirty="0">
              <a:solidFill>
                <a:srgbClr val="0433FF"/>
              </a:solidFill>
              <a:latin typeface="Verdana" panose="020B0604030504040204" pitchFamily="34" charset="0"/>
              <a:ea typeface="Verdana" panose="020B0604030504040204" pitchFamily="34" charset="0"/>
            </a:endParaRPr>
          </a:p>
        </p:txBody>
      </p:sp>
      <p:pic>
        <p:nvPicPr>
          <p:cNvPr id="5" name="Picture 4" descr="A white square with black text&#10;&#10;AI-generated content may be incorrect.">
            <a:extLst>
              <a:ext uri="{FF2B5EF4-FFF2-40B4-BE49-F238E27FC236}">
                <a16:creationId xmlns:a16="http://schemas.microsoft.com/office/drawing/2014/main" id="{A682039D-1721-FFA8-46D7-455BB8B21D3F}"/>
              </a:ext>
            </a:extLst>
          </p:cNvPr>
          <p:cNvPicPr>
            <a:picLocks noChangeAspect="1"/>
          </p:cNvPicPr>
          <p:nvPr/>
        </p:nvPicPr>
        <p:blipFill>
          <a:blip r:embed="rId2"/>
          <a:stretch>
            <a:fillRect/>
          </a:stretch>
        </p:blipFill>
        <p:spPr>
          <a:xfrm>
            <a:off x="8194876" y="1653116"/>
            <a:ext cx="3608295" cy="3551768"/>
          </a:xfrm>
          <a:prstGeom prst="rect">
            <a:avLst/>
          </a:prstGeom>
        </p:spPr>
      </p:pic>
    </p:spTree>
    <p:extLst>
      <p:ext uri="{BB962C8B-B14F-4D97-AF65-F5344CB8AC3E}">
        <p14:creationId xmlns:p14="http://schemas.microsoft.com/office/powerpoint/2010/main" val="10998870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5BA796A-C1DD-DE62-26E4-1419E9B5312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E029BBC-6DD2-D0F4-D27B-BAAC9BA6B190}"/>
              </a:ext>
            </a:extLst>
          </p:cNvPr>
          <p:cNvSpPr txBox="1"/>
          <p:nvPr/>
        </p:nvSpPr>
        <p:spPr>
          <a:xfrm>
            <a:off x="6257926" y="-35398"/>
            <a:ext cx="5934074" cy="46166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Local Majlis Time</a:t>
            </a:r>
          </a:p>
        </p:txBody>
      </p:sp>
      <p:sp>
        <p:nvSpPr>
          <p:cNvPr id="5" name="TextBox 4">
            <a:extLst>
              <a:ext uri="{FF2B5EF4-FFF2-40B4-BE49-F238E27FC236}">
                <a16:creationId xmlns:a16="http://schemas.microsoft.com/office/drawing/2014/main" id="{B2DBFA1E-6696-D692-CAAD-6B626981B32B}"/>
              </a:ext>
            </a:extLst>
          </p:cNvPr>
          <p:cNvSpPr txBox="1"/>
          <p:nvPr/>
        </p:nvSpPr>
        <p:spPr>
          <a:xfrm>
            <a:off x="279832" y="1362367"/>
            <a:ext cx="7580946" cy="255454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Sign-up for TAQWA Quran classes via the following link</a:t>
            </a:r>
            <a:b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b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3"/>
              </a:rPr>
              <a:t>https://www.altaqwa.us/registration/</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Sign-up for Waqf e Ardhi via the following link</a:t>
            </a:r>
            <a:b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b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4"/>
              </a:rPr>
              <a:t>https://tinyurl.com/WaqfeArdhiSignup</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endParaRPr kumimoji="0" lang="ur-PK"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Murabbi Sahib’s Comments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Reminders/announcements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Du’a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Adjourn</a:t>
            </a:r>
          </a:p>
        </p:txBody>
      </p:sp>
      <p:sp>
        <p:nvSpPr>
          <p:cNvPr id="6" name="TextBox 5">
            <a:extLst>
              <a:ext uri="{FF2B5EF4-FFF2-40B4-BE49-F238E27FC236}">
                <a16:creationId xmlns:a16="http://schemas.microsoft.com/office/drawing/2014/main" id="{28A8A0EB-8C5E-6C60-2AE9-813E5F1F0521}"/>
              </a:ext>
            </a:extLst>
          </p:cNvPr>
          <p:cNvSpPr txBox="1"/>
          <p:nvPr/>
        </p:nvSpPr>
        <p:spPr>
          <a:xfrm>
            <a:off x="1353821" y="4326452"/>
            <a:ext cx="7973059"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Jazakumullah for Participating!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If you enjoyed it, please convey to those brothers who are not here today!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Please take a moment to provide your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5"/>
              </a:rPr>
              <a:t>https://tinyurl.com/TalimDeckFeedback</a:t>
            </a:r>
            <a:endPar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7" name="Picture 6">
            <a:extLst>
              <a:ext uri="{FF2B5EF4-FFF2-40B4-BE49-F238E27FC236}">
                <a16:creationId xmlns:a16="http://schemas.microsoft.com/office/drawing/2014/main" id="{018E97DA-C179-681B-A6C7-8316925EAA55}"/>
              </a:ext>
            </a:extLst>
          </p:cNvPr>
          <p:cNvPicPr>
            <a:picLocks noChangeAspect="1"/>
          </p:cNvPicPr>
          <p:nvPr/>
        </p:nvPicPr>
        <p:blipFill>
          <a:blip r:embed="rId6"/>
          <a:stretch>
            <a:fillRect/>
          </a:stretch>
        </p:blipFill>
        <p:spPr>
          <a:xfrm>
            <a:off x="10184429" y="998860"/>
            <a:ext cx="1582437" cy="1634534"/>
          </a:xfrm>
          <a:prstGeom prst="rect">
            <a:avLst/>
          </a:prstGeom>
        </p:spPr>
      </p:pic>
      <p:sp>
        <p:nvSpPr>
          <p:cNvPr id="8" name="TextBox 7">
            <a:extLst>
              <a:ext uri="{FF2B5EF4-FFF2-40B4-BE49-F238E27FC236}">
                <a16:creationId xmlns:a16="http://schemas.microsoft.com/office/drawing/2014/main" id="{926F49A0-FA46-1177-F235-DCAAE68A0AC5}"/>
              </a:ext>
            </a:extLst>
          </p:cNvPr>
          <p:cNvSpPr txBox="1"/>
          <p:nvPr/>
        </p:nvSpPr>
        <p:spPr>
          <a:xfrm>
            <a:off x="10184428" y="2781066"/>
            <a:ext cx="1582437" cy="523220"/>
          </a:xfrm>
          <a:prstGeom prst="rect">
            <a:avLst/>
          </a:prstGeom>
          <a:noFill/>
          <a:ln w="254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Waqf e Ardhi Sign-up</a:t>
            </a:r>
          </a:p>
        </p:txBody>
      </p:sp>
      <p:pic>
        <p:nvPicPr>
          <p:cNvPr id="9" name="Picture 8">
            <a:extLst>
              <a:ext uri="{FF2B5EF4-FFF2-40B4-BE49-F238E27FC236}">
                <a16:creationId xmlns:a16="http://schemas.microsoft.com/office/drawing/2014/main" id="{A3EB6397-891F-1720-6090-1FF7D6CD2CEB}"/>
              </a:ext>
            </a:extLst>
          </p:cNvPr>
          <p:cNvPicPr>
            <a:picLocks noChangeAspect="1"/>
          </p:cNvPicPr>
          <p:nvPr/>
        </p:nvPicPr>
        <p:blipFill>
          <a:blip r:embed="rId7"/>
          <a:stretch>
            <a:fillRect/>
          </a:stretch>
        </p:blipFill>
        <p:spPr>
          <a:xfrm>
            <a:off x="10184429" y="3916912"/>
            <a:ext cx="1727739" cy="1748472"/>
          </a:xfrm>
          <a:prstGeom prst="rect">
            <a:avLst/>
          </a:prstGeom>
        </p:spPr>
      </p:pic>
      <p:sp>
        <p:nvSpPr>
          <p:cNvPr id="10" name="TextBox 9">
            <a:extLst>
              <a:ext uri="{FF2B5EF4-FFF2-40B4-BE49-F238E27FC236}">
                <a16:creationId xmlns:a16="http://schemas.microsoft.com/office/drawing/2014/main" id="{9E23C1FD-0BA1-AF23-7BD6-4D3E9976C274}"/>
              </a:ext>
            </a:extLst>
          </p:cNvPr>
          <p:cNvSpPr txBox="1"/>
          <p:nvPr/>
        </p:nvSpPr>
        <p:spPr>
          <a:xfrm>
            <a:off x="10184429" y="5859140"/>
            <a:ext cx="1727739" cy="307777"/>
          </a:xfrm>
          <a:prstGeom prst="rect">
            <a:avLst/>
          </a:prstGeom>
          <a:noFill/>
          <a:ln w="254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Feedback</a:t>
            </a:r>
          </a:p>
        </p:txBody>
      </p:sp>
    </p:spTree>
    <p:extLst>
      <p:ext uri="{BB962C8B-B14F-4D97-AF65-F5344CB8AC3E}">
        <p14:creationId xmlns:p14="http://schemas.microsoft.com/office/powerpoint/2010/main" val="3081500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B934899-41B4-B90C-426A-966343A498E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9F24DAC-87A2-63AE-2F6D-0BF262C1DA4D}"/>
              </a:ext>
            </a:extLst>
          </p:cNvPr>
          <p:cNvPicPr>
            <a:picLocks noChangeAspect="1"/>
          </p:cNvPicPr>
          <p:nvPr/>
        </p:nvPicPr>
        <p:blipFill>
          <a:blip r:embed="rId3"/>
          <a:stretch>
            <a:fillRect/>
          </a:stretch>
        </p:blipFill>
        <p:spPr>
          <a:xfrm>
            <a:off x="2084705" y="1331413"/>
            <a:ext cx="8798266" cy="851074"/>
          </a:xfrm>
          <a:prstGeom prst="rect">
            <a:avLst/>
          </a:prstGeom>
        </p:spPr>
      </p:pic>
      <p:sp>
        <p:nvSpPr>
          <p:cNvPr id="3" name="TextBox 2">
            <a:extLst>
              <a:ext uri="{FF2B5EF4-FFF2-40B4-BE49-F238E27FC236}">
                <a16:creationId xmlns:a16="http://schemas.microsoft.com/office/drawing/2014/main" id="{BD516E7A-9782-A2EF-0ECC-544205961AFD}"/>
              </a:ext>
            </a:extLst>
          </p:cNvPr>
          <p:cNvSpPr txBox="1"/>
          <p:nvPr/>
        </p:nvSpPr>
        <p:spPr>
          <a:xfrm>
            <a:off x="428625" y="2006363"/>
            <a:ext cx="11763375" cy="42165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imes New Roman" panose="02020603050405020304" pitchFamily="18" charset="0"/>
              </a:rPr>
              <a:t>Say this part three times: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Ash-hadu • alla ilaha • illallahu • wahdahu • la sharika lahu • wa ash-hadu • anna Muhammadan • ‘abduhu • wa rasuluh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imes New Roman" panose="02020603050405020304" pitchFamily="18" charset="0"/>
              </a:rPr>
              <a:t>Say this part once: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I bear witness • that there is none worthy of worship • except Allah. • He is One • (and) has no partner, • and I bear witness • that Muhammad (Peace and blessings of Allah be upon him) • is His servant • and messenger.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imes New Roman" panose="02020603050405020304" pitchFamily="18" charset="0"/>
              </a:rPr>
              <a:t>Say this part once: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I solemnly promise that • I shall endeavor • till the end of my life </a:t>
            </a:r>
            <a:r>
              <a:rPr kumimoji="0" lang="en-US" sz="18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for the consolidation </a:t>
            </a:r>
            <a:r>
              <a:rPr kumimoji="0" lang="en-US" sz="18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and propagation of Islām Ahmadiyyat</a:t>
            </a:r>
            <a:r>
              <a:rPr kumimoji="0" lang="en-US" sz="18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 </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and for upholding </a:t>
            </a:r>
            <a:r>
              <a:rPr kumimoji="0" lang="en-US" sz="18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the institution of Khilafat. </a:t>
            </a:r>
            <a:r>
              <a:rPr kumimoji="0" lang="en-US" sz="18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I shall also be prepared </a:t>
            </a:r>
            <a:r>
              <a:rPr kumimoji="0" lang="en-US" sz="18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to offer the greatest sacrifice </a:t>
            </a:r>
            <a:r>
              <a:rPr kumimoji="0" lang="en-US" sz="18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for this cause. • Moreover, </a:t>
            </a:r>
            <a:r>
              <a:rPr kumimoji="0" lang="en-US" sz="18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I shall urge all my children </a:t>
            </a:r>
            <a:r>
              <a:rPr kumimoji="0" lang="en-US" sz="18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to remain true </a:t>
            </a:r>
            <a:r>
              <a:rPr kumimoji="0" lang="en-US" sz="18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to Khilafat Ahmadiyya. </a:t>
            </a:r>
            <a:r>
              <a:rPr kumimoji="0" lang="en-US" sz="18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Insha’Allah</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9014589A-BBDA-30AF-639F-5F7E392617CF}"/>
              </a:ext>
            </a:extLst>
          </p:cNvPr>
          <p:cNvSpPr txBox="1"/>
          <p:nvPr/>
        </p:nvSpPr>
        <p:spPr>
          <a:xfrm>
            <a:off x="10000614" y="71928"/>
            <a:ext cx="2085975" cy="4001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Pledge</a:t>
            </a:r>
          </a:p>
        </p:txBody>
      </p:sp>
    </p:spTree>
    <p:extLst>
      <p:ext uri="{BB962C8B-B14F-4D97-AF65-F5344CB8AC3E}">
        <p14:creationId xmlns:p14="http://schemas.microsoft.com/office/powerpoint/2010/main" val="1362093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FF07BC0-F95C-9F47-F17D-CC3C7AF1DED4}"/>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F2931B30-A5FE-27B3-B1D9-9C6F6280E742}"/>
              </a:ext>
            </a:extLst>
          </p:cNvPr>
          <p:cNvSpPr txBox="1"/>
          <p:nvPr/>
        </p:nvSpPr>
        <p:spPr>
          <a:xfrm>
            <a:off x="5018690" y="2952342"/>
            <a:ext cx="2154619" cy="707886"/>
          </a:xfrm>
          <a:prstGeom prst="rect">
            <a:avLst/>
          </a:prstGeom>
          <a:noFill/>
        </p:spPr>
        <p:txBody>
          <a:bodyPr wrap="square">
            <a:spAutoFit/>
          </a:bodyPr>
          <a:lstStyle/>
          <a:p>
            <a:pPr algn="r"/>
            <a:r>
              <a:rPr lang="en-US" sz="4000" b="1" dirty="0">
                <a:latin typeface="Verdana" panose="020B0604030504040204" pitchFamily="34" charset="0"/>
                <a:ea typeface="Verdana" panose="020B0604030504040204" pitchFamily="34" charset="0"/>
              </a:rPr>
              <a:t>Hadith</a:t>
            </a:r>
          </a:p>
        </p:txBody>
      </p:sp>
    </p:spTree>
    <p:extLst>
      <p:ext uri="{BB962C8B-B14F-4D97-AF65-F5344CB8AC3E}">
        <p14:creationId xmlns:p14="http://schemas.microsoft.com/office/powerpoint/2010/main" val="3742761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3E139B2-B1BD-D3DC-F768-4EBAADA5E8F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5522D41-A3B5-8FCD-29D7-0E24D109D1B7}"/>
              </a:ext>
            </a:extLst>
          </p:cNvPr>
          <p:cNvSpPr txBox="1"/>
          <p:nvPr/>
        </p:nvSpPr>
        <p:spPr>
          <a:xfrm>
            <a:off x="299720" y="4011231"/>
            <a:ext cx="11763393" cy="1846659"/>
          </a:xfrm>
          <a:prstGeom prst="rect">
            <a:avLst/>
          </a:prstGeom>
          <a:noFill/>
        </p:spPr>
        <p:txBody>
          <a:bodyPr wrap="square">
            <a:spAutoFit/>
          </a:bodyPr>
          <a:lstStyle/>
          <a:p>
            <a:r>
              <a:rPr lang="en-US" sz="2400" b="1" dirty="0">
                <a:latin typeface="Verdana" panose="020B0604030504040204" pitchFamily="34" charset="0"/>
                <a:ea typeface="Verdana" panose="020B0604030504040204" pitchFamily="34" charset="0"/>
              </a:rPr>
              <a:t>Narrated by Abu Huraira</a:t>
            </a:r>
            <a:r>
              <a:rPr lang="en-US" sz="2400" b="1" baseline="30000" dirty="0">
                <a:latin typeface="Verdana" panose="020B0604030504040204" pitchFamily="34" charset="0"/>
                <a:ea typeface="Verdana" panose="020B0604030504040204" pitchFamily="34" charset="0"/>
              </a:rPr>
              <a:t>ra</a:t>
            </a:r>
            <a:r>
              <a:rPr lang="en-US" sz="2400" b="1" dirty="0">
                <a:latin typeface="Verdana" panose="020B0604030504040204" pitchFamily="34" charset="0"/>
                <a:ea typeface="Verdana" panose="020B0604030504040204" pitchFamily="34" charset="0"/>
              </a:rPr>
              <a:t>:</a:t>
            </a:r>
          </a:p>
          <a:p>
            <a:endParaRPr lang="en-US" b="1" dirty="0">
              <a:latin typeface="Verdana" panose="020B0604030504040204" pitchFamily="34" charset="0"/>
              <a:ea typeface="Verdana" panose="020B0604030504040204" pitchFamily="34" charset="0"/>
            </a:endParaRPr>
          </a:p>
          <a:p>
            <a:r>
              <a:rPr lang="en-US" sz="2400" dirty="0">
                <a:latin typeface="Verdana" panose="020B0604030504040204" pitchFamily="34" charset="0"/>
                <a:ea typeface="Verdana" panose="020B0604030504040204" pitchFamily="34" charset="0"/>
              </a:rPr>
              <a:t>The Prophet</a:t>
            </a:r>
            <a:r>
              <a:rPr lang="en-US" sz="2400" baseline="30000" dirty="0">
                <a:latin typeface="Verdana" panose="020B0604030504040204" pitchFamily="34" charset="0"/>
                <a:ea typeface="Verdana" panose="020B0604030504040204" pitchFamily="34" charset="0"/>
              </a:rPr>
              <a:t>SA </a:t>
            </a:r>
            <a:r>
              <a:rPr lang="en-US" sz="2400" dirty="0">
                <a:latin typeface="Verdana" panose="020B0604030504040204" pitchFamily="34" charset="0"/>
                <a:ea typeface="Verdana" panose="020B0604030504040204" pitchFamily="34" charset="0"/>
              </a:rPr>
              <a:t>said</a:t>
            </a:r>
            <a:r>
              <a:rPr lang="en-US" sz="2400" baseline="30000" dirty="0">
                <a:latin typeface="Verdana" panose="020B0604030504040204" pitchFamily="34" charset="0"/>
                <a:ea typeface="Verdana" panose="020B0604030504040204" pitchFamily="34" charset="0"/>
              </a:rPr>
              <a:t>, </a:t>
            </a:r>
            <a:r>
              <a:rPr lang="en-US" sz="2400" dirty="0">
                <a:latin typeface="Verdana" panose="020B0604030504040204" pitchFamily="34" charset="0"/>
                <a:ea typeface="Verdana" panose="020B0604030504040204" pitchFamily="34" charset="0"/>
              </a:rPr>
              <a:t>"Whoever does not give up false statements (i.e. telling lies), and evil deeds, and speaking bad words to others, Allah is not in need of his (fasting) leaving his food and drink.</a:t>
            </a:r>
            <a:endParaRPr lang="en-US" sz="2400" i="0" u="none" strike="noStrike" dirty="0">
              <a:effectLst/>
              <a:latin typeface="Verdana" panose="020B0604030504040204" pitchFamily="34" charset="0"/>
              <a:ea typeface="Verdana" panose="020B0604030504040204" pitchFamily="34" charset="0"/>
            </a:endParaRPr>
          </a:p>
        </p:txBody>
      </p:sp>
      <p:grpSp>
        <p:nvGrpSpPr>
          <p:cNvPr id="4" name="Group 3">
            <a:extLst>
              <a:ext uri="{FF2B5EF4-FFF2-40B4-BE49-F238E27FC236}">
                <a16:creationId xmlns:a16="http://schemas.microsoft.com/office/drawing/2014/main" id="{E117A404-A3DA-9B35-91C2-A9467492E0DD}"/>
              </a:ext>
            </a:extLst>
          </p:cNvPr>
          <p:cNvGrpSpPr/>
          <p:nvPr/>
        </p:nvGrpSpPr>
        <p:grpSpPr>
          <a:xfrm>
            <a:off x="299720" y="1525768"/>
            <a:ext cx="11592560" cy="2315261"/>
            <a:chOff x="299720" y="1120676"/>
            <a:chExt cx="11592560" cy="2315261"/>
          </a:xfrm>
        </p:grpSpPr>
        <p:pic>
          <p:nvPicPr>
            <p:cNvPr id="5" name="Picture 4">
              <a:extLst>
                <a:ext uri="{FF2B5EF4-FFF2-40B4-BE49-F238E27FC236}">
                  <a16:creationId xmlns:a16="http://schemas.microsoft.com/office/drawing/2014/main" id="{B4F23DF7-C821-6775-983B-8FAE1ADBA999}"/>
                </a:ext>
              </a:extLst>
            </p:cNvPr>
            <p:cNvPicPr>
              <a:picLocks noChangeAspect="1"/>
            </p:cNvPicPr>
            <p:nvPr/>
          </p:nvPicPr>
          <p:blipFill>
            <a:blip r:embed="rId3"/>
            <a:stretch>
              <a:fillRect/>
            </a:stretch>
          </p:blipFill>
          <p:spPr>
            <a:xfrm>
              <a:off x="6592236" y="1127613"/>
              <a:ext cx="5074954" cy="2182861"/>
            </a:xfrm>
            <a:prstGeom prst="rect">
              <a:avLst/>
            </a:prstGeom>
          </p:spPr>
        </p:pic>
        <p:sp>
          <p:nvSpPr>
            <p:cNvPr id="6" name="TextBox 5">
              <a:extLst>
                <a:ext uri="{FF2B5EF4-FFF2-40B4-BE49-F238E27FC236}">
                  <a16:creationId xmlns:a16="http://schemas.microsoft.com/office/drawing/2014/main" id="{7DDC5D50-EC14-7224-FC7F-DB6BAE55F89B}"/>
                </a:ext>
              </a:extLst>
            </p:cNvPr>
            <p:cNvSpPr txBox="1"/>
            <p:nvPr/>
          </p:nvSpPr>
          <p:spPr>
            <a:xfrm>
              <a:off x="461963" y="1127613"/>
              <a:ext cx="5847397" cy="230832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O Allah, Bless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and the people of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as Thou didst bless Abraham and the people of Abraham. Thou art indeed the Praiseworthy, the Glorious. Prosper, O Allah,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and the people of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as Thou didst prosper Abraham and the people of Abraham. Thou are the Praiseworthy, the Glorious</a:t>
              </a:r>
            </a:p>
          </p:txBody>
        </p:sp>
        <p:sp>
          <p:nvSpPr>
            <p:cNvPr id="7" name="Rectangle: Rounded Corners 6">
              <a:extLst>
                <a:ext uri="{FF2B5EF4-FFF2-40B4-BE49-F238E27FC236}">
                  <a16:creationId xmlns:a16="http://schemas.microsoft.com/office/drawing/2014/main" id="{E2F81BAE-6881-25E8-D1A1-B36A7AC1B06A}"/>
                </a:ext>
              </a:extLst>
            </p:cNvPr>
            <p:cNvSpPr/>
            <p:nvPr/>
          </p:nvSpPr>
          <p:spPr>
            <a:xfrm>
              <a:off x="299720" y="1120676"/>
              <a:ext cx="11592560" cy="2308324"/>
            </a:xfrm>
            <a:prstGeom prst="roundRect">
              <a:avLst/>
            </a:prstGeom>
            <a:no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0" name="TextBox 9">
            <a:extLst>
              <a:ext uri="{FF2B5EF4-FFF2-40B4-BE49-F238E27FC236}">
                <a16:creationId xmlns:a16="http://schemas.microsoft.com/office/drawing/2014/main" id="{C130D8DC-D4D4-FBEC-5AC5-245E6DA34C16}"/>
              </a:ext>
            </a:extLst>
          </p:cNvPr>
          <p:cNvSpPr txBox="1"/>
          <p:nvPr/>
        </p:nvSpPr>
        <p:spPr>
          <a:xfrm>
            <a:off x="8127614" y="5884083"/>
            <a:ext cx="3998346" cy="338554"/>
          </a:xfrm>
          <a:prstGeom prst="rect">
            <a:avLst/>
          </a:prstGeom>
          <a:noFill/>
        </p:spPr>
        <p:txBody>
          <a:bodyPr wrap="square">
            <a:spAutoFit/>
          </a:bodyPr>
          <a:lstStyle/>
          <a:p>
            <a:pPr algn="r"/>
            <a:r>
              <a:rPr lang="en-US" sz="1600" b="1" i="1" dirty="0">
                <a:latin typeface="Verdana" panose="020B0604030504040204" pitchFamily="34" charset="0"/>
                <a:ea typeface="Verdana" panose="020B0604030504040204" pitchFamily="34" charset="0"/>
              </a:rPr>
              <a:t>Sahih Al Bukhari Hadith 6057</a:t>
            </a:r>
          </a:p>
        </p:txBody>
      </p:sp>
      <p:sp>
        <p:nvSpPr>
          <p:cNvPr id="11" name="TextBox 10">
            <a:extLst>
              <a:ext uri="{FF2B5EF4-FFF2-40B4-BE49-F238E27FC236}">
                <a16:creationId xmlns:a16="http://schemas.microsoft.com/office/drawing/2014/main" id="{EF5E5A6D-8245-B425-4673-8B54BC78E416}"/>
              </a:ext>
            </a:extLst>
          </p:cNvPr>
          <p:cNvSpPr txBox="1"/>
          <p:nvPr/>
        </p:nvSpPr>
        <p:spPr>
          <a:xfrm>
            <a:off x="10575926" y="72144"/>
            <a:ext cx="155003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Hadith</a:t>
            </a:r>
          </a:p>
        </p:txBody>
      </p:sp>
    </p:spTree>
    <p:extLst>
      <p:ext uri="{BB962C8B-B14F-4D97-AF65-F5344CB8AC3E}">
        <p14:creationId xmlns:p14="http://schemas.microsoft.com/office/powerpoint/2010/main" val="1903103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D46E2DE-B738-3440-621F-8114CAA97BC4}"/>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A6238275-F059-993F-B33E-C0804F43B50A}"/>
              </a:ext>
            </a:extLst>
          </p:cNvPr>
          <p:cNvSpPr txBox="1"/>
          <p:nvPr/>
        </p:nvSpPr>
        <p:spPr>
          <a:xfrm>
            <a:off x="2119148" y="2850390"/>
            <a:ext cx="7953703"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The Holy Quran Discussion</a:t>
            </a:r>
          </a:p>
        </p:txBody>
      </p:sp>
    </p:spTree>
    <p:extLst>
      <p:ext uri="{BB962C8B-B14F-4D97-AF65-F5344CB8AC3E}">
        <p14:creationId xmlns:p14="http://schemas.microsoft.com/office/powerpoint/2010/main" val="3586501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E289988-D9F7-2121-A2CF-85CAD42380C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0800B27A-83AD-36A8-26CB-8639B86565C4}"/>
              </a:ext>
            </a:extLst>
          </p:cNvPr>
          <p:cNvPicPr>
            <a:picLocks noChangeAspect="1"/>
          </p:cNvPicPr>
          <p:nvPr/>
        </p:nvPicPr>
        <p:blipFill>
          <a:blip r:embed="rId3"/>
          <a:stretch>
            <a:fillRect/>
          </a:stretch>
        </p:blipFill>
        <p:spPr>
          <a:xfrm>
            <a:off x="499806" y="1477330"/>
            <a:ext cx="11446232" cy="1295512"/>
          </a:xfrm>
          <a:prstGeom prst="rect">
            <a:avLst/>
          </a:prstGeom>
        </p:spPr>
      </p:pic>
      <p:sp>
        <p:nvSpPr>
          <p:cNvPr id="5" name="TextBox 4">
            <a:extLst>
              <a:ext uri="{FF2B5EF4-FFF2-40B4-BE49-F238E27FC236}">
                <a16:creationId xmlns:a16="http://schemas.microsoft.com/office/drawing/2014/main" id="{F48E1AA9-D100-A9B9-E314-8BC0FE9A5CF1}"/>
              </a:ext>
            </a:extLst>
          </p:cNvPr>
          <p:cNvSpPr txBox="1"/>
          <p:nvPr/>
        </p:nvSpPr>
        <p:spPr>
          <a:xfrm>
            <a:off x="2016596" y="2652597"/>
            <a:ext cx="4554646" cy="307777"/>
          </a:xfrm>
          <a:prstGeom prst="rect">
            <a:avLst/>
          </a:prstGeom>
          <a:noFill/>
        </p:spPr>
        <p:txBody>
          <a:bodyPr wrap="square" rtlCol="0">
            <a:spAutoFit/>
          </a:bodyPr>
          <a:lstStyle/>
          <a:p>
            <a:pPr algn="r"/>
            <a:r>
              <a:rPr lang="en-US" sz="1400" b="1" i="1" dirty="0">
                <a:latin typeface="Verdana" panose="020B0604030504040204" pitchFamily="34" charset="0"/>
                <a:ea typeface="Verdana" panose="020B0604030504040204" pitchFamily="34" charset="0"/>
              </a:rPr>
              <a:t>Chapter 3, Aal-e-’Imran, Verse 95</a:t>
            </a:r>
          </a:p>
        </p:txBody>
      </p:sp>
      <p:sp>
        <p:nvSpPr>
          <p:cNvPr id="6" name="TextBox 5">
            <a:extLst>
              <a:ext uri="{FF2B5EF4-FFF2-40B4-BE49-F238E27FC236}">
                <a16:creationId xmlns:a16="http://schemas.microsoft.com/office/drawing/2014/main" id="{8BB66809-F622-008E-20E3-F1684A0FE27A}"/>
              </a:ext>
            </a:extLst>
          </p:cNvPr>
          <p:cNvSpPr txBox="1"/>
          <p:nvPr/>
        </p:nvSpPr>
        <p:spPr>
          <a:xfrm>
            <a:off x="5666740" y="0"/>
            <a:ext cx="6419849"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Recitation of the Holy Quran</a:t>
            </a:r>
          </a:p>
        </p:txBody>
      </p:sp>
      <p:sp>
        <p:nvSpPr>
          <p:cNvPr id="13" name="TextBox 12">
            <a:extLst>
              <a:ext uri="{FF2B5EF4-FFF2-40B4-BE49-F238E27FC236}">
                <a16:creationId xmlns:a16="http://schemas.microsoft.com/office/drawing/2014/main" id="{89F30580-BB63-0F24-736A-BD5B2552A068}"/>
              </a:ext>
            </a:extLst>
          </p:cNvPr>
          <p:cNvSpPr txBox="1"/>
          <p:nvPr/>
        </p:nvSpPr>
        <p:spPr>
          <a:xfrm>
            <a:off x="2016596" y="5226781"/>
            <a:ext cx="4554646" cy="307777"/>
          </a:xfrm>
          <a:prstGeom prst="rect">
            <a:avLst/>
          </a:prstGeom>
          <a:noFill/>
        </p:spPr>
        <p:txBody>
          <a:bodyPr wrap="square" rtlCol="0">
            <a:spAutoFit/>
          </a:bodyPr>
          <a:lstStyle/>
          <a:p>
            <a:pPr algn="r"/>
            <a:r>
              <a:rPr lang="en-US" sz="1400" b="1" i="1" dirty="0">
                <a:latin typeface="Verdana" panose="020B0604030504040204" pitchFamily="34" charset="0"/>
                <a:ea typeface="Verdana" panose="020B0604030504040204" pitchFamily="34" charset="0"/>
              </a:rPr>
              <a:t>Chapter 6, Surah Al-An’am, Verse 22</a:t>
            </a:r>
          </a:p>
        </p:txBody>
      </p:sp>
      <p:pic>
        <p:nvPicPr>
          <p:cNvPr id="17" name="Picture 16">
            <a:extLst>
              <a:ext uri="{FF2B5EF4-FFF2-40B4-BE49-F238E27FC236}">
                <a16:creationId xmlns:a16="http://schemas.microsoft.com/office/drawing/2014/main" id="{3BF1FDC7-DE17-97FD-E1A5-B7F03C2C6126}"/>
              </a:ext>
            </a:extLst>
          </p:cNvPr>
          <p:cNvPicPr>
            <a:picLocks noChangeAspect="1"/>
          </p:cNvPicPr>
          <p:nvPr/>
        </p:nvPicPr>
        <p:blipFill>
          <a:blip r:embed="rId4"/>
          <a:stretch>
            <a:fillRect/>
          </a:stretch>
        </p:blipFill>
        <p:spPr>
          <a:xfrm>
            <a:off x="499806" y="3763605"/>
            <a:ext cx="11446232" cy="1295512"/>
          </a:xfrm>
          <a:prstGeom prst="rect">
            <a:avLst/>
          </a:prstGeom>
        </p:spPr>
      </p:pic>
    </p:spTree>
    <p:extLst>
      <p:ext uri="{BB962C8B-B14F-4D97-AF65-F5344CB8AC3E}">
        <p14:creationId xmlns:p14="http://schemas.microsoft.com/office/powerpoint/2010/main" val="2860536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E0FAA52-AF52-D0D2-739D-C2C0723377EE}"/>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B5E0A76-34CF-67B4-CAD7-A690349B183B}"/>
              </a:ext>
            </a:extLst>
          </p:cNvPr>
          <p:cNvSpPr txBox="1">
            <a:spLocks/>
          </p:cNvSpPr>
          <p:nvPr/>
        </p:nvSpPr>
        <p:spPr>
          <a:xfrm>
            <a:off x="634999" y="1490345"/>
            <a:ext cx="11423503" cy="43218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endParaRPr lang="en-US"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529671E6-8505-62CD-1267-C8B94ADEE510}"/>
              </a:ext>
            </a:extLst>
          </p:cNvPr>
          <p:cNvSpPr txBox="1"/>
          <p:nvPr/>
        </p:nvSpPr>
        <p:spPr>
          <a:xfrm>
            <a:off x="5962503" y="84574"/>
            <a:ext cx="6096000"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Discussion</a:t>
            </a:r>
            <a:endParaRPr lang="en-US" sz="2000" b="1" dirty="0">
              <a:solidFill>
                <a:schemeClr val="bg1"/>
              </a:solidFill>
            </a:endParaRPr>
          </a:p>
        </p:txBody>
      </p:sp>
      <p:sp>
        <p:nvSpPr>
          <p:cNvPr id="3" name="Content Placeholder 2">
            <a:extLst>
              <a:ext uri="{FF2B5EF4-FFF2-40B4-BE49-F238E27FC236}">
                <a16:creationId xmlns:a16="http://schemas.microsoft.com/office/drawing/2014/main" id="{6F61965A-62CE-30F5-6960-4C40AED23B7A}"/>
              </a:ext>
            </a:extLst>
          </p:cNvPr>
          <p:cNvSpPr txBox="1">
            <a:spLocks/>
          </p:cNvSpPr>
          <p:nvPr/>
        </p:nvSpPr>
        <p:spPr>
          <a:xfrm>
            <a:off x="192588" y="1460883"/>
            <a:ext cx="11865914"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latin typeface="Verdana" panose="020B0604030504040204" pitchFamily="34" charset="0"/>
                <a:ea typeface="Verdana" panose="020B0604030504040204" pitchFamily="34" charset="0"/>
              </a:rPr>
              <a:t>A Nasir stayed up late at night due to Jama’at work. He had difficulty waking up in the morning and was late to his job. When he was asked about the delay, he blamed the traffic.</a:t>
            </a:r>
          </a:p>
          <a:p>
            <a:pPr algn="l"/>
            <a:r>
              <a:rPr lang="en-US" sz="2800" dirty="0">
                <a:latin typeface="Verdana" panose="020B0604030504040204" pitchFamily="34" charset="0"/>
                <a:ea typeface="Verdana" panose="020B0604030504040204" pitchFamily="34" charset="0"/>
              </a:rPr>
              <a:t> </a:t>
            </a:r>
          </a:p>
          <a:p>
            <a:pPr marL="798513" indent="-457200" algn="l">
              <a:buFont typeface="Arial" panose="020B0604020202020204" pitchFamily="34" charset="0"/>
              <a:buChar char="•"/>
            </a:pPr>
            <a:r>
              <a:rPr lang="en-US" sz="2800" dirty="0">
                <a:latin typeface="Verdana" panose="020B0604030504040204" pitchFamily="34" charset="0"/>
                <a:ea typeface="Verdana" panose="020B0604030504040204" pitchFamily="34" charset="0"/>
              </a:rPr>
              <a:t>How would you have dealt with this situation?</a:t>
            </a:r>
          </a:p>
          <a:p>
            <a:pPr marL="798513" indent="-457200" algn="l">
              <a:buFont typeface="Arial" panose="020B0604020202020204" pitchFamily="34" charset="0"/>
              <a:buChar char="•"/>
            </a:pPr>
            <a:r>
              <a:rPr lang="en-US" sz="2800" dirty="0">
                <a:latin typeface="Verdana" panose="020B0604030504040204" pitchFamily="34" charset="0"/>
                <a:ea typeface="Verdana" panose="020B0604030504040204" pitchFamily="34" charset="0"/>
              </a:rPr>
              <a:t>Did Jama’at work made him make a false statement?</a:t>
            </a:r>
          </a:p>
          <a:p>
            <a:pPr marL="798513" indent="-457200" algn="l">
              <a:buFont typeface="Arial" panose="020B0604020202020204" pitchFamily="34" charset="0"/>
              <a:buChar char="•"/>
            </a:pPr>
            <a:r>
              <a:rPr lang="en-US" sz="2800" dirty="0">
                <a:latin typeface="Verdana" panose="020B0604030504040204" pitchFamily="34" charset="0"/>
                <a:ea typeface="Verdana" panose="020B0604030504040204" pitchFamily="34" charset="0"/>
              </a:rPr>
              <a:t>Should we make a big deal of these minor lies?</a:t>
            </a:r>
          </a:p>
        </p:txBody>
      </p:sp>
    </p:spTree>
    <p:extLst>
      <p:ext uri="{BB962C8B-B14F-4D97-AF65-F5344CB8AC3E}">
        <p14:creationId xmlns:p14="http://schemas.microsoft.com/office/powerpoint/2010/main" val="3001922952"/>
      </p:ext>
    </p:extLst>
  </p:cSld>
  <p:clrMapOvr>
    <a:masterClrMapping/>
  </p:clrMapOvr>
</p:sld>
</file>

<file path=ppt/theme/theme1.xml><?xml version="1.0" encoding="utf-8"?>
<a:theme xmlns:a="http://schemas.openxmlformats.org/drawingml/2006/main" name="Ansar 2026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nsar 2026 Theme" id="{EB058D5C-499B-4D30-A500-F2D3FEEA55F0}" vid="{121A1F10-3F77-4AA6-8122-E728AE47E7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d5d47762-d1c3-476b-91fd-63cae19eaafb}" enabled="1" method="Standard" siteId="{8e61d5fe-7749-4e76-88ee-6d8799ae8143}" contentBits="0" removed="0"/>
</clbl:labelList>
</file>

<file path=docProps/app.xml><?xml version="1.0" encoding="utf-8"?>
<Properties xmlns="http://schemas.openxmlformats.org/officeDocument/2006/extended-properties" xmlns:vt="http://schemas.openxmlformats.org/officeDocument/2006/docPropsVTypes">
  <Template>Ansar 2026 Theme</Template>
  <TotalTime>26287</TotalTime>
  <Words>1837</Words>
  <Application>Microsoft Office PowerPoint</Application>
  <PresentationFormat>Widescreen</PresentationFormat>
  <Paragraphs>179</Paragraphs>
  <Slides>36</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36</vt:i4>
      </vt:variant>
    </vt:vector>
  </HeadingPairs>
  <TitlesOfParts>
    <vt:vector size="46" baseType="lpstr">
      <vt:lpstr>Aptos</vt:lpstr>
      <vt:lpstr>Aptos Display</vt:lpstr>
      <vt:lpstr>Arabic Typesetting</vt:lpstr>
      <vt:lpstr>Arial</vt:lpstr>
      <vt:lpstr>Calibri</vt:lpstr>
      <vt:lpstr>Times New Roman</vt:lpstr>
      <vt:lpstr>Verdana</vt:lpstr>
      <vt:lpstr>Ansar 2026 Theme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Naveed M</dc:creator>
  <cp:lastModifiedBy>Nasir Bukhari</cp:lastModifiedBy>
  <cp:revision>83</cp:revision>
  <dcterms:created xsi:type="dcterms:W3CDTF">2024-12-05T17:25:45Z</dcterms:created>
  <dcterms:modified xsi:type="dcterms:W3CDTF">2026-01-21T11:01:15Z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5d47762-d1c3-476b-91fd-63cae19eaafb_Enabled">
    <vt:lpwstr>true</vt:lpwstr>
  </property>
  <property fmtid="{D5CDD505-2E9C-101B-9397-08002B2CF9AE}" pid="3" name="MSIP_Label_d5d47762-d1c3-476b-91fd-63cae19eaafb_SetDate">
    <vt:lpwstr>2024-12-11T10:32:16Z</vt:lpwstr>
  </property>
  <property fmtid="{D5CDD505-2E9C-101B-9397-08002B2CF9AE}" pid="4" name="MSIP_Label_d5d47762-d1c3-476b-91fd-63cae19eaafb_Method">
    <vt:lpwstr>Standard</vt:lpwstr>
  </property>
  <property fmtid="{D5CDD505-2E9C-101B-9397-08002B2CF9AE}" pid="5" name="MSIP_Label_d5d47762-d1c3-476b-91fd-63cae19eaafb_Name">
    <vt:lpwstr>d5d47762-d1c3-476b-91fd-63cae19eaafb</vt:lpwstr>
  </property>
  <property fmtid="{D5CDD505-2E9C-101B-9397-08002B2CF9AE}" pid="6" name="MSIP_Label_d5d47762-d1c3-476b-91fd-63cae19eaafb_SiteId">
    <vt:lpwstr>8e61d5fe-7749-4e76-88ee-6d8799ae8143</vt:lpwstr>
  </property>
  <property fmtid="{D5CDD505-2E9C-101B-9397-08002B2CF9AE}" pid="7" name="MSIP_Label_d5d47762-d1c3-476b-91fd-63cae19eaafb_ActionId">
    <vt:lpwstr>1f12defe-ae79-4407-a468-6afd91e14663</vt:lpwstr>
  </property>
  <property fmtid="{D5CDD505-2E9C-101B-9397-08002B2CF9AE}" pid="8" name="MSIP_Label_d5d47762-d1c3-476b-91fd-63cae19eaafb_ContentBits">
    <vt:lpwstr>0</vt:lpwstr>
  </property>
</Properties>
</file>