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65" r:id="rId4"/>
    <p:sldId id="258" r:id="rId5"/>
    <p:sldId id="263" r:id="rId6"/>
    <p:sldId id="264" r:id="rId7"/>
    <p:sldId id="260" r:id="rId8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1008" y="-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0EF010-E643-4A7C-A742-A9647A28A53E}" type="datetimeFigureOut">
              <a:rPr lang="en-US"/>
              <a:pPr>
                <a:defRPr/>
              </a:pPr>
              <a:t>1/18/2013</a:t>
            </a:fld>
            <a:endParaRPr lang="en-US"/>
          </a:p>
        </p:txBody>
      </p:sp>
      <p:sp>
        <p:nvSpPr>
          <p:cNvPr id="5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7FB14C-CF25-4C4C-AD75-6D19935D596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273907-47E3-4EC0-95C4-3011F4783114}" type="datetimeFigureOut">
              <a:rPr lang="en-US"/>
              <a:pPr>
                <a:defRPr/>
              </a:pPr>
              <a:t>1/18/2013</a:t>
            </a:fld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DD29B7-2B1B-4DF1-BBF2-A98623283B2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3C1BB8-69CE-4D30-BF19-C13536DCA37B}" type="datetimeFigureOut">
              <a:rPr lang="en-US"/>
              <a:pPr>
                <a:defRPr/>
              </a:pPr>
              <a:t>1/18/2013</a:t>
            </a:fld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9F0727-3104-454D-8A9B-E267A6B762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EEDDCB-9220-4734-ABC9-2F116FC6AE04}" type="datetimeFigureOut">
              <a:rPr lang="en-US"/>
              <a:pPr>
                <a:defRPr/>
              </a:pPr>
              <a:t>1/18/2013</a:t>
            </a:fld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328FD9-CFC0-46E7-8370-B9708A11FFF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BC65B1-DCEC-4D4D-B1CC-2333D63FC4A2}" type="datetimeFigureOut">
              <a:rPr lang="en-US"/>
              <a:pPr>
                <a:defRPr/>
              </a:pPr>
              <a:t>1/18/2013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6FCA2B-2974-4E0F-8B88-DFA13BE9B6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A91BC7-05CA-4183-A03D-83D6734356A3}" type="datetimeFigureOut">
              <a:rPr lang="en-US"/>
              <a:pPr>
                <a:defRPr/>
              </a:pPr>
              <a:t>1/18/2013</a:t>
            </a:fld>
            <a:endParaRPr lang="en-US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88504A-1B81-4B31-8CFF-0E4C5AEE97C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6B2049-4E25-4C66-BF22-0116D32F0C36}" type="datetimeFigureOut">
              <a:rPr lang="en-US"/>
              <a:pPr>
                <a:defRPr/>
              </a:pPr>
              <a:t>1/18/2013</a:t>
            </a:fld>
            <a:endParaRPr lang="en-US"/>
          </a:p>
        </p:txBody>
      </p:sp>
      <p:sp>
        <p:nvSpPr>
          <p:cNvPr id="8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C51FE6-A21A-40C2-93D0-FC6711C4BB8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221A0F-D325-4D38-A052-B4ADC0576F1F}" type="datetimeFigureOut">
              <a:rPr lang="en-US"/>
              <a:pPr>
                <a:defRPr/>
              </a:pPr>
              <a:t>1/18/2013</a:t>
            </a:fld>
            <a:endParaRPr lang="en-US"/>
          </a:p>
        </p:txBody>
      </p:sp>
      <p:sp>
        <p:nvSpPr>
          <p:cNvPr id="4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0EE569-333E-4837-A2AA-5A94C31C656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D9D504-6FC5-493B-9107-01D6A8CF24EC}" type="datetimeFigureOut">
              <a:rPr lang="en-US"/>
              <a:pPr>
                <a:defRPr/>
              </a:pPr>
              <a:t>1/18/2013</a:t>
            </a:fld>
            <a:endParaRPr lang="en-US"/>
          </a:p>
        </p:txBody>
      </p:sp>
      <p:sp>
        <p:nvSpPr>
          <p:cNvPr id="3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7EE353-FB5A-48D5-BFA0-6EF21D2CBF7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60F1D9-49FC-4A7C-906B-834612A33590}" type="datetimeFigureOut">
              <a:rPr lang="en-US"/>
              <a:pPr>
                <a:defRPr/>
              </a:pPr>
              <a:t>1/18/2013</a:t>
            </a:fld>
            <a:endParaRPr lang="en-US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BF4753-6D49-4E3B-8394-895A9B684EB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nip and Round Single Corner Rectangle 4"/>
          <p:cNvSpPr/>
          <p:nvPr/>
        </p:nvSpPr>
        <p:spPr>
          <a:xfrm rot="420000" flipV="1">
            <a:off x="3165475" y="1108075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ight Triangle 5"/>
          <p:cNvSpPr/>
          <p:nvPr/>
        </p:nvSpPr>
        <p:spPr>
          <a:xfrm rot="420000" flipV="1">
            <a:off x="8004175" y="5359400"/>
            <a:ext cx="155575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Freeform 6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9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DED639-AAB8-4851-834A-0FDFDFAED062}" type="datetimeFigureOut">
              <a:rPr lang="en-US"/>
              <a:pPr>
                <a:defRPr/>
              </a:pPr>
              <a:t>1/18/2013</a:t>
            </a:fld>
            <a:endParaRPr lang="en-US"/>
          </a:p>
        </p:txBody>
      </p:sp>
      <p:sp>
        <p:nvSpPr>
          <p:cNvPr id="10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918134-C955-4FAE-A765-DCBA6BF8A88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28" name="Title Placeholder 8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9" name="Text Placeholder 29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tx2">
                    <a:shade val="9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23AE7464-FA71-4068-9259-E8A7FEAE6A91}" type="datetimeFigureOut">
              <a:rPr lang="en-US"/>
              <a:pPr>
                <a:defRPr/>
              </a:pPr>
              <a:t>1/18/2013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tx2">
                    <a:shade val="9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E28650D0-8B6C-4842-8867-C5D5BE39EC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grpSp>
        <p:nvGrpSpPr>
          <p:cNvPr id="1033" name="Group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87" r:id="rId2"/>
    <p:sldLayoutId id="2147483696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7" r:id="rId9"/>
    <p:sldLayoutId id="2147483693" r:id="rId10"/>
    <p:sldLayoutId id="2147483694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fontAlgn="base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fontAlgn="base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fontAlgn="base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fontAlgn="base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8001000" cy="2743200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sz="6000" dirty="0" smtClean="0"/>
              <a:t>Department</a:t>
            </a:r>
            <a:br>
              <a:rPr lang="en-US" sz="6000" dirty="0" smtClean="0"/>
            </a:br>
            <a:r>
              <a:rPr lang="en-US" sz="6000" dirty="0" smtClean="0"/>
              <a:t>Training of New Converts</a:t>
            </a:r>
            <a:br>
              <a:rPr lang="en-US" sz="6000" dirty="0" smtClean="0"/>
            </a:br>
            <a:r>
              <a:rPr lang="en-US" sz="6000" dirty="0" smtClean="0"/>
              <a:t>(</a:t>
            </a:r>
            <a:r>
              <a:rPr lang="en-US" sz="6000" dirty="0" err="1" smtClean="0"/>
              <a:t>Tarbiyat</a:t>
            </a:r>
            <a:r>
              <a:rPr lang="en-US" sz="6000" dirty="0" smtClean="0"/>
              <a:t> </a:t>
            </a:r>
            <a:r>
              <a:rPr lang="en-US" sz="6000" dirty="0" err="1" smtClean="0"/>
              <a:t>Nau</a:t>
            </a:r>
            <a:r>
              <a:rPr lang="en-US" sz="6000" dirty="0" smtClean="0"/>
              <a:t> </a:t>
            </a:r>
            <a:r>
              <a:rPr lang="en-US" sz="6000" dirty="0" err="1" smtClean="0"/>
              <a:t>Muba’i’in</a:t>
            </a:r>
            <a:r>
              <a:rPr lang="en-US" sz="6000" dirty="0" smtClean="0"/>
              <a:t>)</a:t>
            </a:r>
            <a:endParaRPr lang="en-US" sz="6000" dirty="0"/>
          </a:p>
        </p:txBody>
      </p:sp>
      <p:sp>
        <p:nvSpPr>
          <p:cNvPr id="5123" name="TextBox 3"/>
          <p:cNvSpPr txBox="1">
            <a:spLocks noChangeArrowheads="1"/>
          </p:cNvSpPr>
          <p:nvPr/>
        </p:nvSpPr>
        <p:spPr bwMode="auto">
          <a:xfrm>
            <a:off x="4876800" y="5495925"/>
            <a:ext cx="3810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800" dirty="0" smtClean="0">
                <a:latin typeface="Constantia" pitchFamily="18" charset="0"/>
              </a:rPr>
              <a:t>January </a:t>
            </a:r>
            <a:r>
              <a:rPr lang="en-US" sz="2800" dirty="0" smtClean="0">
                <a:latin typeface="Constantia" pitchFamily="18" charset="0"/>
              </a:rPr>
              <a:t>19</a:t>
            </a:r>
            <a:r>
              <a:rPr lang="en-US" sz="2800" baseline="30000" dirty="0" smtClean="0">
                <a:latin typeface="Constantia" pitchFamily="18" charset="0"/>
              </a:rPr>
              <a:t>th</a:t>
            </a:r>
            <a:r>
              <a:rPr lang="en-US" sz="2800" dirty="0" smtClean="0">
                <a:latin typeface="Constantia" pitchFamily="18" charset="0"/>
              </a:rPr>
              <a:t> -20</a:t>
            </a:r>
            <a:r>
              <a:rPr lang="en-US" sz="2800" baseline="30000" dirty="0" smtClean="0">
                <a:latin typeface="Constantia" pitchFamily="18" charset="0"/>
              </a:rPr>
              <a:t>th</a:t>
            </a:r>
            <a:r>
              <a:rPr lang="en-US" sz="2800" dirty="0" smtClean="0">
                <a:latin typeface="Constantia" pitchFamily="18" charset="0"/>
              </a:rPr>
              <a:t> , 2013</a:t>
            </a:r>
            <a:endParaRPr lang="en-US" sz="2800" dirty="0">
              <a:latin typeface="Constantia" pitchFamily="18" charset="0"/>
            </a:endParaRPr>
          </a:p>
        </p:txBody>
      </p:sp>
      <p:sp>
        <p:nvSpPr>
          <p:cNvPr id="5124" name="TextBox 4"/>
          <p:cNvSpPr txBox="1">
            <a:spLocks noChangeArrowheads="1"/>
          </p:cNvSpPr>
          <p:nvPr/>
        </p:nvSpPr>
        <p:spPr bwMode="auto">
          <a:xfrm>
            <a:off x="2590800" y="4760893"/>
            <a:ext cx="6096000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sz="2800" dirty="0" smtClean="0">
                <a:latin typeface="Constantia" pitchFamily="18" charset="0"/>
              </a:rPr>
              <a:t>(</a:t>
            </a:r>
            <a:r>
              <a:rPr lang="en-US" sz="2800" dirty="0" err="1" smtClean="0">
                <a:latin typeface="Constantia" pitchFamily="18" charset="0"/>
              </a:rPr>
              <a:t>Majlis</a:t>
            </a:r>
            <a:r>
              <a:rPr lang="en-US" sz="2800" dirty="0" smtClean="0">
                <a:latin typeface="Constantia" pitchFamily="18" charset="0"/>
              </a:rPr>
              <a:t> </a:t>
            </a:r>
            <a:r>
              <a:rPr lang="en-US" sz="2800" dirty="0" err="1">
                <a:latin typeface="Constantia" pitchFamily="18" charset="0"/>
              </a:rPr>
              <a:t>Ansarullah</a:t>
            </a:r>
            <a:r>
              <a:rPr lang="en-US" sz="2800" dirty="0">
                <a:latin typeface="Constantia" pitchFamily="18" charset="0"/>
              </a:rPr>
              <a:t> USA </a:t>
            </a:r>
            <a:r>
              <a:rPr lang="en-US" sz="2800" dirty="0" smtClean="0">
                <a:latin typeface="Constantia" pitchFamily="18" charset="0"/>
              </a:rPr>
              <a:t> - ALC)</a:t>
            </a:r>
            <a:endParaRPr lang="en-US" sz="2800" dirty="0">
              <a:latin typeface="Constantia" pitchFamily="18" charset="0"/>
            </a:endParaRPr>
          </a:p>
          <a:p>
            <a:r>
              <a:rPr lang="en-US" sz="2800" dirty="0">
                <a:latin typeface="Constantia" pitchFamily="18" charset="0"/>
              </a:rPr>
              <a:t> 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657600" y="4107934"/>
            <a:ext cx="5029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(Administrative Handbook 2013 – pages 45-46) </a:t>
            </a:r>
            <a:endParaRPr lang="en-US" i="1" dirty="0">
              <a:solidFill>
                <a:schemeClr val="accent6">
                  <a:lumMod val="40000"/>
                  <a:lumOff val="6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685800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5600" b="1" dirty="0" smtClean="0"/>
              <a:t>New Converts 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(Dec. 2012)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47" name="Content Placeholder 2"/>
          <p:cNvSpPr>
            <a:spLocks noGrp="1"/>
          </p:cNvSpPr>
          <p:nvPr>
            <p:ph idx="1"/>
          </p:nvPr>
        </p:nvSpPr>
        <p:spPr>
          <a:xfrm>
            <a:off x="304800" y="1219201"/>
            <a:ext cx="4114800" cy="4724400"/>
          </a:xfrm>
        </p:spPr>
        <p:txBody>
          <a:bodyPr/>
          <a:lstStyle/>
          <a:p>
            <a:pPr marL="514350" indent="-514350">
              <a:buFont typeface="Calibri" pitchFamily="34" charset="0"/>
              <a:buAutoNum type="arabicPeriod"/>
            </a:pPr>
            <a:r>
              <a:rPr lang="en-US" sz="1800" dirty="0" smtClean="0"/>
              <a:t>CA-BAP-Bay Point  		</a:t>
            </a:r>
            <a:r>
              <a:rPr lang="en-US" sz="1800" dirty="0" smtClean="0">
                <a:solidFill>
                  <a:srgbClr val="FF0000"/>
                </a:solidFill>
              </a:rPr>
              <a:t>2</a:t>
            </a:r>
          </a:p>
          <a:p>
            <a:pPr marL="514350" indent="-514350">
              <a:buFont typeface="Calibri" pitchFamily="34" charset="0"/>
              <a:buAutoNum type="arabicPeriod"/>
            </a:pPr>
            <a:r>
              <a:rPr lang="en-US" sz="1800" dirty="0" smtClean="0"/>
              <a:t>CA-LAW-LA West  		</a:t>
            </a:r>
            <a:r>
              <a:rPr lang="en-US" sz="1800" dirty="0" smtClean="0">
                <a:solidFill>
                  <a:srgbClr val="FF0000"/>
                </a:solidFill>
              </a:rPr>
              <a:t>2</a:t>
            </a:r>
          </a:p>
          <a:p>
            <a:pPr marL="514350" indent="-514350">
              <a:buFont typeface="Calibri" pitchFamily="34" charset="0"/>
              <a:buAutoNum type="arabicPeriod"/>
            </a:pPr>
            <a:r>
              <a:rPr lang="en-US" sz="1800" dirty="0" smtClean="0"/>
              <a:t>CA-SAD-San Diego  		</a:t>
            </a:r>
            <a:r>
              <a:rPr lang="en-US" sz="1800" dirty="0" smtClean="0">
                <a:solidFill>
                  <a:srgbClr val="FF0000"/>
                </a:solidFill>
              </a:rPr>
              <a:t>1</a:t>
            </a:r>
          </a:p>
          <a:p>
            <a:pPr marL="514350" indent="-514350">
              <a:buFont typeface="Calibri" pitchFamily="34" charset="0"/>
              <a:buAutoNum type="arabicPeriod"/>
            </a:pPr>
            <a:r>
              <a:rPr lang="en-US" sz="1800" dirty="0" smtClean="0"/>
              <a:t>FL-ORL-Orlando  		</a:t>
            </a:r>
            <a:r>
              <a:rPr lang="en-US" sz="1800" dirty="0" smtClean="0">
                <a:solidFill>
                  <a:srgbClr val="FF0000"/>
                </a:solidFill>
              </a:rPr>
              <a:t>1</a:t>
            </a:r>
          </a:p>
          <a:p>
            <a:pPr marL="514350" indent="-514350">
              <a:buFont typeface="Calibri" pitchFamily="34" charset="0"/>
              <a:buAutoNum type="arabicPeriod"/>
            </a:pPr>
            <a:r>
              <a:rPr lang="en-US" sz="1800" dirty="0" smtClean="0"/>
              <a:t>FL-MIA-Miami  		</a:t>
            </a:r>
            <a:r>
              <a:rPr lang="en-US" sz="1800" dirty="0" smtClean="0">
                <a:solidFill>
                  <a:srgbClr val="FF0000"/>
                </a:solidFill>
              </a:rPr>
              <a:t>1</a:t>
            </a:r>
          </a:p>
          <a:p>
            <a:pPr marL="514350" indent="-514350">
              <a:buFont typeface="Calibri" pitchFamily="34" charset="0"/>
              <a:buAutoNum type="arabicPeriod"/>
            </a:pPr>
            <a:r>
              <a:rPr lang="en-US" sz="1800" dirty="0" smtClean="0"/>
              <a:t>IL-CHE-Chicago East  		</a:t>
            </a:r>
            <a:r>
              <a:rPr lang="en-US" sz="1800" dirty="0" smtClean="0">
                <a:solidFill>
                  <a:srgbClr val="FF0000"/>
                </a:solidFill>
              </a:rPr>
              <a:t>1</a:t>
            </a:r>
          </a:p>
          <a:p>
            <a:pPr marL="514350" indent="-514350">
              <a:buFont typeface="Calibri" pitchFamily="34" charset="0"/>
              <a:buAutoNum type="arabicPeriod"/>
            </a:pPr>
            <a:r>
              <a:rPr lang="en-US" sz="1800" dirty="0" smtClean="0"/>
              <a:t>IL-CHW-Chicago West  	</a:t>
            </a:r>
            <a:r>
              <a:rPr lang="en-US" sz="1800" dirty="0" smtClean="0">
                <a:solidFill>
                  <a:srgbClr val="FF0000"/>
                </a:solidFill>
              </a:rPr>
              <a:t>1</a:t>
            </a:r>
          </a:p>
          <a:p>
            <a:pPr marL="514350" indent="-514350">
              <a:buFont typeface="Calibri" pitchFamily="34" charset="0"/>
              <a:buAutoNum type="arabicPeriod"/>
            </a:pPr>
            <a:r>
              <a:rPr lang="en-US" sz="1800" dirty="0" smtClean="0"/>
              <a:t>IL-ZON-Zion  		</a:t>
            </a:r>
            <a:r>
              <a:rPr lang="en-US" sz="1800" dirty="0" smtClean="0">
                <a:solidFill>
                  <a:srgbClr val="FF0000"/>
                </a:solidFill>
              </a:rPr>
              <a:t>1</a:t>
            </a:r>
          </a:p>
          <a:p>
            <a:pPr marL="514350" indent="-514350">
              <a:buFont typeface="Calibri" pitchFamily="34" charset="0"/>
              <a:buAutoNum type="arabicPeriod"/>
            </a:pPr>
            <a:r>
              <a:rPr lang="en-US" sz="1800" dirty="0" smtClean="0"/>
              <a:t>IN-IND-Indiana 		</a:t>
            </a:r>
            <a:r>
              <a:rPr lang="en-US" sz="1800" dirty="0" smtClean="0">
                <a:solidFill>
                  <a:srgbClr val="FF0000"/>
                </a:solidFill>
              </a:rPr>
              <a:t>2</a:t>
            </a:r>
          </a:p>
          <a:p>
            <a:pPr marL="514350" indent="-514350">
              <a:buFont typeface="Calibri" pitchFamily="34" charset="0"/>
              <a:buAutoNum type="arabicPeriod"/>
            </a:pPr>
            <a:r>
              <a:rPr lang="en-US" sz="1800" dirty="0" smtClean="0"/>
              <a:t>KY-KEN-Kentucky</a:t>
            </a:r>
            <a:r>
              <a:rPr lang="en-US" sz="1800" dirty="0" smtClean="0">
                <a:solidFill>
                  <a:srgbClr val="FF0000"/>
                </a:solidFill>
              </a:rPr>
              <a:t>		1</a:t>
            </a:r>
          </a:p>
          <a:p>
            <a:pPr marL="514350" indent="-514350">
              <a:buFont typeface="Calibri" pitchFamily="34" charset="0"/>
              <a:buAutoNum type="arabicPeriod"/>
            </a:pPr>
            <a:r>
              <a:rPr lang="en-US" sz="1800" dirty="0" smtClean="0"/>
              <a:t>MA-BOS-Boston  		</a:t>
            </a:r>
            <a:r>
              <a:rPr lang="en-US" sz="1800" dirty="0" smtClean="0">
                <a:solidFill>
                  <a:srgbClr val="FF0000"/>
                </a:solidFill>
              </a:rPr>
              <a:t>1</a:t>
            </a:r>
          </a:p>
          <a:p>
            <a:pPr marL="514350" indent="-514350">
              <a:buFont typeface="Calibri" pitchFamily="34" charset="0"/>
              <a:buAutoNum type="arabicPeriod"/>
            </a:pPr>
            <a:r>
              <a:rPr lang="en-US" sz="1800" dirty="0" smtClean="0"/>
              <a:t>MA-FCH-Fitchburg 		</a:t>
            </a:r>
            <a:r>
              <a:rPr lang="en-US" sz="1800" dirty="0" smtClean="0">
                <a:solidFill>
                  <a:srgbClr val="FF0000"/>
                </a:solidFill>
              </a:rPr>
              <a:t>2</a:t>
            </a:r>
          </a:p>
          <a:p>
            <a:pPr marL="514350" indent="-514350">
              <a:buFont typeface="Calibri" pitchFamily="34" charset="0"/>
              <a:buAutoNum type="arabicPeriod"/>
            </a:pPr>
            <a:r>
              <a:rPr lang="en-US" sz="1800" dirty="0" smtClean="0"/>
              <a:t>MD-POT-Potomac  		</a:t>
            </a:r>
            <a:r>
              <a:rPr lang="en-US" sz="1800" dirty="0" smtClean="0">
                <a:solidFill>
                  <a:srgbClr val="FF0000"/>
                </a:solidFill>
              </a:rPr>
              <a:t>1</a:t>
            </a:r>
          </a:p>
          <a:p>
            <a:pPr marL="514350" indent="-514350">
              <a:buFont typeface="Calibri" pitchFamily="34" charset="0"/>
              <a:buAutoNum type="arabicPeriod"/>
            </a:pPr>
            <a:r>
              <a:rPr lang="en-US" sz="1800" dirty="0" smtClean="0"/>
              <a:t>MD-SSP-Silver Spring 		</a:t>
            </a:r>
            <a:r>
              <a:rPr lang="en-US" sz="1800" dirty="0" smtClean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4648200" y="1219200"/>
            <a:ext cx="4114800" cy="4648200"/>
          </a:xfrm>
          <a:prstGeom prst="rect">
            <a:avLst/>
          </a:prstGeom>
        </p:spPr>
        <p:txBody>
          <a:bodyPr/>
          <a:lstStyle/>
          <a:p>
            <a:pPr marL="514350" indent="-514350" fontAlgn="auto"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+mj-lt"/>
              <a:buAutoNum type="arabicPeriod" startAt="15"/>
              <a:defRPr/>
            </a:pPr>
            <a:r>
              <a:rPr lang="en-US" dirty="0">
                <a:latin typeface="+mn-lt"/>
                <a:cs typeface="+mn-cs"/>
              </a:rPr>
              <a:t>MN-STP-St. Paul  		</a:t>
            </a:r>
            <a:r>
              <a:rPr lang="en-US" dirty="0">
                <a:solidFill>
                  <a:srgbClr val="FF0000"/>
                </a:solidFill>
                <a:latin typeface="+mn-lt"/>
                <a:cs typeface="+mn-cs"/>
              </a:rPr>
              <a:t>1</a:t>
            </a:r>
          </a:p>
          <a:p>
            <a:pPr marL="514350" indent="-514350" fontAlgn="auto"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+mj-lt"/>
              <a:buAutoNum type="arabicPeriod" startAt="15"/>
              <a:defRPr/>
            </a:pPr>
            <a:r>
              <a:rPr lang="en-US" dirty="0">
                <a:latin typeface="+mn-lt"/>
                <a:cs typeface="+mn-cs"/>
              </a:rPr>
              <a:t>MO-STL-St. Louis  		</a:t>
            </a:r>
            <a:r>
              <a:rPr lang="en-US" dirty="0">
                <a:solidFill>
                  <a:srgbClr val="FF0000"/>
                </a:solidFill>
                <a:latin typeface="+mn-lt"/>
                <a:cs typeface="+mn-cs"/>
              </a:rPr>
              <a:t>1</a:t>
            </a:r>
          </a:p>
          <a:p>
            <a:pPr marL="514350" indent="-514350" fontAlgn="auto"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+mj-lt"/>
              <a:buAutoNum type="arabicPeriod" startAt="15"/>
              <a:defRPr/>
            </a:pPr>
            <a:r>
              <a:rPr lang="en-US" dirty="0">
                <a:latin typeface="+mn-lt"/>
                <a:cs typeface="+mn-cs"/>
              </a:rPr>
              <a:t>NJ-WIL-Willingboro 		</a:t>
            </a:r>
            <a:r>
              <a:rPr lang="en-US" dirty="0">
                <a:solidFill>
                  <a:srgbClr val="FF0000"/>
                </a:solidFill>
                <a:latin typeface="+mn-lt"/>
                <a:cs typeface="+mn-cs"/>
              </a:rPr>
              <a:t>1</a:t>
            </a:r>
          </a:p>
          <a:p>
            <a:pPr marL="514350" indent="-514350" fontAlgn="auto"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+mj-lt"/>
              <a:buAutoNum type="arabicPeriod" startAt="15"/>
              <a:defRPr/>
            </a:pPr>
            <a:r>
              <a:rPr lang="en-US" dirty="0" smtClean="0">
                <a:latin typeface="+mn-lt"/>
                <a:cs typeface="+mn-cs"/>
              </a:rPr>
              <a:t>NY-QNS-New </a:t>
            </a:r>
            <a:r>
              <a:rPr lang="en-US" dirty="0">
                <a:latin typeface="+mn-lt"/>
                <a:cs typeface="+mn-cs"/>
              </a:rPr>
              <a:t>York 		</a:t>
            </a:r>
            <a:r>
              <a:rPr lang="en-US" dirty="0" smtClean="0">
                <a:solidFill>
                  <a:srgbClr val="FF0000"/>
                </a:solidFill>
                <a:latin typeface="+mn-lt"/>
                <a:cs typeface="+mn-cs"/>
              </a:rPr>
              <a:t>3</a:t>
            </a:r>
          </a:p>
          <a:p>
            <a:pPr marL="514350" indent="-514350" fontAlgn="auto"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+mj-lt"/>
              <a:buAutoNum type="arabicPeriod" startAt="15"/>
              <a:defRPr/>
            </a:pPr>
            <a:r>
              <a:rPr lang="en-US" dirty="0" smtClean="0">
                <a:latin typeface="+mn-lt"/>
                <a:cs typeface="+mn-cs"/>
              </a:rPr>
              <a:t>OH-CLV-Cleveland </a:t>
            </a:r>
            <a:r>
              <a:rPr lang="en-US" dirty="0">
                <a:latin typeface="+mn-lt"/>
                <a:cs typeface="+mn-cs"/>
              </a:rPr>
              <a:t>		</a:t>
            </a:r>
            <a:r>
              <a:rPr lang="en-US" dirty="0">
                <a:solidFill>
                  <a:srgbClr val="FF0000"/>
                </a:solidFill>
                <a:latin typeface="+mn-lt"/>
                <a:cs typeface="+mn-cs"/>
              </a:rPr>
              <a:t>1</a:t>
            </a:r>
          </a:p>
          <a:p>
            <a:pPr marL="514350" indent="-514350" fontAlgn="auto"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+mj-lt"/>
              <a:buAutoNum type="arabicPeriod" startAt="15"/>
              <a:defRPr/>
            </a:pPr>
            <a:r>
              <a:rPr lang="en-US" dirty="0">
                <a:latin typeface="+mn-lt"/>
                <a:cs typeface="+mn-cs"/>
              </a:rPr>
              <a:t>OH-DAY-Dayton 		</a:t>
            </a:r>
            <a:r>
              <a:rPr lang="en-US" dirty="0">
                <a:solidFill>
                  <a:srgbClr val="FF0000"/>
                </a:solidFill>
                <a:latin typeface="+mn-lt"/>
                <a:cs typeface="+mn-cs"/>
              </a:rPr>
              <a:t>1</a:t>
            </a:r>
          </a:p>
          <a:p>
            <a:pPr marL="514350" indent="-514350" fontAlgn="auto"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+mj-lt"/>
              <a:buAutoNum type="arabicPeriod" startAt="15"/>
              <a:defRPr/>
            </a:pPr>
            <a:r>
              <a:rPr lang="en-US" dirty="0">
                <a:latin typeface="+mn-lt"/>
                <a:cs typeface="+mn-cs"/>
              </a:rPr>
              <a:t>PA-PHI-Philadelphia 		</a:t>
            </a:r>
            <a:r>
              <a:rPr lang="en-US" dirty="0">
                <a:solidFill>
                  <a:srgbClr val="FF0000"/>
                </a:solidFill>
                <a:latin typeface="+mn-lt"/>
                <a:cs typeface="+mn-cs"/>
              </a:rPr>
              <a:t>2</a:t>
            </a:r>
          </a:p>
          <a:p>
            <a:pPr marL="514350" indent="-514350" fontAlgn="auto"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+mj-lt"/>
              <a:buAutoNum type="arabicPeriod" startAt="15"/>
              <a:defRPr/>
            </a:pPr>
            <a:r>
              <a:rPr lang="en-US" dirty="0">
                <a:latin typeface="+mn-lt"/>
                <a:cs typeface="+mn-cs"/>
              </a:rPr>
              <a:t>PA-YRK-York 		</a:t>
            </a:r>
            <a:r>
              <a:rPr lang="en-US" dirty="0">
                <a:solidFill>
                  <a:srgbClr val="FF0000"/>
                </a:solidFill>
                <a:latin typeface="+mn-lt"/>
                <a:cs typeface="+mn-cs"/>
              </a:rPr>
              <a:t>3</a:t>
            </a:r>
          </a:p>
          <a:p>
            <a:pPr marL="514350" indent="-514350" fontAlgn="auto"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+mj-lt"/>
              <a:buAutoNum type="arabicPeriod" startAt="15"/>
              <a:defRPr/>
            </a:pPr>
            <a:r>
              <a:rPr lang="en-US" dirty="0">
                <a:latin typeface="+mn-lt"/>
                <a:cs typeface="+mn-cs"/>
              </a:rPr>
              <a:t>TX-AUS-Austin 		</a:t>
            </a:r>
            <a:r>
              <a:rPr lang="en-US" dirty="0">
                <a:solidFill>
                  <a:srgbClr val="FF0000"/>
                </a:solidFill>
                <a:latin typeface="+mn-lt"/>
                <a:cs typeface="+mn-cs"/>
              </a:rPr>
              <a:t>1</a:t>
            </a:r>
          </a:p>
          <a:p>
            <a:pPr marL="514350" indent="-514350" fontAlgn="auto"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+mj-lt"/>
              <a:buAutoNum type="arabicPeriod" startAt="15"/>
              <a:defRPr/>
            </a:pPr>
            <a:r>
              <a:rPr lang="en-US" dirty="0">
                <a:latin typeface="+mn-lt"/>
                <a:cs typeface="+mn-cs"/>
              </a:rPr>
              <a:t>TX-DAL-Dallas 		</a:t>
            </a:r>
            <a:r>
              <a:rPr lang="en-US" dirty="0" smtClean="0">
                <a:solidFill>
                  <a:srgbClr val="FF0000"/>
                </a:solidFill>
                <a:latin typeface="+mn-lt"/>
                <a:cs typeface="+mn-cs"/>
              </a:rPr>
              <a:t>1</a:t>
            </a:r>
            <a:endParaRPr lang="en-US" dirty="0">
              <a:solidFill>
                <a:srgbClr val="FF0000"/>
              </a:solidFill>
              <a:latin typeface="+mn-lt"/>
              <a:cs typeface="+mn-cs"/>
            </a:endParaRPr>
          </a:p>
          <a:p>
            <a:pPr marL="514350" indent="-514350" fontAlgn="auto"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+mj-lt"/>
              <a:buAutoNum type="arabicPeriod" startAt="15"/>
              <a:defRPr/>
            </a:pPr>
            <a:r>
              <a:rPr lang="en-US" dirty="0">
                <a:latin typeface="+mn-lt"/>
                <a:cs typeface="+mn-cs"/>
              </a:rPr>
              <a:t>VA-SVA-So Virginia 		</a:t>
            </a:r>
            <a:r>
              <a:rPr lang="en-US" dirty="0">
                <a:solidFill>
                  <a:srgbClr val="FF0000"/>
                </a:solidFill>
                <a:latin typeface="+mn-lt"/>
                <a:cs typeface="+mn-cs"/>
              </a:rPr>
              <a:t>1</a:t>
            </a:r>
          </a:p>
          <a:p>
            <a:pPr marL="514350" indent="-514350" fontAlgn="auto"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+mj-lt"/>
              <a:buAutoNum type="arabicPeriod" startAt="15"/>
              <a:defRPr/>
            </a:pPr>
            <a:r>
              <a:rPr lang="en-US" dirty="0" err="1">
                <a:latin typeface="+mn-lt"/>
                <a:cs typeface="+mn-cs"/>
              </a:rPr>
              <a:t>WI_Mil_Milwaukee</a:t>
            </a:r>
            <a:r>
              <a:rPr lang="en-US" dirty="0">
                <a:latin typeface="+mn-lt"/>
                <a:cs typeface="+mn-cs"/>
              </a:rPr>
              <a:t> 		</a:t>
            </a:r>
            <a:r>
              <a:rPr lang="en-US" dirty="0" smtClean="0">
                <a:solidFill>
                  <a:srgbClr val="FF0000"/>
                </a:solidFill>
                <a:latin typeface="+mn-lt"/>
                <a:cs typeface="+mn-cs"/>
              </a:rPr>
              <a:t>2</a:t>
            </a:r>
          </a:p>
          <a:p>
            <a:pPr marL="514350" indent="-514350" fontAlgn="auto"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+mj-lt"/>
              <a:buAutoNum type="arabicPeriod" startAt="15"/>
              <a:defRPr/>
            </a:pPr>
            <a:r>
              <a:rPr lang="en-US" dirty="0" smtClean="0">
                <a:solidFill>
                  <a:schemeClr val="accent1"/>
                </a:solidFill>
                <a:latin typeface="+mn-lt"/>
                <a:cs typeface="+mn-cs"/>
              </a:rPr>
              <a:t>ID-Boise</a:t>
            </a:r>
            <a:r>
              <a:rPr lang="en-US" dirty="0" smtClean="0">
                <a:solidFill>
                  <a:srgbClr val="FF0000"/>
                </a:solidFill>
                <a:latin typeface="+mn-lt"/>
                <a:cs typeface="+mn-cs"/>
              </a:rPr>
              <a:t>			1</a:t>
            </a:r>
            <a:endParaRPr lang="en-US" dirty="0">
              <a:solidFill>
                <a:srgbClr val="FF0000"/>
              </a:solidFill>
              <a:latin typeface="+mn-lt"/>
              <a:cs typeface="+mn-cs"/>
            </a:endParaRPr>
          </a:p>
        </p:txBody>
      </p:sp>
      <p:sp>
        <p:nvSpPr>
          <p:cNvPr id="6149" name="TextBox 5"/>
          <p:cNvSpPr txBox="1">
            <a:spLocks noChangeArrowheads="1"/>
          </p:cNvSpPr>
          <p:nvPr/>
        </p:nvSpPr>
        <p:spPr bwMode="auto">
          <a:xfrm>
            <a:off x="4648200" y="5943600"/>
            <a:ext cx="37338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dirty="0">
                <a:solidFill>
                  <a:srgbClr val="C00000"/>
                </a:solidFill>
                <a:latin typeface="Constantia" pitchFamily="18" charset="0"/>
              </a:rPr>
              <a:t>Total: </a:t>
            </a:r>
            <a:r>
              <a:rPr lang="en-US" sz="2800" dirty="0" smtClean="0">
                <a:solidFill>
                  <a:srgbClr val="C00000"/>
                </a:solidFill>
                <a:latin typeface="Constantia" pitchFamily="18" charset="0"/>
              </a:rPr>
              <a:t>37 </a:t>
            </a:r>
            <a:r>
              <a:rPr lang="en-US" sz="2800" dirty="0">
                <a:solidFill>
                  <a:srgbClr val="C00000"/>
                </a:solidFill>
                <a:latin typeface="Constantia" pitchFamily="18" charset="0"/>
              </a:rPr>
              <a:t>(</a:t>
            </a:r>
            <a:r>
              <a:rPr lang="en-US" sz="2800" dirty="0" smtClean="0">
                <a:solidFill>
                  <a:srgbClr val="C00000"/>
                </a:solidFill>
                <a:latin typeface="Constantia" pitchFamily="18" charset="0"/>
              </a:rPr>
              <a:t>26 </a:t>
            </a:r>
            <a:r>
              <a:rPr lang="en-US" sz="2800" dirty="0" err="1">
                <a:solidFill>
                  <a:srgbClr val="C00000"/>
                </a:solidFill>
                <a:latin typeface="Constantia" pitchFamily="18" charset="0"/>
              </a:rPr>
              <a:t>Majalis</a:t>
            </a:r>
            <a:r>
              <a:rPr lang="en-US" sz="2800" dirty="0">
                <a:solidFill>
                  <a:srgbClr val="C00000"/>
                </a:solidFill>
                <a:latin typeface="Constantia" pitchFamily="18" charset="0"/>
              </a:rPr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Monthly Reporting:</a:t>
            </a:r>
            <a:endParaRPr lang="en-US" b="1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399" y="3048000"/>
            <a:ext cx="8184947" cy="2590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685800" y="2667000"/>
            <a:ext cx="2362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>
                <a:solidFill>
                  <a:srgbClr val="C00000"/>
                </a:solidFill>
              </a:rPr>
              <a:t>Sample:</a:t>
            </a:r>
            <a:endParaRPr lang="en-US" i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30347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933450"/>
          </a:xfrm>
        </p:spPr>
        <p:txBody>
          <a:bodyPr/>
          <a:lstStyle/>
          <a:p>
            <a:r>
              <a:rPr lang="en-US" b="1" dirty="0" smtClean="0"/>
              <a:t>Local Focus for 2013: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15569135"/>
              </p:ext>
            </p:extLst>
          </p:nvPr>
        </p:nvGraphicFramePr>
        <p:xfrm>
          <a:off x="457200" y="1371600"/>
          <a:ext cx="8153400" cy="459285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716182"/>
                <a:gridCol w="3437218"/>
              </a:tblGrid>
              <a:tr h="539013">
                <a:tc>
                  <a:txBody>
                    <a:bodyPr/>
                    <a:lstStyle/>
                    <a:p>
                      <a:r>
                        <a:rPr lang="en-US" sz="3600" dirty="0" smtClean="0"/>
                        <a:t>Goals</a:t>
                      </a:r>
                      <a:endParaRPr lang="en-US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600" dirty="0" smtClean="0"/>
                        <a:t>Status</a:t>
                      </a:r>
                      <a:endParaRPr lang="en-US" sz="3600" dirty="0"/>
                    </a:p>
                  </a:txBody>
                  <a:tcPr/>
                </a:tc>
              </a:tr>
              <a:tr h="53901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solidFill>
                            <a:srgbClr val="C00000"/>
                          </a:solidFill>
                          <a:latin typeface="Franklin Gothic Demi" pitchFamily="34" charset="0"/>
                        </a:rPr>
                        <a:t>Assign a </a:t>
                      </a:r>
                      <a:r>
                        <a:rPr lang="en-US" sz="1800" dirty="0" err="1" smtClean="0">
                          <a:solidFill>
                            <a:srgbClr val="C00000"/>
                          </a:solidFill>
                          <a:latin typeface="Franklin Gothic Demi" pitchFamily="34" charset="0"/>
                        </a:rPr>
                        <a:t>Nasir</a:t>
                      </a:r>
                      <a:r>
                        <a:rPr lang="en-US" sz="1800" dirty="0" smtClean="0">
                          <a:solidFill>
                            <a:srgbClr val="C00000"/>
                          </a:solidFill>
                          <a:latin typeface="Franklin Gothic Demi" pitchFamily="34" charset="0"/>
                        </a:rPr>
                        <a:t> </a:t>
                      </a:r>
                      <a:r>
                        <a:rPr lang="en-US" sz="1800" dirty="0" smtClean="0">
                          <a:latin typeface="Franklin Gothic Demi" pitchFamily="34" charset="0"/>
                        </a:rPr>
                        <a:t>to each new member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(need more effort</a:t>
                      </a:r>
                      <a:r>
                        <a:rPr lang="en-US" baseline="0" dirty="0" smtClean="0"/>
                        <a:t>)</a:t>
                      </a:r>
                      <a:endParaRPr lang="en-US" dirty="0"/>
                    </a:p>
                  </a:txBody>
                  <a:tcPr/>
                </a:tc>
              </a:tr>
              <a:tr h="725907"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Franklin Gothic Demi" pitchFamily="34" charset="0"/>
                        </a:rPr>
                        <a:t>Ensure new member receiving </a:t>
                      </a:r>
                      <a:r>
                        <a:rPr lang="en-US" sz="1800" dirty="0" err="1" smtClean="0">
                          <a:latin typeface="Franklin Gothic Demi" pitchFamily="34" charset="0"/>
                        </a:rPr>
                        <a:t>Jama’at</a:t>
                      </a:r>
                      <a:r>
                        <a:rPr lang="en-US" sz="1800" dirty="0" smtClean="0">
                          <a:latin typeface="Franklin Gothic Demi" pitchFamily="34" charset="0"/>
                        </a:rPr>
                        <a:t> Publications (</a:t>
                      </a:r>
                      <a:r>
                        <a:rPr lang="en-US" sz="1800" dirty="0" smtClean="0">
                          <a:solidFill>
                            <a:srgbClr val="C00000"/>
                          </a:solidFill>
                          <a:latin typeface="Franklin Gothic Demi" pitchFamily="34" charset="0"/>
                        </a:rPr>
                        <a:t>Gazette, Al-</a:t>
                      </a:r>
                      <a:r>
                        <a:rPr lang="en-US" sz="1800" dirty="0" err="1" smtClean="0">
                          <a:solidFill>
                            <a:srgbClr val="C00000"/>
                          </a:solidFill>
                          <a:latin typeface="Franklin Gothic Demi" pitchFamily="34" charset="0"/>
                        </a:rPr>
                        <a:t>Nahl</a:t>
                      </a:r>
                      <a:r>
                        <a:rPr lang="en-US" sz="1800" dirty="0" smtClean="0">
                          <a:solidFill>
                            <a:srgbClr val="C00000"/>
                          </a:solidFill>
                          <a:latin typeface="Franklin Gothic Demi" pitchFamily="34" charset="0"/>
                        </a:rPr>
                        <a:t>, Review of Religions</a:t>
                      </a:r>
                      <a:r>
                        <a:rPr lang="en-US" sz="1800" dirty="0" smtClean="0">
                          <a:latin typeface="Franklin Gothic Demi" pitchFamily="34" charset="0"/>
                        </a:rPr>
                        <a:t>)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(need more effort</a:t>
                      </a:r>
                      <a:r>
                        <a:rPr lang="en-US" baseline="0" dirty="0" smtClean="0"/>
                        <a:t>)</a:t>
                      </a:r>
                      <a:endParaRPr lang="en-US" dirty="0"/>
                    </a:p>
                  </a:txBody>
                  <a:tcPr/>
                </a:tc>
              </a:tr>
              <a:tr h="53901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latin typeface="Franklin Gothic Demi" pitchFamily="34" charset="0"/>
                        </a:rPr>
                        <a:t>Familiarize new member with </a:t>
                      </a:r>
                      <a:r>
                        <a:rPr lang="en-US" sz="1800" dirty="0" err="1" smtClean="0">
                          <a:solidFill>
                            <a:srgbClr val="C00000"/>
                          </a:solidFill>
                          <a:latin typeface="Franklin Gothic Demi" pitchFamily="34" charset="0"/>
                        </a:rPr>
                        <a:t>Jama’at</a:t>
                      </a:r>
                      <a:r>
                        <a:rPr lang="en-US" sz="1800" dirty="0" smtClean="0">
                          <a:solidFill>
                            <a:srgbClr val="C00000"/>
                          </a:solidFill>
                          <a:latin typeface="Franklin Gothic Demi" pitchFamily="34" charset="0"/>
                        </a:rPr>
                        <a:t> website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Zoama</a:t>
                      </a:r>
                      <a:r>
                        <a:rPr lang="en-US" baseline="0" dirty="0" err="1" smtClean="0"/>
                        <a:t>’s</a:t>
                      </a:r>
                      <a:r>
                        <a:rPr lang="en-US" baseline="0" dirty="0" smtClean="0"/>
                        <a:t> Help Needed</a:t>
                      </a:r>
                      <a:endParaRPr lang="en-US" dirty="0"/>
                    </a:p>
                  </a:txBody>
                  <a:tcPr/>
                </a:tc>
              </a:tr>
              <a:tr h="68018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latin typeface="Franklin Gothic Demi" pitchFamily="34" charset="0"/>
                        </a:rPr>
                        <a:t>Help new members attend </a:t>
                      </a:r>
                      <a:r>
                        <a:rPr lang="en-US" sz="1800" dirty="0" smtClean="0">
                          <a:solidFill>
                            <a:srgbClr val="C00000"/>
                          </a:solidFill>
                          <a:latin typeface="Franklin Gothic Demi" pitchFamily="34" charset="0"/>
                        </a:rPr>
                        <a:t>local as well as regional events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 smtClean="0"/>
                        <a:t>Zoama’s</a:t>
                      </a:r>
                      <a:r>
                        <a:rPr lang="en-US" dirty="0" smtClean="0"/>
                        <a:t> Help Needed</a:t>
                      </a:r>
                      <a:endParaRPr lang="en-US" dirty="0"/>
                    </a:p>
                  </a:txBody>
                  <a:tcPr/>
                </a:tc>
              </a:tr>
              <a:tr h="539013"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Franklin Gothic Demi" pitchFamily="34" charset="0"/>
                        </a:rPr>
                        <a:t>Ensure </a:t>
                      </a:r>
                      <a:r>
                        <a:rPr lang="en-US" sz="1800" dirty="0" err="1" smtClean="0">
                          <a:solidFill>
                            <a:srgbClr val="C00000"/>
                          </a:solidFill>
                          <a:latin typeface="Franklin Gothic Demi" pitchFamily="34" charset="0"/>
                        </a:rPr>
                        <a:t>Talimul</a:t>
                      </a:r>
                      <a:r>
                        <a:rPr lang="en-US" sz="1800" dirty="0" smtClean="0">
                          <a:solidFill>
                            <a:srgbClr val="C00000"/>
                          </a:solidFill>
                          <a:latin typeface="Franklin Gothic Demi" pitchFamily="34" charset="0"/>
                        </a:rPr>
                        <a:t> Qur’an Classes </a:t>
                      </a:r>
                      <a:r>
                        <a:rPr lang="en-US" sz="1800" dirty="0" smtClean="0">
                          <a:latin typeface="Franklin Gothic Demi" pitchFamily="34" charset="0"/>
                        </a:rPr>
                        <a:t>access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 smtClean="0"/>
                        <a:t>Zoama</a:t>
                      </a:r>
                      <a:r>
                        <a:rPr lang="en-US" baseline="0" dirty="0" err="1" smtClean="0"/>
                        <a:t>’s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Help Needed</a:t>
                      </a:r>
                    </a:p>
                  </a:txBody>
                  <a:tcPr/>
                </a:tc>
              </a:tr>
              <a:tr h="53901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latin typeface="Franklin Gothic Demi" pitchFamily="34" charset="0"/>
                        </a:rPr>
                        <a:t>Contact </a:t>
                      </a:r>
                      <a:r>
                        <a:rPr lang="en-US" sz="1800" dirty="0" err="1" smtClean="0">
                          <a:latin typeface="Franklin Gothic Demi" pitchFamily="34" charset="0"/>
                        </a:rPr>
                        <a:t>Qaid</a:t>
                      </a:r>
                      <a:r>
                        <a:rPr lang="en-US" sz="1800" dirty="0" smtClean="0">
                          <a:latin typeface="Franklin Gothic Demi" pitchFamily="34" charset="0"/>
                        </a:rPr>
                        <a:t> for any needs (anytime)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Phone:</a:t>
                      </a:r>
                      <a:r>
                        <a:rPr lang="en-US" baseline="0" dirty="0" smtClean="0"/>
                        <a:t> 317-450-0278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aseline="0" dirty="0" smtClean="0"/>
                        <a:t>E-mail: ws-ahmad@hotmail.com</a:t>
                      </a:r>
                      <a:endParaRPr lang="en-US" dirty="0" smtClean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933450"/>
          </a:xfrm>
        </p:spPr>
        <p:txBody>
          <a:bodyPr/>
          <a:lstStyle/>
          <a:p>
            <a:r>
              <a:rPr lang="en-US" b="1" dirty="0" smtClean="0"/>
              <a:t>National Focus for 2013: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2114011"/>
              </p:ext>
            </p:extLst>
          </p:nvPr>
        </p:nvGraphicFramePr>
        <p:xfrm>
          <a:off x="381000" y="1371600"/>
          <a:ext cx="8077200" cy="5090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622365"/>
                <a:gridCol w="2454835"/>
              </a:tblGrid>
              <a:tr h="601424">
                <a:tc>
                  <a:txBody>
                    <a:bodyPr/>
                    <a:lstStyle/>
                    <a:p>
                      <a:r>
                        <a:rPr lang="en-US" sz="3600" dirty="0" smtClean="0"/>
                        <a:t>Goals</a:t>
                      </a:r>
                      <a:endParaRPr lang="en-US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600" dirty="0" smtClean="0"/>
                        <a:t>Status</a:t>
                      </a:r>
                      <a:endParaRPr lang="en-US" sz="3600" dirty="0"/>
                    </a:p>
                  </a:txBody>
                  <a:tcPr/>
                </a:tc>
              </a:tr>
              <a:tr h="60142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solidFill>
                            <a:schemeClr val="tx1"/>
                          </a:solidFill>
                          <a:latin typeface="Franklin Gothic Demi" pitchFamily="34" charset="0"/>
                        </a:rPr>
                        <a:t>Contact all </a:t>
                      </a:r>
                      <a:r>
                        <a:rPr lang="en-US" sz="1800" dirty="0" err="1" smtClean="0">
                          <a:solidFill>
                            <a:schemeClr val="tx1"/>
                          </a:solidFill>
                          <a:latin typeface="Franklin Gothic Demi" pitchFamily="34" charset="0"/>
                        </a:rPr>
                        <a:t>Nau</a:t>
                      </a:r>
                      <a:r>
                        <a:rPr lang="en-US" sz="1800" dirty="0" smtClean="0">
                          <a:solidFill>
                            <a:schemeClr val="tx1"/>
                          </a:solidFill>
                          <a:latin typeface="Franklin Gothic Demi" pitchFamily="34" charset="0"/>
                        </a:rPr>
                        <a:t> </a:t>
                      </a:r>
                      <a:r>
                        <a:rPr lang="en-US" sz="1800" dirty="0" err="1" smtClean="0">
                          <a:solidFill>
                            <a:schemeClr val="tx1"/>
                          </a:solidFill>
                          <a:latin typeface="Franklin Gothic Demi" pitchFamily="34" charset="0"/>
                        </a:rPr>
                        <a:t>Muba’i’in</a:t>
                      </a:r>
                      <a:r>
                        <a:rPr lang="en-US" sz="1800" dirty="0" smtClean="0">
                          <a:solidFill>
                            <a:schemeClr val="tx1"/>
                          </a:solidFill>
                          <a:latin typeface="Franklin Gothic Demi" pitchFamily="34" charset="0"/>
                        </a:rPr>
                        <a:t> at least 6 times during the year.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Only</a:t>
                      </a:r>
                      <a:r>
                        <a:rPr lang="en-US" sz="1800" baseline="0" dirty="0" smtClean="0"/>
                        <a:t> few </a:t>
                      </a:r>
                      <a:r>
                        <a:rPr lang="en-US" sz="1800" baseline="0" dirty="0" err="1" smtClean="0"/>
                        <a:t>Zoama</a:t>
                      </a:r>
                      <a:r>
                        <a:rPr lang="en-US" sz="1800" baseline="0" dirty="0" smtClean="0"/>
                        <a:t> report this activity.</a:t>
                      </a:r>
                      <a:endParaRPr lang="en-US" sz="1800" dirty="0"/>
                    </a:p>
                  </a:txBody>
                  <a:tcPr/>
                </a:tc>
              </a:tr>
              <a:tr h="601424"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Franklin Gothic Demi" pitchFamily="34" charset="0"/>
                        </a:rPr>
                        <a:t>Update the contact information (address, phone). </a:t>
                      </a:r>
                      <a:r>
                        <a:rPr lang="en-US" sz="1800" dirty="0" err="1" smtClean="0">
                          <a:latin typeface="Franklin Gothic Demi" pitchFamily="34" charset="0"/>
                        </a:rPr>
                        <a:t>Zoama</a:t>
                      </a:r>
                      <a:r>
                        <a:rPr lang="en-US" sz="1800" dirty="0" smtClean="0">
                          <a:latin typeface="Franklin Gothic Demi" pitchFamily="34" charset="0"/>
                        </a:rPr>
                        <a:t> are being contacted for this purpose.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(Slow progress. Need</a:t>
                      </a:r>
                      <a:r>
                        <a:rPr lang="en-US" sz="1800" baseline="0" dirty="0" smtClean="0"/>
                        <a:t> more effort)</a:t>
                      </a:r>
                      <a:endParaRPr lang="en-US" sz="1800" dirty="0"/>
                    </a:p>
                  </a:txBody>
                  <a:tcPr/>
                </a:tc>
              </a:tr>
              <a:tr h="85917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latin typeface="Franklin Gothic Demi" pitchFamily="34" charset="0"/>
                        </a:rPr>
                        <a:t>‘Welcome to </a:t>
                      </a:r>
                      <a:r>
                        <a:rPr lang="en-US" sz="1800" dirty="0" err="1" smtClean="0">
                          <a:latin typeface="Franklin Gothic Demi" pitchFamily="34" charset="0"/>
                        </a:rPr>
                        <a:t>Ahmadiyyat</a:t>
                      </a:r>
                      <a:r>
                        <a:rPr lang="en-US" sz="1800" dirty="0" smtClean="0">
                          <a:latin typeface="Franklin Gothic Demi" pitchFamily="34" charset="0"/>
                        </a:rPr>
                        <a:t>’ : latest edition of the book still available for any new members who don’t have it yet.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(few copies still  available)</a:t>
                      </a:r>
                      <a:endParaRPr lang="en-US" sz="1800" dirty="0"/>
                    </a:p>
                  </a:txBody>
                  <a:tcPr/>
                </a:tc>
              </a:tr>
              <a:tr h="50231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latin typeface="Franklin Gothic Demi" pitchFamily="34" charset="0"/>
                        </a:rPr>
                        <a:t>Make all efforts to help </a:t>
                      </a:r>
                      <a:r>
                        <a:rPr lang="en-US" sz="1800" dirty="0" err="1" smtClean="0">
                          <a:latin typeface="Franklin Gothic Demi" pitchFamily="34" charset="0"/>
                        </a:rPr>
                        <a:t>Nau</a:t>
                      </a:r>
                      <a:r>
                        <a:rPr lang="en-US" sz="1800" dirty="0" smtClean="0">
                          <a:latin typeface="Franklin Gothic Demi" pitchFamily="34" charset="0"/>
                        </a:rPr>
                        <a:t> </a:t>
                      </a:r>
                      <a:r>
                        <a:rPr lang="en-US" sz="1800" dirty="0" err="1" smtClean="0">
                          <a:latin typeface="Franklin Gothic Demi" pitchFamily="34" charset="0"/>
                        </a:rPr>
                        <a:t>Muba’i’in</a:t>
                      </a:r>
                      <a:r>
                        <a:rPr lang="en-US" sz="1800" dirty="0" smtClean="0">
                          <a:latin typeface="Franklin Gothic Demi" pitchFamily="34" charset="0"/>
                        </a:rPr>
                        <a:t> attend the Annual </a:t>
                      </a:r>
                      <a:r>
                        <a:rPr lang="en-US" sz="1800" dirty="0" err="1" smtClean="0">
                          <a:latin typeface="Franklin Gothic Demi" pitchFamily="34" charset="0"/>
                        </a:rPr>
                        <a:t>Jalsa</a:t>
                      </a:r>
                      <a:r>
                        <a:rPr lang="en-US" sz="1800" dirty="0" smtClean="0">
                          <a:latin typeface="Franklin Gothic Demi" pitchFamily="34" charset="0"/>
                        </a:rPr>
                        <a:t> USA as well as the National </a:t>
                      </a:r>
                      <a:r>
                        <a:rPr lang="en-US" sz="1800" dirty="0" err="1" smtClean="0">
                          <a:latin typeface="Franklin Gothic Demi" pitchFamily="34" charset="0"/>
                        </a:rPr>
                        <a:t>Ijtema</a:t>
                      </a:r>
                      <a:r>
                        <a:rPr lang="en-US" sz="1800" dirty="0" smtClean="0">
                          <a:latin typeface="Franklin Gothic Demi" pitchFamily="34" charset="0"/>
                        </a:rPr>
                        <a:t>. Contact </a:t>
                      </a:r>
                      <a:r>
                        <a:rPr lang="en-US" sz="1800" dirty="0" err="1" smtClean="0">
                          <a:latin typeface="Franklin Gothic Demi" pitchFamily="34" charset="0"/>
                        </a:rPr>
                        <a:t>Qaid</a:t>
                      </a:r>
                      <a:r>
                        <a:rPr lang="en-US" sz="1800" dirty="0" smtClean="0">
                          <a:latin typeface="Franklin Gothic Demi" pitchFamily="34" charset="0"/>
                        </a:rPr>
                        <a:t> if any kind of assistance (financial/logistic) is needed to make this possible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(</a:t>
                      </a:r>
                      <a:r>
                        <a:rPr lang="en-US" sz="1800" dirty="0" err="1" smtClean="0"/>
                        <a:t>Zoama</a:t>
                      </a:r>
                      <a:r>
                        <a:rPr lang="en-US" sz="1800" dirty="0" smtClean="0"/>
                        <a:t> are requested to help</a:t>
                      </a:r>
                      <a:r>
                        <a:rPr lang="en-US" sz="1800" baseline="0" dirty="0" smtClean="0"/>
                        <a:t>. </a:t>
                      </a:r>
                      <a:r>
                        <a:rPr lang="en-US" sz="1800" dirty="0" smtClean="0"/>
                        <a:t> </a:t>
                      </a:r>
                      <a:endParaRPr lang="en-US" sz="1800" dirty="0"/>
                    </a:p>
                  </a:txBody>
                  <a:tcPr/>
                </a:tc>
              </a:tr>
              <a:tr h="50231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latin typeface="Franklin Gothic Demi" pitchFamily="34" charset="0"/>
                        </a:rPr>
                        <a:t>Up to 3 new members will </a:t>
                      </a:r>
                      <a:r>
                        <a:rPr lang="en-US" sz="1800" dirty="0" err="1" smtClean="0">
                          <a:latin typeface="Franklin Gothic Demi" pitchFamily="34" charset="0"/>
                        </a:rPr>
                        <a:t>insha’Allah</a:t>
                      </a:r>
                      <a:r>
                        <a:rPr lang="en-US" sz="1800" dirty="0" smtClean="0">
                          <a:latin typeface="Franklin Gothic Demi" pitchFamily="34" charset="0"/>
                        </a:rPr>
                        <a:t> be sent to the 2013 Annual </a:t>
                      </a:r>
                      <a:r>
                        <a:rPr lang="en-US" sz="1800" dirty="0" err="1" smtClean="0">
                          <a:latin typeface="Franklin Gothic Demi" pitchFamily="34" charset="0"/>
                        </a:rPr>
                        <a:t>Jalsa</a:t>
                      </a:r>
                      <a:r>
                        <a:rPr lang="en-US" sz="1800" dirty="0" smtClean="0">
                          <a:latin typeface="Franklin Gothic Demi" pitchFamily="34" charset="0"/>
                        </a:rPr>
                        <a:t> UK in September.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err="1" smtClean="0"/>
                        <a:t>Zoama</a:t>
                      </a:r>
                      <a:r>
                        <a:rPr lang="en-US" sz="1800" dirty="0" smtClean="0"/>
                        <a:t> are requested</a:t>
                      </a:r>
                      <a:r>
                        <a:rPr lang="en-US" sz="1800" baseline="0" dirty="0" smtClean="0"/>
                        <a:t> to nominate by </a:t>
                      </a:r>
                      <a:r>
                        <a:rPr lang="en-US" sz="2800" b="1" baseline="0" dirty="0" smtClean="0">
                          <a:solidFill>
                            <a:srgbClr val="C00000"/>
                          </a:solidFill>
                        </a:rPr>
                        <a:t>April 1, 2013</a:t>
                      </a:r>
                      <a:endParaRPr lang="en-US" sz="2800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933450"/>
          </a:xfrm>
        </p:spPr>
        <p:txBody>
          <a:bodyPr/>
          <a:lstStyle/>
          <a:p>
            <a:r>
              <a:rPr lang="en-US" b="1" dirty="0" smtClean="0"/>
              <a:t>National Focus for 2013: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66952073"/>
              </p:ext>
            </p:extLst>
          </p:nvPr>
        </p:nvGraphicFramePr>
        <p:xfrm>
          <a:off x="381000" y="1371600"/>
          <a:ext cx="8077200" cy="431805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724400"/>
                <a:gridCol w="3352800"/>
              </a:tblGrid>
              <a:tr h="601424">
                <a:tc>
                  <a:txBody>
                    <a:bodyPr/>
                    <a:lstStyle/>
                    <a:p>
                      <a:r>
                        <a:rPr lang="en-US" sz="3600" dirty="0" smtClean="0"/>
                        <a:t>Goals</a:t>
                      </a:r>
                      <a:endParaRPr lang="en-US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600" dirty="0" smtClean="0"/>
                        <a:t>Date</a:t>
                      </a:r>
                      <a:endParaRPr lang="en-US" sz="3600" dirty="0"/>
                    </a:p>
                  </a:txBody>
                  <a:tcPr/>
                </a:tc>
              </a:tr>
              <a:tr h="60142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Monthly </a:t>
                      </a:r>
                      <a:r>
                        <a:rPr kumimoji="0" lang="en-US" sz="2800" b="1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Tarbiyat</a:t>
                      </a:r>
                      <a:r>
                        <a:rPr kumimoji="0" lang="en-US" sz="2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Teleconference </a:t>
                      </a:r>
                      <a:endParaRPr lang="en-US" sz="2800" dirty="0" smtClean="0">
                        <a:solidFill>
                          <a:schemeClr val="tx1"/>
                        </a:solidFill>
                        <a:latin typeface="Franklin Gothic Dem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n-US" sz="2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Every 3</a:t>
                      </a:r>
                      <a:r>
                        <a:rPr kumimoji="0" lang="en-US" sz="2800" b="1" kern="1200" baseline="300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rd</a:t>
                      </a:r>
                      <a:r>
                        <a:rPr kumimoji="0" lang="en-US" sz="2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or 4</a:t>
                      </a:r>
                      <a:r>
                        <a:rPr kumimoji="0" lang="en-US" sz="2800" b="1" kern="1200" baseline="300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</a:t>
                      </a:r>
                      <a:r>
                        <a:rPr kumimoji="0" lang="en-US" sz="2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Tuesday of every month</a:t>
                      </a:r>
                      <a:endParaRPr lang="en-US" sz="2800" dirty="0"/>
                    </a:p>
                  </a:txBody>
                  <a:tcPr/>
                </a:tc>
              </a:tr>
              <a:tr h="601424">
                <a:tc>
                  <a:txBody>
                    <a:bodyPr/>
                    <a:lstStyle/>
                    <a:p>
                      <a:r>
                        <a:rPr kumimoji="0" lang="en-US" sz="2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Annual </a:t>
                      </a:r>
                      <a:r>
                        <a:rPr kumimoji="0" lang="en-US" sz="2800" b="1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Nau</a:t>
                      </a:r>
                      <a:r>
                        <a:rPr kumimoji="0" lang="en-US" sz="2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2800" b="1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Muba’i’in</a:t>
                      </a:r>
                      <a:r>
                        <a:rPr kumimoji="0" lang="en-US" sz="2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Workshop </a:t>
                      </a:r>
                      <a:endParaRPr lang="en-US" sz="2800" dirty="0" smtClean="0">
                        <a:latin typeface="Franklin Gothic Dem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n-US" sz="2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Aug. 18</a:t>
                      </a:r>
                      <a:r>
                        <a:rPr kumimoji="0" lang="en-US" sz="2800" b="1" kern="1200" baseline="300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</a:t>
                      </a:r>
                      <a:r>
                        <a:rPr kumimoji="0" lang="en-US" sz="2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2013</a:t>
                      </a:r>
                      <a:endParaRPr lang="en-US" sz="2800" dirty="0"/>
                    </a:p>
                  </a:txBody>
                  <a:tcPr/>
                </a:tc>
              </a:tr>
              <a:tr h="85917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dirty="0" smtClean="0">
                        <a:latin typeface="Franklin Gothic Dem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/>
                </a:tc>
              </a:tr>
              <a:tr h="50231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dirty="0" smtClean="0">
                        <a:latin typeface="Franklin Gothic Dem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240891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381000"/>
            <a:ext cx="8229600" cy="609600"/>
          </a:xfrm>
        </p:spPr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3600" b="1" dirty="0" smtClean="0">
                <a:solidFill>
                  <a:srgbClr val="C00000"/>
                </a:solidFill>
                <a:latin typeface="Franklin Gothic Demi" pitchFamily="34" charset="0"/>
                <a:ea typeface="+mn-ea"/>
                <a:cs typeface="+mn-cs"/>
              </a:rPr>
              <a:t>Monthly Teleconferences  - 2013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2250794"/>
              </p:ext>
            </p:extLst>
          </p:nvPr>
        </p:nvGraphicFramePr>
        <p:xfrm>
          <a:off x="457200" y="1066800"/>
          <a:ext cx="8229600" cy="480178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5262"/>
                <a:gridCol w="832241"/>
                <a:gridCol w="899897"/>
                <a:gridCol w="3352800"/>
                <a:gridCol w="1447800"/>
                <a:gridCol w="1371600"/>
              </a:tblGrid>
              <a:tr h="38628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Month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Date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Topic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Primary Panel Expert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Backup Panel Expert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39091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February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i="0" u="none" strike="noStrike" baseline="0" dirty="0" smtClean="0">
                          <a:solidFill>
                            <a:srgbClr val="000000"/>
                          </a:solidFill>
                          <a:latin typeface="Calibri"/>
                        </a:rPr>
                        <a:t> 18</a:t>
                      </a:r>
                      <a:r>
                        <a:rPr lang="en-US" sz="1200" b="0" i="0" u="none" strike="noStrike" baseline="30000" dirty="0" smtClean="0">
                          <a:solidFill>
                            <a:srgbClr val="000000"/>
                          </a:solidFill>
                          <a:latin typeface="Calibri"/>
                        </a:rPr>
                        <a:t>th</a:t>
                      </a:r>
                      <a:r>
                        <a:rPr lang="en-US" sz="1200" b="0" i="0" u="none" strike="noStrike" baseline="0" dirty="0" smtClean="0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Tuesday</a:t>
                      </a:r>
                    </a:p>
                  </a:txBody>
                  <a:tcPr marL="9525" marR="9525" marT="9525" marB="0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i="0" u="none" strike="noStrike" dirty="0" err="1" smtClean="0">
                          <a:solidFill>
                            <a:srgbClr val="C00000"/>
                          </a:solidFill>
                          <a:latin typeface="Calibri"/>
                        </a:rPr>
                        <a:t>Majlis</a:t>
                      </a:r>
                      <a:r>
                        <a:rPr lang="en-US" sz="1800" b="1" i="0" u="none" strike="noStrike" baseline="0" dirty="0" smtClean="0">
                          <a:solidFill>
                            <a:srgbClr val="C00000"/>
                          </a:solidFill>
                          <a:latin typeface="Calibri"/>
                        </a:rPr>
                        <a:t> </a:t>
                      </a:r>
                      <a:r>
                        <a:rPr lang="en-US" sz="1800" b="1" i="0" u="none" strike="noStrike" baseline="0" dirty="0" err="1" smtClean="0">
                          <a:solidFill>
                            <a:srgbClr val="C00000"/>
                          </a:solidFill>
                          <a:latin typeface="Calibri"/>
                        </a:rPr>
                        <a:t>Ansarullah</a:t>
                      </a:r>
                      <a:endParaRPr lang="en-US" sz="1800" b="1" i="0" u="none" strike="noStrike" dirty="0">
                        <a:solidFill>
                          <a:srgbClr val="C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Maulana Inamul-Haq-Kausar Sahib</a:t>
                      </a:r>
                    </a:p>
                  </a:txBody>
                  <a:tcPr marL="9525" marR="9525" marT="9525" marB="0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Maulana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lang="en-US" sz="1200" b="0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Mubasher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Ahmad Sahib</a:t>
                      </a:r>
                    </a:p>
                  </a:txBody>
                  <a:tcPr marL="9525" marR="9525" marT="9525" marB="0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39091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March</a:t>
                      </a:r>
                    </a:p>
                  </a:txBody>
                  <a:tcPr marL="9525" marR="9525" marT="9525" marB="0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19</a:t>
                      </a:r>
                      <a:r>
                        <a:rPr lang="en-US" sz="1200" b="0" i="0" u="none" strike="noStrike" baseline="30000" dirty="0" smtClean="0">
                          <a:solidFill>
                            <a:srgbClr val="000000"/>
                          </a:solidFill>
                          <a:latin typeface="Calibri"/>
                        </a:rPr>
                        <a:t>th</a:t>
                      </a:r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 Tuesday</a:t>
                      </a:r>
                    </a:p>
                  </a:txBody>
                  <a:tcPr marL="9525" marR="9525" marT="9525" marB="0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i="0" u="none" strike="noStrike" dirty="0" smtClean="0">
                          <a:solidFill>
                            <a:srgbClr val="C00000"/>
                          </a:solidFill>
                          <a:latin typeface="Calibri"/>
                        </a:rPr>
                        <a:t>Institution of </a:t>
                      </a:r>
                      <a:r>
                        <a:rPr lang="en-US" sz="1800" b="1" i="0" u="none" strike="noStrike" dirty="0" err="1" smtClean="0">
                          <a:solidFill>
                            <a:srgbClr val="C00000"/>
                          </a:solidFill>
                          <a:latin typeface="Calibri"/>
                        </a:rPr>
                        <a:t>Khilāfat</a:t>
                      </a:r>
                      <a:endParaRPr lang="en-US" sz="1800" b="1" i="0" u="none" strike="noStrike" dirty="0">
                        <a:solidFill>
                          <a:srgbClr val="C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Maulana Inamul-Haq-Kausar Sahib</a:t>
                      </a:r>
                    </a:p>
                  </a:txBody>
                  <a:tcPr marL="9525" marR="9525" marT="9525" marB="0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Maulana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lang="en-US" sz="1200" b="0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Mubasher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Ahmad Sahib</a:t>
                      </a:r>
                    </a:p>
                  </a:txBody>
                  <a:tcPr marL="9525" marR="9525" marT="9525" marB="0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39091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9525" marR="9525" marT="9525" marB="0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April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16</a:t>
                      </a:r>
                      <a:r>
                        <a:rPr lang="en-US" sz="1200" b="0" i="0" u="none" strike="noStrike" baseline="30000" dirty="0" smtClean="0">
                          <a:solidFill>
                            <a:srgbClr val="000000"/>
                          </a:solidFill>
                          <a:latin typeface="Calibri"/>
                        </a:rPr>
                        <a:t>th </a:t>
                      </a:r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Tuesday</a:t>
                      </a:r>
                    </a:p>
                  </a:txBody>
                  <a:tcPr marL="9525" marR="9525" marT="9525" marB="0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i="0" u="none" strike="noStrike" dirty="0" err="1">
                          <a:solidFill>
                            <a:srgbClr val="C00000"/>
                          </a:solidFill>
                          <a:latin typeface="Calibri"/>
                        </a:rPr>
                        <a:t>Majlis</a:t>
                      </a:r>
                      <a:r>
                        <a:rPr lang="en-US" sz="1800" b="1" i="0" u="none" strike="noStrike" dirty="0">
                          <a:solidFill>
                            <a:srgbClr val="C00000"/>
                          </a:solidFill>
                          <a:latin typeface="Calibri"/>
                        </a:rPr>
                        <a:t> </a:t>
                      </a:r>
                      <a:r>
                        <a:rPr lang="en-US" sz="1800" b="1" i="0" u="none" strike="noStrike" dirty="0" err="1" smtClean="0">
                          <a:solidFill>
                            <a:srgbClr val="C00000"/>
                          </a:solidFill>
                          <a:latin typeface="Calibri"/>
                        </a:rPr>
                        <a:t>Shura</a:t>
                      </a:r>
                      <a:r>
                        <a:rPr lang="en-US" sz="1800" b="1" i="0" u="none" strike="noStrike" dirty="0" smtClean="0">
                          <a:solidFill>
                            <a:srgbClr val="C00000"/>
                          </a:solidFill>
                          <a:latin typeface="Calibri"/>
                        </a:rPr>
                        <a:t> &amp; </a:t>
                      </a:r>
                      <a:r>
                        <a:rPr lang="en-US" sz="1800" b="1" i="0" u="none" strike="noStrike" dirty="0" err="1" smtClean="0">
                          <a:solidFill>
                            <a:srgbClr val="C00000"/>
                          </a:solidFill>
                          <a:latin typeface="Calibri"/>
                        </a:rPr>
                        <a:t>Jalsa</a:t>
                      </a:r>
                      <a:r>
                        <a:rPr lang="en-US" sz="1800" b="1" i="0" u="none" strike="noStrike" baseline="0" dirty="0" smtClean="0">
                          <a:solidFill>
                            <a:srgbClr val="C00000"/>
                          </a:solidFill>
                          <a:latin typeface="Calibri"/>
                        </a:rPr>
                        <a:t> </a:t>
                      </a:r>
                      <a:r>
                        <a:rPr lang="en-US" sz="1800" b="1" i="0" u="none" strike="noStrike" baseline="0" dirty="0" err="1" smtClean="0">
                          <a:solidFill>
                            <a:srgbClr val="C00000"/>
                          </a:solidFill>
                          <a:latin typeface="Calibri"/>
                        </a:rPr>
                        <a:t>Salana</a:t>
                      </a:r>
                      <a:endParaRPr lang="en-US" sz="1800" b="1" i="0" u="none" strike="noStrike" dirty="0">
                        <a:solidFill>
                          <a:srgbClr val="C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Maulana Inamul-Haq-Kausar Sahib</a:t>
                      </a:r>
                    </a:p>
                  </a:txBody>
                  <a:tcPr marL="9525" marR="9525" marT="9525" marB="0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Maulana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lang="en-US" sz="1200" b="0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Mubasher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Ahmad Sahib</a:t>
                      </a:r>
                    </a:p>
                  </a:txBody>
                  <a:tcPr marL="9525" marR="9525" marT="9525" marB="0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39091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9525" marR="9525" marT="9525" marB="0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May</a:t>
                      </a:r>
                    </a:p>
                  </a:txBody>
                  <a:tcPr marL="9525" marR="9525" marT="9525" marB="0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21</a:t>
                      </a:r>
                      <a:r>
                        <a:rPr lang="en-US" sz="1200" b="0" i="0" u="none" strike="noStrike" baseline="30000" dirty="0" smtClean="0">
                          <a:solidFill>
                            <a:srgbClr val="000000"/>
                          </a:solidFill>
                          <a:latin typeface="Calibri"/>
                        </a:rPr>
                        <a:t>st </a:t>
                      </a:r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Tuesday</a:t>
                      </a:r>
                    </a:p>
                  </a:txBody>
                  <a:tcPr marL="9525" marR="9525" marT="9525" marB="0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i="0" u="none" strike="noStrike" dirty="0">
                          <a:solidFill>
                            <a:srgbClr val="C00000"/>
                          </a:solidFill>
                          <a:latin typeface="Calibri"/>
                        </a:rPr>
                        <a:t>Various terms used in the </a:t>
                      </a:r>
                      <a:r>
                        <a:rPr lang="en-US" sz="1800" b="1" i="0" u="none" strike="noStrike" dirty="0" err="1">
                          <a:solidFill>
                            <a:srgbClr val="C00000"/>
                          </a:solidFill>
                          <a:latin typeface="Calibri"/>
                        </a:rPr>
                        <a:t>Jamā'at</a:t>
                      </a:r>
                      <a:r>
                        <a:rPr lang="en-US" sz="1800" b="1" i="0" u="none" strike="noStrike" dirty="0">
                          <a:solidFill>
                            <a:srgbClr val="C00000"/>
                          </a:solidFill>
                          <a:latin typeface="Calibri"/>
                        </a:rPr>
                        <a:t> (Office names etc.)</a:t>
                      </a:r>
                    </a:p>
                  </a:txBody>
                  <a:tcPr marL="9525" marR="9525" marT="9525" marB="0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Maulana Inamul-Haq-Kausar Sahib</a:t>
                      </a:r>
                    </a:p>
                  </a:txBody>
                  <a:tcPr marL="9525" marR="9525" marT="9525" marB="0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Maulana Mubasher Ahmad Sahib</a:t>
                      </a:r>
                    </a:p>
                  </a:txBody>
                  <a:tcPr marL="9525" marR="9525" marT="9525" marB="0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39091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9525" marR="9525" marT="9525" marB="0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June</a:t>
                      </a:r>
                    </a:p>
                  </a:txBody>
                  <a:tcPr marL="9525" marR="9525" marT="9525" marB="0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i="0" u="none" strike="noStrike" baseline="0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13</a:t>
                      </a:r>
                      <a:r>
                        <a:rPr lang="en-US" sz="1200" b="0" i="0" u="none" strike="noStrike" baseline="30000" dirty="0" smtClean="0">
                          <a:solidFill>
                            <a:srgbClr val="000000"/>
                          </a:solidFill>
                          <a:latin typeface="Calibri"/>
                        </a:rPr>
                        <a:t>th</a:t>
                      </a:r>
                      <a:r>
                        <a:rPr lang="en-US" sz="1200" b="0" i="0" u="none" strike="noStrike" baseline="0" dirty="0" smtClean="0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Tuesday</a:t>
                      </a:r>
                    </a:p>
                  </a:txBody>
                  <a:tcPr marL="9525" marR="9525" marT="9525" marB="0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i="0" u="none" strike="noStrike" dirty="0">
                          <a:solidFill>
                            <a:srgbClr val="C00000"/>
                          </a:solidFill>
                          <a:latin typeface="Calibri"/>
                        </a:rPr>
                        <a:t>Significance of </a:t>
                      </a:r>
                      <a:r>
                        <a:rPr lang="en-US" sz="1800" b="1" i="0" u="none" strike="noStrike" dirty="0" err="1">
                          <a:solidFill>
                            <a:srgbClr val="C00000"/>
                          </a:solidFill>
                          <a:latin typeface="Calibri"/>
                        </a:rPr>
                        <a:t>Chanda</a:t>
                      </a:r>
                      <a:endParaRPr lang="en-US" sz="1800" b="1" i="0" u="none" strike="noStrike" dirty="0">
                        <a:solidFill>
                          <a:srgbClr val="C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Maulana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lang="en-US" sz="1200" b="0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Inamul-Haq-Kausar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Sahib</a:t>
                      </a:r>
                    </a:p>
                  </a:txBody>
                  <a:tcPr marL="9525" marR="9525" marT="9525" marB="0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Maulana Mubasher Ahmad Sahib</a:t>
                      </a:r>
                    </a:p>
                  </a:txBody>
                  <a:tcPr marL="9525" marR="9525" marT="9525" marB="0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39091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7</a:t>
                      </a:r>
                    </a:p>
                  </a:txBody>
                  <a:tcPr marL="9525" marR="9525" marT="9525" marB="0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August</a:t>
                      </a:r>
                    </a:p>
                  </a:txBody>
                  <a:tcPr marL="9525" marR="9525" marT="9525" marB="0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baseline="0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18</a:t>
                      </a:r>
                      <a:r>
                        <a:rPr lang="en-US" sz="1200" b="0" i="0" u="none" strike="noStrike" baseline="30000" dirty="0" smtClean="0">
                          <a:solidFill>
                            <a:srgbClr val="000000"/>
                          </a:solidFill>
                          <a:latin typeface="Calibri"/>
                        </a:rPr>
                        <a:t>th </a:t>
                      </a:r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 Tuesday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en-US" sz="1800" b="1" i="1" u="none" strike="noStrike" dirty="0" smtClean="0">
                          <a:solidFill>
                            <a:srgbClr val="C00000"/>
                          </a:solidFill>
                          <a:latin typeface="Calibri"/>
                        </a:rPr>
                        <a:t>(One-day Workshop – Location</a:t>
                      </a:r>
                      <a:r>
                        <a:rPr lang="en-US" sz="1800" b="1" i="1" u="none" strike="noStrike" baseline="0" dirty="0" smtClean="0">
                          <a:solidFill>
                            <a:srgbClr val="C00000"/>
                          </a:solidFill>
                          <a:latin typeface="Calibri"/>
                        </a:rPr>
                        <a:t> TBD</a:t>
                      </a:r>
                      <a:r>
                        <a:rPr lang="en-US" sz="1800" b="1" i="1" u="none" strike="noStrike" dirty="0" smtClean="0">
                          <a:solidFill>
                            <a:srgbClr val="C00000"/>
                          </a:solidFill>
                          <a:latin typeface="Calibri"/>
                        </a:rPr>
                        <a:t>)</a:t>
                      </a:r>
                      <a:endParaRPr lang="en-US" sz="1800" b="1" i="1" u="none" strike="noStrike" dirty="0">
                        <a:solidFill>
                          <a:srgbClr val="C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9091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</a:t>
                      </a:r>
                    </a:p>
                  </a:txBody>
                  <a:tcPr marL="9525" marR="9525" marT="9525" marB="0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September</a:t>
                      </a:r>
                    </a:p>
                  </a:txBody>
                  <a:tcPr marL="9525" marR="9525" marT="9525" marB="0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baseline="0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17</a:t>
                      </a:r>
                      <a:r>
                        <a:rPr lang="en-US" sz="1200" b="0" i="0" u="none" strike="noStrike" baseline="30000" dirty="0" smtClean="0">
                          <a:solidFill>
                            <a:srgbClr val="000000"/>
                          </a:solidFill>
                          <a:latin typeface="Calibri"/>
                        </a:rPr>
                        <a:t>th</a:t>
                      </a:r>
                      <a:r>
                        <a:rPr lang="en-US" sz="1200" b="0" i="0" u="none" strike="noStrike" baseline="0" dirty="0" smtClean="0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Tuesday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i="0" u="none" strike="noStrike" dirty="0">
                          <a:solidFill>
                            <a:srgbClr val="C00000"/>
                          </a:solidFill>
                          <a:latin typeface="Calibri"/>
                        </a:rPr>
                        <a:t>Local </a:t>
                      </a:r>
                      <a:r>
                        <a:rPr lang="en-US" sz="1800" b="1" i="0" u="none" strike="noStrike" dirty="0" err="1">
                          <a:solidFill>
                            <a:srgbClr val="C00000"/>
                          </a:solidFill>
                          <a:latin typeface="Calibri"/>
                        </a:rPr>
                        <a:t>Jamā'at</a:t>
                      </a:r>
                      <a:r>
                        <a:rPr lang="en-US" sz="1800" b="1" i="0" u="none" strike="noStrike" dirty="0">
                          <a:solidFill>
                            <a:srgbClr val="C00000"/>
                          </a:solidFill>
                          <a:latin typeface="Calibri"/>
                        </a:rPr>
                        <a:t> structure</a:t>
                      </a:r>
                    </a:p>
                  </a:txBody>
                  <a:tcPr marL="9525" marR="9525" marT="9525" marB="0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Maulana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lang="en-US" sz="1200" b="0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Inamul-Haq-Kausar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Sahib</a:t>
                      </a:r>
                    </a:p>
                  </a:txBody>
                  <a:tcPr marL="9525" marR="9525" marT="9525" marB="0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Maulana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lang="en-US" sz="1200" b="0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Mubasher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Ahmad Sahib</a:t>
                      </a:r>
                    </a:p>
                  </a:txBody>
                  <a:tcPr marL="9525" marR="9525" marT="9525" marB="0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39091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</a:t>
                      </a:r>
                    </a:p>
                  </a:txBody>
                  <a:tcPr marL="9525" marR="9525" marT="9525" marB="0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October</a:t>
                      </a:r>
                    </a:p>
                  </a:txBody>
                  <a:tcPr marL="9525" marR="9525" marT="9525" marB="0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22</a:t>
                      </a:r>
                      <a:r>
                        <a:rPr lang="en-US" sz="1200" b="0" i="0" u="none" strike="noStrike" baseline="30000" dirty="0" smtClean="0">
                          <a:solidFill>
                            <a:srgbClr val="000000"/>
                          </a:solidFill>
                          <a:latin typeface="Calibri"/>
                        </a:rPr>
                        <a:t>nd</a:t>
                      </a:r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 Tuesday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i="0" u="none" strike="noStrike" dirty="0">
                          <a:solidFill>
                            <a:srgbClr val="C00000"/>
                          </a:solidFill>
                          <a:latin typeface="Calibri"/>
                        </a:rPr>
                        <a:t>What are </a:t>
                      </a:r>
                      <a:r>
                        <a:rPr lang="en-US" sz="1800" b="1" i="0" u="none" strike="noStrike" dirty="0" err="1">
                          <a:solidFill>
                            <a:srgbClr val="C00000"/>
                          </a:solidFill>
                          <a:latin typeface="Calibri"/>
                        </a:rPr>
                        <a:t>auxiliaires</a:t>
                      </a:r>
                      <a:r>
                        <a:rPr lang="en-US" sz="1800" b="1" i="0" u="none" strike="noStrike" dirty="0">
                          <a:solidFill>
                            <a:srgbClr val="C00000"/>
                          </a:solidFill>
                          <a:latin typeface="Calibri"/>
                        </a:rPr>
                        <a:t>, role, election process etc.?</a:t>
                      </a:r>
                    </a:p>
                  </a:txBody>
                  <a:tcPr marL="9525" marR="9525" marT="9525" marB="0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Maulana Inamul-Haq-Kausar Sahib</a:t>
                      </a:r>
                    </a:p>
                  </a:txBody>
                  <a:tcPr marL="9525" marR="9525" marT="9525" marB="0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Maulana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lang="en-US" sz="1200" b="0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Mubasher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Ahmad Sahib</a:t>
                      </a:r>
                    </a:p>
                  </a:txBody>
                  <a:tcPr marL="9525" marR="9525" marT="9525" marB="0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39091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</a:t>
                      </a:r>
                    </a:p>
                  </a:txBody>
                  <a:tcPr marL="9525" marR="9525" marT="9525" marB="0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November</a:t>
                      </a:r>
                    </a:p>
                  </a:txBody>
                  <a:tcPr marL="9525" marR="9525" marT="9525" marB="0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26</a:t>
                      </a:r>
                      <a:r>
                        <a:rPr lang="en-US" sz="1200" b="0" i="0" u="none" strike="noStrike" baseline="30000" dirty="0" smtClean="0">
                          <a:solidFill>
                            <a:srgbClr val="000000"/>
                          </a:solidFill>
                          <a:latin typeface="Calibri"/>
                        </a:rPr>
                        <a:t>th</a:t>
                      </a:r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 Tuesday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i="0" u="none" strike="noStrike" dirty="0">
                          <a:solidFill>
                            <a:srgbClr val="C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Maulana Inamul-Haq-Kausar Sahib</a:t>
                      </a:r>
                    </a:p>
                  </a:txBody>
                  <a:tcPr marL="9525" marR="9525" marT="9525" marB="0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Maulana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lang="en-US" sz="1200" b="0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Mubasher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Ahmad Sahib</a:t>
                      </a:r>
                    </a:p>
                  </a:txBody>
                  <a:tcPr marL="9525" marR="9525" marT="9525" marB="0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39091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11</a:t>
                      </a:r>
                    </a:p>
                  </a:txBody>
                  <a:tcPr marL="9525" marR="9525" marT="9525" marB="0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December</a:t>
                      </a:r>
                    </a:p>
                  </a:txBody>
                  <a:tcPr marL="9525" marR="9525" marT="9525" marB="0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baseline="0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17</a:t>
                      </a:r>
                      <a:r>
                        <a:rPr lang="en-US" sz="1200" b="0" i="0" u="none" strike="noStrike" baseline="30000" dirty="0" smtClean="0">
                          <a:solidFill>
                            <a:srgbClr val="000000"/>
                          </a:solidFill>
                          <a:latin typeface="Calibri"/>
                        </a:rPr>
                        <a:t>th</a:t>
                      </a:r>
                      <a:r>
                        <a:rPr lang="en-US" sz="1200" b="0" i="0" u="none" strike="noStrike" baseline="0" dirty="0" smtClean="0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 Tuesday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i="0" u="none" strike="noStrike" dirty="0">
                          <a:solidFill>
                            <a:srgbClr val="C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Maulana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lang="en-US" sz="1200" b="0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Inamul-Haq-Kausar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Sahib</a:t>
                      </a:r>
                    </a:p>
                  </a:txBody>
                  <a:tcPr marL="9525" marR="9525" marT="9525" marB="0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Maulana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lang="en-US" sz="1200" b="0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Mubasher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Ahmad Sahib</a:t>
                      </a:r>
                    </a:p>
                  </a:txBody>
                  <a:tcPr marL="9525" marR="9525" marT="9525" marB="0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228600" y="0"/>
            <a:ext cx="8686800" cy="5238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>
                <a:solidFill>
                  <a:schemeClr val="accent2">
                    <a:lumMod val="75000"/>
                  </a:schemeClr>
                </a:solidFill>
                <a:latin typeface="+mj-lt"/>
                <a:cs typeface="+mn-cs"/>
              </a:rPr>
              <a:t>National Focus for </a:t>
            </a:r>
            <a:r>
              <a:rPr lang="en-US" sz="2800" b="1" dirty="0" smtClean="0">
                <a:solidFill>
                  <a:schemeClr val="accent2">
                    <a:lumMod val="75000"/>
                  </a:schemeClr>
                </a:solidFill>
                <a:latin typeface="+mj-lt"/>
                <a:cs typeface="+mn-cs"/>
              </a:rPr>
              <a:t>2013 </a:t>
            </a:r>
            <a:r>
              <a:rPr lang="en-US" sz="2800" b="1" dirty="0">
                <a:solidFill>
                  <a:schemeClr val="accent2">
                    <a:lumMod val="75000"/>
                  </a:schemeClr>
                </a:solidFill>
                <a:latin typeface="+mj-lt"/>
                <a:cs typeface="+mn-cs"/>
              </a:rPr>
              <a:t>(continued):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Flow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2.xml><?xml version="1.0" encoding="utf-8"?>
<a:themeOverride xmlns:a="http://schemas.openxmlformats.org/drawingml/2006/main">
  <a:clrScheme name="Flow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1788</TotalTime>
  <Words>475</Words>
  <Application>Microsoft Office PowerPoint</Application>
  <PresentationFormat>On-screen Show (4:3)</PresentationFormat>
  <Paragraphs>138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Flow</vt:lpstr>
      <vt:lpstr>Department Training of New Converts (Tarbiyat Nau Muba’i’in)</vt:lpstr>
      <vt:lpstr>New Converts (Dec. 2012)</vt:lpstr>
      <vt:lpstr>Monthly Reporting:</vt:lpstr>
      <vt:lpstr>Local Focus for 2013:</vt:lpstr>
      <vt:lpstr>National Focus for 2013:</vt:lpstr>
      <vt:lpstr>National Focus for 2013:</vt:lpstr>
      <vt:lpstr>Monthly Teleconferences  - 2013</vt:lpstr>
    </vt:vector>
  </TitlesOfParts>
  <Company>Cummins Inc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Department Training of New Converts (Tarbiyat Nau Muba’i’in)</dc:title>
  <dc:creator>ip781</dc:creator>
  <cp:lastModifiedBy>Waseem Ahmad</cp:lastModifiedBy>
  <cp:revision>46</cp:revision>
  <dcterms:created xsi:type="dcterms:W3CDTF">2012-01-20T16:20:43Z</dcterms:created>
  <dcterms:modified xsi:type="dcterms:W3CDTF">2013-01-18T20:12:52Z</dcterms:modified>
</cp:coreProperties>
</file>