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  <p:sldMasterId id="2147483721" r:id="rId5"/>
    <p:sldMasterId id="2147483733" r:id="rId6"/>
    <p:sldMasterId id="2147483745" r:id="rId7"/>
    <p:sldMasterId id="2147483757" r:id="rId8"/>
    <p:sldMasterId id="2147483769" r:id="rId9"/>
    <p:sldMasterId id="2147483781" r:id="rId10"/>
  </p:sldMasterIdLst>
  <p:notesMasterIdLst>
    <p:notesMasterId r:id="rId79"/>
  </p:notesMasterIdLst>
  <p:handoutMasterIdLst>
    <p:handoutMasterId r:id="rId80"/>
  </p:handoutMasterIdLst>
  <p:sldIdLst>
    <p:sldId id="318" r:id="rId11"/>
    <p:sldId id="257" r:id="rId12"/>
    <p:sldId id="343" r:id="rId13"/>
    <p:sldId id="337" r:id="rId14"/>
    <p:sldId id="347" r:id="rId15"/>
    <p:sldId id="362" r:id="rId16"/>
    <p:sldId id="391" r:id="rId17"/>
    <p:sldId id="349" r:id="rId18"/>
    <p:sldId id="393" r:id="rId19"/>
    <p:sldId id="306" r:id="rId20"/>
    <p:sldId id="351" r:id="rId21"/>
    <p:sldId id="377" r:id="rId22"/>
    <p:sldId id="395" r:id="rId23"/>
    <p:sldId id="352" r:id="rId24"/>
    <p:sldId id="378" r:id="rId25"/>
    <p:sldId id="397" r:id="rId26"/>
    <p:sldId id="353" r:id="rId27"/>
    <p:sldId id="379" r:id="rId28"/>
    <p:sldId id="350" r:id="rId29"/>
    <p:sldId id="348" r:id="rId30"/>
    <p:sldId id="326" r:id="rId31"/>
    <p:sldId id="324" r:id="rId32"/>
    <p:sldId id="330" r:id="rId33"/>
    <p:sldId id="328" r:id="rId34"/>
    <p:sldId id="399" r:id="rId35"/>
    <p:sldId id="336" r:id="rId36"/>
    <p:sldId id="320" r:id="rId37"/>
    <p:sldId id="327" r:id="rId38"/>
    <p:sldId id="317" r:id="rId39"/>
    <p:sldId id="307" r:id="rId40"/>
    <p:sldId id="329" r:id="rId41"/>
    <p:sldId id="308" r:id="rId42"/>
    <p:sldId id="358" r:id="rId43"/>
    <p:sldId id="319" r:id="rId44"/>
    <p:sldId id="314" r:id="rId45"/>
    <p:sldId id="311" r:id="rId46"/>
    <p:sldId id="315" r:id="rId47"/>
    <p:sldId id="316" r:id="rId48"/>
    <p:sldId id="313" r:id="rId49"/>
    <p:sldId id="305" r:id="rId50"/>
    <p:sldId id="342" r:id="rId51"/>
    <p:sldId id="355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41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2" r:id="rId74"/>
    <p:sldId id="394" r:id="rId75"/>
    <p:sldId id="396" r:id="rId76"/>
    <p:sldId id="398" r:id="rId77"/>
    <p:sldId id="400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9933"/>
    <a:srgbClr val="CCFFCC"/>
    <a:srgbClr val="FF9933"/>
    <a:srgbClr val="FFFF66"/>
    <a:srgbClr val="FF9900"/>
    <a:srgbClr val="996600"/>
    <a:srgbClr val="FFFF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9780" autoAdjust="0"/>
    <p:restoredTop sz="95966" autoAdjust="0"/>
  </p:normalViewPr>
  <p:slideViewPr>
    <p:cSldViewPr>
      <p:cViewPr varScale="1">
        <p:scale>
          <a:sx n="71" d="100"/>
          <a:sy n="71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4BCF2D-C2AC-4847-8533-329640349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16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2857-F5C3-4900-97DB-C780D50B534A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FCF6B-896B-4FC1-BE9C-567CC2D61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B21-9D44-4569-95CB-C2B18C266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DF22-92BC-4973-93A0-05B7BFE99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F1D2B21-9D44-4569-95CB-C2B18C266EE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5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889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749566-2EC1-4E68-A4E6-9C2A13DE0D6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49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D6B-9EAC-4ADF-B654-81DBB9B6A47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174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DD2F-07D3-4D84-BC5B-2DB38662841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857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1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803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4B-14F2-471C-9E21-A60BDCD229F5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648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518-E311-4F29-8019-448B775C7523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68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DF22-92BC-4973-93A0-05B7BFE993C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8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ECB1-53C6-40F6-AE2E-7E96743B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ECB1-53C6-40F6-AE2E-7E96743B5E0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6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F1D2B21-9D44-4569-95CB-C2B18C266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749566-2EC1-4E68-A4E6-9C2A13DE0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D6B-9EAC-4ADF-B654-81DBB9B6A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DD2F-07D3-4D84-BC5B-2DB3866284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4B-14F2-471C-9E21-A60BDCD22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518-E311-4F29-8019-448B775C7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DF22-92BC-4973-93A0-05B7BFE99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ECB1-53C6-40F6-AE2E-7E96743B5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B21-9D44-4569-95CB-C2B18C266E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3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566-2EC1-4E68-A4E6-9C2A13DE0D6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D6B-9EAC-4ADF-B654-81DBB9B6A47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3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DD2F-07D3-4D84-BC5B-2DB38662841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9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5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4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9566-2EC1-4E68-A4E6-9C2A13DE0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4B-14F2-471C-9E21-A60BDCD229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0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A67518-E311-4F29-8019-448B775C75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8477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DF22-92BC-4973-93A0-05B7BFE993C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7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ECB1-53C6-40F6-AE2E-7E96743B5E0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9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F1D2B21-9D44-4569-95CB-C2B18C266EE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2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708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749566-2EC1-4E68-A4E6-9C2A13DE0D6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71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D6B-9EAC-4ADF-B654-81DBB9B6A47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362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DD2F-07D3-4D84-BC5B-2DB38662841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050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7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D6B-9EAC-4ADF-B654-81DBB9B6A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59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4B-14F2-471C-9E21-A60BDCD229F5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231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518-E311-4F29-8019-448B775C7523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28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DF22-92BC-4973-93A0-05B7BFE993C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8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ECB1-53C6-40F6-AE2E-7E96743B5E0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7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F1D2B21-9D44-4569-95CB-C2B18C266EE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4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334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749566-2EC1-4E68-A4E6-9C2A13DE0D6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89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D6B-9EAC-4ADF-B654-81DBB9B6A47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90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DD2F-07D3-4D84-BC5B-2DB38662841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834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DD2F-07D3-4D84-BC5B-2DB386628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7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71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4B-14F2-471C-9E21-A60BDCD229F5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427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518-E311-4F29-8019-448B775C7523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66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DF22-92BC-4973-93A0-05B7BFE993C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7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ECB1-53C6-40F6-AE2E-7E96743B5E0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2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F1D2B21-9D44-4569-95CB-C2B18C266EE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8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589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749566-2EC1-4E68-A4E6-9C2A13DE0D6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51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D6B-9EAC-4ADF-B654-81DBB9B6A47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07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DD2F-07D3-4D84-BC5B-2DB38662841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871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3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85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4B-14F2-471C-9E21-A60BDCD229F5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547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518-E311-4F29-8019-448B775C7523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08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DF22-92BC-4973-93A0-05B7BFE993C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8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ECB1-53C6-40F6-AE2E-7E96743B5E0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6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F1D2B21-9D44-4569-95CB-C2B18C266EE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5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312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749566-2EC1-4E68-A4E6-9C2A13DE0D6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15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D6B-9EAC-4ADF-B654-81DBB9B6A47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63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DD2F-07D3-4D84-BC5B-2DB38662841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82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894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4B-14F2-471C-9E21-A60BDCD229F5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4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518-E311-4F29-8019-448B775C7523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19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DF22-92BC-4973-93A0-05B7BFE993C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ECB1-53C6-40F6-AE2E-7E96743B5E0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5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F1D2B21-9D44-4569-95CB-C2B18C266EE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8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236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4B-14F2-471C-9E21-A60BDCD22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749566-2EC1-4E68-A4E6-9C2A13DE0D6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9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D6B-9EAC-4ADF-B654-81DBB9B6A47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703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DD2F-07D3-4D84-BC5B-2DB38662841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704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0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027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4B-14F2-471C-9E21-A60BDCD229F5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945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518-E311-4F29-8019-448B775C7523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36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DF22-92BC-4973-93A0-05B7BFE993C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ECB1-53C6-40F6-AE2E-7E96743B5E0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5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F1D2B21-9D44-4569-95CB-C2B18C266EE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A67518-E311-4F29-8019-448B775C7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526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749566-2EC1-4E68-A4E6-9C2A13DE0D6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6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D6B-9EAC-4ADF-B654-81DBB9B6A47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190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DD2F-07D3-4D84-BC5B-2DB38662841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80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163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B84B-14F2-471C-9E21-A60BDCD229F5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885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518-E311-4F29-8019-448B775C7523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21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DF22-92BC-4973-93A0-05B7BFE993C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ECB1-53C6-40F6-AE2E-7E96743B5E0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5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9BC645-3F38-485D-9DED-691AC89E34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BC645-3F38-485D-9DED-691AC89E349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6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BC645-3F38-485D-9DED-691AC89E3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9BC645-3F38-485D-9DED-691AC89E349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58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BC645-3F38-485D-9DED-691AC89E349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BC645-3F38-485D-9DED-691AC89E349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BC645-3F38-485D-9DED-691AC89E349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BC645-3F38-485D-9DED-691AC89E349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BC645-3F38-485D-9DED-691AC89E349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4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BC645-3F38-485D-9DED-691AC89E349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hmad\Sajid Pix\calligraphy\Sajid\Borders and designs\borders\Slide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6573" r="1407" b="4601"/>
          <a:stretch/>
        </p:blipFill>
        <p:spPr bwMode="auto">
          <a:xfrm>
            <a:off x="154546" y="152400"/>
            <a:ext cx="886066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27278" y="3886200"/>
            <a:ext cx="73152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O Prophet, truly We have sent thee as a Witness, and Bearer of glad tidings, and a Warner,</a:t>
            </a:r>
          </a:p>
          <a:p>
            <a:pPr marL="0" indent="0" algn="ctr">
              <a:buNone/>
            </a:pPr>
            <a:r>
              <a:rPr lang="en-US" sz="2800" dirty="0"/>
              <a:t>And as a </a:t>
            </a:r>
            <a:r>
              <a:rPr lang="en-US" sz="2800" dirty="0" err="1">
                <a:solidFill>
                  <a:srgbClr val="FF0000"/>
                </a:solidFill>
              </a:rPr>
              <a:t>Summoner</a:t>
            </a:r>
            <a:r>
              <a:rPr lang="en-US" sz="2800" dirty="0">
                <a:solidFill>
                  <a:srgbClr val="FF0000"/>
                </a:solidFill>
              </a:rPr>
              <a:t> unto Allah </a:t>
            </a:r>
            <a:r>
              <a:rPr lang="en-US" sz="2800" dirty="0"/>
              <a:t>by His command, and as a Lamp that gives bright light. [33:46-47]</a:t>
            </a:r>
          </a:p>
        </p:txBody>
      </p:sp>
      <p:pic>
        <p:nvPicPr>
          <p:cNvPr id="4" name="Picture 3" descr="033-0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71" y="1524000"/>
            <a:ext cx="4631055" cy="125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033-0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67" y="3009429"/>
            <a:ext cx="4482465" cy="5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9600" y="1174376"/>
            <a:ext cx="4343400" cy="487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Visit </a:t>
            </a:r>
            <a:r>
              <a:rPr lang="en-US" sz="3600" dirty="0"/>
              <a:t>small towns</a:t>
            </a:r>
            <a:br>
              <a:rPr lang="en-US" sz="3600" dirty="0"/>
            </a:br>
            <a:r>
              <a:rPr lang="en-US" sz="3600" dirty="0" smtClean="0"/>
              <a:t>and make contacts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Visit </a:t>
            </a:r>
            <a:r>
              <a:rPr lang="en-US" sz="3600" dirty="0" smtClean="0"/>
              <a:t>retirement </a:t>
            </a:r>
            <a:r>
              <a:rPr lang="en-US" sz="3600" dirty="0" smtClean="0"/>
              <a:t>homes and make contacts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Make contacts with immigrant communities</a:t>
            </a:r>
            <a:endParaRPr lang="en-US" sz="3600" dirty="0"/>
          </a:p>
        </p:txBody>
      </p:sp>
      <p:pic>
        <p:nvPicPr>
          <p:cNvPr id="6146" name="Picture 2" descr="C:\Ahmad\Sajid Pix\messiah and khulafa\V\Portrait_Islamab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90144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many nonmembers were contacted by </a:t>
            </a:r>
            <a:r>
              <a:rPr lang="en-US" sz="2800" dirty="0" err="1"/>
              <a:t>Ansar</a:t>
            </a:r>
            <a:r>
              <a:rPr lang="en-US" sz="2800" dirty="0"/>
              <a:t> in visits to small towns, </a:t>
            </a:r>
            <a:r>
              <a:rPr lang="en-US" sz="2800" dirty="0" smtClean="0"/>
              <a:t>retirement </a:t>
            </a:r>
            <a:r>
              <a:rPr lang="en-US" sz="2800" dirty="0"/>
              <a:t>homes, ethnic groups, etc. _____ (Please count a nonmember only once)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15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261 </a:t>
            </a:r>
            <a:r>
              <a:rPr lang="en-US" sz="2800" dirty="0"/>
              <a:t>visits to small towns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last year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282 </a:t>
            </a:r>
            <a:r>
              <a:rPr lang="en-US" sz="2800" dirty="0" smtClean="0"/>
              <a:t>nonmembers </a:t>
            </a:r>
          </a:p>
          <a:p>
            <a:pPr marL="0" indent="0" algn="ctr">
              <a:buNone/>
            </a:pPr>
            <a:r>
              <a:rPr lang="en-US" sz="2800" dirty="0" smtClean="0"/>
              <a:t>brought to mosques to meet the missionaries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79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1430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Im</a:t>
            </a:r>
            <a:r>
              <a:rPr lang="en-US" sz="2400" dirty="0" smtClean="0">
                <a:solidFill>
                  <a:prstClr val="black"/>
                </a:solidFill>
              </a:rPr>
              <a:t>-personal contact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3800" y="2650397"/>
            <a:ext cx="1447800" cy="110898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Personal contact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39318" y="41148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Personal inter-action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43800" y="5599166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</a:rPr>
              <a:t>Partici-pation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9629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62900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9584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1143000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prstClr val="black"/>
                </a:solidFill>
              </a:rPr>
              <a:t>television, books in library, newspaper article, radio, </a:t>
            </a:r>
            <a:r>
              <a:rPr lang="en-US" sz="2400" dirty="0" smtClean="0">
                <a:solidFill>
                  <a:prstClr val="black"/>
                </a:solidFill>
              </a:rPr>
              <a:t>Review,  Sunrise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posting </a:t>
            </a:r>
            <a:r>
              <a:rPr lang="en-US" sz="2400" dirty="0">
                <a:solidFill>
                  <a:prstClr val="black"/>
                </a:solidFill>
              </a:rPr>
              <a:t>on internet, </a:t>
            </a:r>
            <a:r>
              <a:rPr lang="en-US" sz="2400" dirty="0" smtClean="0">
                <a:solidFill>
                  <a:prstClr val="black"/>
                </a:solidFill>
              </a:rPr>
              <a:t>CD</a:t>
            </a:r>
            <a:r>
              <a:rPr lang="en-US" sz="2400" dirty="0">
                <a:solidFill>
                  <a:prstClr val="black"/>
                </a:solidFill>
              </a:rPr>
              <a:t>, DVD, </a:t>
            </a:r>
            <a:r>
              <a:rPr lang="en-US" sz="2400" dirty="0" smtClean="0">
                <a:solidFill>
                  <a:prstClr val="black"/>
                </a:solidFill>
              </a:rPr>
              <a:t>billboard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2650397"/>
            <a:ext cx="5715000" cy="110898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prstClr val="black"/>
                </a:solidFill>
              </a:rPr>
              <a:t>interfaith, seminar, exhibition, leaflet distribution, bookstall, book fair, open house, bus, trailer, lectures in schools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71918" y="4122850"/>
            <a:ext cx="5715000" cy="1091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prstClr val="black"/>
                </a:solidFill>
              </a:rPr>
              <a:t>repeat visits to small towns, retirement homes, ethnic groups, meetings with missionary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00" y="5599166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err="1">
                <a:solidFill>
                  <a:prstClr val="black"/>
                </a:solidFill>
              </a:rPr>
              <a:t>Jum‘ah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Jalsa</a:t>
            </a:r>
            <a:r>
              <a:rPr lang="en-US" sz="2400" dirty="0">
                <a:solidFill>
                  <a:prstClr val="black"/>
                </a:solidFill>
              </a:rPr>
              <a:t>, events, </a:t>
            </a:r>
            <a:r>
              <a:rPr lang="en-US" sz="2400" dirty="0" err="1">
                <a:solidFill>
                  <a:prstClr val="black"/>
                </a:solidFill>
              </a:rPr>
              <a:t>Salat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2210614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80647" y="368674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27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11430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Indirect </a:t>
            </a:r>
            <a:r>
              <a:rPr lang="en-US" sz="2400" dirty="0" err="1" smtClean="0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2650397"/>
            <a:ext cx="1447800" cy="110898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Direct </a:t>
            </a:r>
            <a:r>
              <a:rPr lang="en-US" sz="2400" dirty="0" err="1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718" y="4122850"/>
            <a:ext cx="1447800" cy="1091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One-on-One </a:t>
            </a:r>
            <a:r>
              <a:rPr lang="en-US" sz="2400" dirty="0" err="1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5599166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</a:rPr>
              <a:t>Partici-pation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953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02024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0818" y="5214636"/>
            <a:ext cx="609600" cy="500364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many events were held specifically for nonmembers organized by Jama‘at, </a:t>
            </a:r>
            <a:r>
              <a:rPr lang="en-US" sz="2800" dirty="0" smtClean="0"/>
              <a:t> </a:t>
            </a:r>
            <a:r>
              <a:rPr lang="en-US" sz="2800" dirty="0" err="1" smtClean="0"/>
              <a:t>Ansar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dirty="0" err="1"/>
              <a:t>Khuddam</a:t>
            </a:r>
            <a:r>
              <a:rPr lang="en-US" sz="2800" dirty="0"/>
              <a:t>? _____ </a:t>
            </a:r>
          </a:p>
          <a:p>
            <a:r>
              <a:rPr lang="en-US" sz="2800" dirty="0"/>
              <a:t>How many total nonmembers came to the events held specifically for nonmembers? </a:t>
            </a:r>
            <a:r>
              <a:rPr lang="en-US" sz="2800" dirty="0" smtClean="0"/>
              <a:t>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8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Interfaith </a:t>
            </a:r>
            <a:r>
              <a:rPr lang="en-US" sz="2800" dirty="0" smtClean="0"/>
              <a:t>events held last </a:t>
            </a:r>
            <a:r>
              <a:rPr lang="en-US" sz="2800" dirty="0" smtClean="0"/>
              <a:t>year</a:t>
            </a:r>
          </a:p>
          <a:p>
            <a:pPr marL="0" indent="0" algn="ctr">
              <a:buNone/>
            </a:pPr>
            <a:r>
              <a:rPr lang="en-US" sz="2800" dirty="0" smtClean="0"/>
              <a:t>184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Nonmember participants</a:t>
            </a:r>
          </a:p>
          <a:p>
            <a:pPr marL="0" indent="0" algn="ctr">
              <a:buNone/>
            </a:pPr>
            <a:r>
              <a:rPr lang="en-US" sz="2800" dirty="0" smtClean="0"/>
              <a:t>7,466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143000"/>
            <a:ext cx="1447800" cy="110898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</a:rPr>
              <a:t>Im</a:t>
            </a:r>
            <a:r>
              <a:rPr lang="en-US" sz="2400" dirty="0">
                <a:solidFill>
                  <a:prstClr val="black"/>
                </a:solidFill>
              </a:rPr>
              <a:t>-personal contact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43800" y="2650397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Personal contact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39318" y="41148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Personal inter-action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43800" y="5599166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</a:rPr>
              <a:t>Partici-pation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9629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62900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9584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1143000"/>
            <a:ext cx="5715000" cy="110898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prstClr val="black"/>
                </a:solidFill>
              </a:rPr>
              <a:t>television, books in library, newspaper article, radio, Review,  Sunrise, posting on internet, CD, DVD, billboard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76400" y="2650397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prstClr val="black"/>
                </a:solidFill>
              </a:rPr>
              <a:t>interfaith, seminar, exhibition, leaflet distribution, bookstall, book fair, open house, bus, trailer, lectures in schools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71918" y="4122850"/>
            <a:ext cx="5715000" cy="1091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prstClr val="black"/>
                </a:solidFill>
              </a:rPr>
              <a:t>repeat visits to small towns, retirement homes, ethnic groups, meetings with missionary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00" y="5599166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err="1">
                <a:solidFill>
                  <a:prstClr val="black"/>
                </a:solidFill>
              </a:rPr>
              <a:t>Jum‘ah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Jalsa</a:t>
            </a:r>
            <a:r>
              <a:rPr lang="en-US" sz="2400" dirty="0">
                <a:solidFill>
                  <a:prstClr val="black"/>
                </a:solidFill>
              </a:rPr>
              <a:t>, events, </a:t>
            </a:r>
            <a:r>
              <a:rPr lang="en-US" sz="2400" dirty="0" err="1">
                <a:solidFill>
                  <a:prstClr val="black"/>
                </a:solidFill>
              </a:rPr>
              <a:t>Salat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2210614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80647" y="368674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27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1143000"/>
            <a:ext cx="1447800" cy="110898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Indirect </a:t>
            </a:r>
            <a:r>
              <a:rPr lang="en-US" sz="2400" dirty="0" err="1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2650397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Direct </a:t>
            </a:r>
            <a:r>
              <a:rPr lang="en-US" sz="2400" dirty="0" err="1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718" y="4122850"/>
            <a:ext cx="1447800" cy="1091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One-on-One </a:t>
            </a:r>
            <a:r>
              <a:rPr lang="en-US" sz="2400" dirty="0" err="1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5599166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</a:rPr>
              <a:t>Partici-pation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953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02024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0818" y="5214636"/>
            <a:ext cx="609600" cy="500364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many flyers, leaflets, CDs, DVDs and books were distributed or placed in reading rooms or libraries by </a:t>
            </a:r>
            <a:r>
              <a:rPr lang="en-US" sz="2800" dirty="0" err="1"/>
              <a:t>Ansar</a:t>
            </a:r>
            <a:r>
              <a:rPr lang="en-US" sz="2800" dirty="0"/>
              <a:t>? </a:t>
            </a:r>
            <a:r>
              <a:rPr lang="en-US" sz="2800" dirty="0" smtClean="0"/>
              <a:t>_____</a:t>
            </a:r>
          </a:p>
          <a:p>
            <a:r>
              <a:rPr lang="en-US" sz="2800" dirty="0"/>
              <a:t>Number of </a:t>
            </a:r>
            <a:r>
              <a:rPr lang="en-US" sz="2800" dirty="0" err="1"/>
              <a:t>Bai’ats</a:t>
            </a:r>
            <a:r>
              <a:rPr lang="en-US" sz="2800" dirty="0"/>
              <a:t> realized through the efforts of </a:t>
            </a:r>
            <a:r>
              <a:rPr lang="en-US" sz="2800" dirty="0" err="1"/>
              <a:t>Ansar</a:t>
            </a:r>
            <a:r>
              <a:rPr lang="en-US" sz="2800" dirty="0"/>
              <a:t>: </a:t>
            </a:r>
            <a:r>
              <a:rPr lang="en-US" sz="2800" dirty="0" smtClean="0"/>
              <a:t>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58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605 publications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19 </a:t>
            </a:r>
            <a:r>
              <a:rPr lang="en-US" sz="2800" dirty="0" err="1" smtClean="0"/>
              <a:t>Bai‘ats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3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The Last Question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943600"/>
          </a:xfrm>
        </p:spPr>
        <p:txBody>
          <a:bodyPr>
            <a:noAutofit/>
          </a:bodyPr>
          <a:lstStyle/>
          <a:p>
            <a:r>
              <a:rPr lang="en-US" dirty="0" smtClean="0"/>
              <a:t>What </a:t>
            </a:r>
            <a:r>
              <a:rPr lang="en-US" dirty="0" err="1"/>
              <a:t>Tabligh</a:t>
            </a:r>
            <a:r>
              <a:rPr lang="en-US" dirty="0"/>
              <a:t> activity was initiated, managed, supported or conducted by local Majlis or </a:t>
            </a:r>
            <a:r>
              <a:rPr lang="en-US" dirty="0" err="1"/>
              <a:t>Ansar</a:t>
            </a:r>
            <a:r>
              <a:rPr lang="en-US" dirty="0"/>
              <a:t> such as propagation days, open houses, bookstalls, book fairs, mobile or stationary exhibitions, interfaith meetings, seminars, lectures, TV/Radio programs, billboards, publications in newspapers, postings on internet, subscription to the Review of Religions for libraries or nonmembers, contact by mail, email or phone, </a:t>
            </a:r>
            <a:r>
              <a:rPr lang="en-US" dirty="0" err="1"/>
              <a:t>etc</a:t>
            </a:r>
            <a:r>
              <a:rPr lang="en-US" dirty="0"/>
              <a:t>? Please list each by date and name and give details of the activity preferably in numbers. (</a:t>
            </a:r>
            <a:r>
              <a:rPr lang="en-US" dirty="0">
                <a:solidFill>
                  <a:srgbClr val="FF0000"/>
                </a:solidFill>
              </a:rPr>
              <a:t>Examples: 5 </a:t>
            </a:r>
            <a:r>
              <a:rPr lang="en-US" dirty="0" err="1">
                <a:solidFill>
                  <a:srgbClr val="FF0000"/>
                </a:solidFill>
              </a:rPr>
              <a:t>Ansar</a:t>
            </a:r>
            <a:r>
              <a:rPr lang="en-US" dirty="0">
                <a:solidFill>
                  <a:srgbClr val="FF0000"/>
                </a:solidFill>
              </a:rPr>
              <a:t> went to 2 small towns Littleton and </a:t>
            </a:r>
            <a:r>
              <a:rPr lang="en-US" dirty="0" err="1">
                <a:solidFill>
                  <a:srgbClr val="FF0000"/>
                </a:solidFill>
              </a:rPr>
              <a:t>Miniton</a:t>
            </a:r>
            <a:r>
              <a:rPr lang="en-US" dirty="0">
                <a:solidFill>
                  <a:srgbClr val="FF0000"/>
                </a:solidFill>
              </a:rPr>
              <a:t> and had discussions with 10 nonmembers. 3 </a:t>
            </a:r>
            <a:r>
              <a:rPr lang="en-US" dirty="0" err="1">
                <a:solidFill>
                  <a:srgbClr val="FF0000"/>
                </a:solidFill>
              </a:rPr>
              <a:t>Ansar</a:t>
            </a:r>
            <a:r>
              <a:rPr lang="en-US" dirty="0">
                <a:solidFill>
                  <a:srgbClr val="FF0000"/>
                </a:solidFill>
              </a:rPr>
              <a:t> helped man bookstall and distributed 30 leaflets. One Nasir gave a talk on Islam in the US at Middleton College to a class of 45 students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en-US" sz="3600" dirty="0" smtClean="0">
                <a:solidFill>
                  <a:srgbClr val="0000CC"/>
                </a:solidFill>
              </a:rPr>
              <a:t>333,000,000 </a:t>
            </a:r>
            <a:r>
              <a:rPr lang="en-US" sz="3600" dirty="0">
                <a:solidFill>
                  <a:srgbClr val="0000CC"/>
                </a:solidFill>
              </a:rPr>
              <a:t>Americans </a:t>
            </a:r>
            <a:br>
              <a:rPr lang="en-US" sz="3600" dirty="0">
                <a:solidFill>
                  <a:srgbClr val="0000CC"/>
                </a:solidFill>
              </a:rPr>
            </a:br>
            <a:r>
              <a:rPr lang="en-US" sz="3600" dirty="0">
                <a:solidFill>
                  <a:srgbClr val="0000CC"/>
                </a:solidFill>
              </a:rPr>
              <a:t>need to know about Islam</a:t>
            </a:r>
          </a:p>
          <a:p>
            <a:pPr marL="0" indent="0" algn="ctr">
              <a:buFontTx/>
              <a:buNone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It </a:t>
            </a:r>
            <a:r>
              <a:rPr lang="en-US" sz="2800" dirty="0">
                <a:solidFill>
                  <a:srgbClr val="FF0000"/>
                </a:solidFill>
              </a:rPr>
              <a:t>is our responsibility </a:t>
            </a:r>
            <a:r>
              <a:rPr lang="en-US" sz="2800" dirty="0" smtClean="0">
                <a:solidFill>
                  <a:srgbClr val="FF0000"/>
                </a:solidFill>
              </a:rPr>
              <a:t>and we </a:t>
            </a:r>
            <a:r>
              <a:rPr lang="en-US" sz="2800" dirty="0">
                <a:solidFill>
                  <a:srgbClr val="FF0000"/>
                </a:solidFill>
              </a:rPr>
              <a:t>have to do it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FontTx/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One Nasir has to reach more than 100,000!</a:t>
            </a:r>
          </a:p>
          <a:p>
            <a:pPr marL="0" indent="0" algn="ctr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One Nasir to 2,000 Muslims!</a:t>
            </a:r>
          </a:p>
          <a:p>
            <a:pPr marL="0" indent="0" algn="ctr">
              <a:buFontTx/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Under the banner of </a:t>
            </a:r>
            <a:r>
              <a:rPr lang="en-US" sz="2800" dirty="0" err="1" smtClean="0">
                <a:solidFill>
                  <a:srgbClr val="FF0000"/>
                </a:solidFill>
              </a:rPr>
              <a:t>Khilafat</a:t>
            </a:r>
            <a:r>
              <a:rPr lang="en-US" sz="2800" dirty="0" smtClean="0">
                <a:solidFill>
                  <a:srgbClr val="FF0000"/>
                </a:solidFill>
              </a:rPr>
              <a:t>, we can achieve a lot!</a:t>
            </a:r>
          </a:p>
          <a:p>
            <a:pPr marL="0" indent="0" algn="ctr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In </a:t>
            </a:r>
            <a:r>
              <a:rPr lang="en-US" sz="2400" dirty="0" err="1" smtClean="0">
                <a:solidFill>
                  <a:srgbClr val="FF0000"/>
                </a:solidFill>
              </a:rPr>
              <a:t>Sha</a:t>
            </a:r>
            <a:r>
              <a:rPr lang="en-US" sz="2400" dirty="0" smtClean="0">
                <a:solidFill>
                  <a:srgbClr val="FF0000"/>
                </a:solidFill>
              </a:rPr>
              <a:t> Allah.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Propagate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52999" y="1676949"/>
            <a:ext cx="1447800" cy="685800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Plan in </a:t>
            </a:r>
            <a:r>
              <a:rPr lang="en-US" sz="2400" dirty="0" err="1" smtClean="0">
                <a:solidFill>
                  <a:schemeClr val="tx1"/>
                </a:solidFill>
              </a:rPr>
              <a:t>Amilah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Tabligh</a:t>
            </a:r>
            <a:r>
              <a:rPr lang="en-US" sz="4000" dirty="0" smtClean="0"/>
              <a:t> Work Flow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4533899" y="2761166"/>
            <a:ext cx="2286000" cy="685800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Take plan to general meeting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2999" y="3847560"/>
            <a:ext cx="1447800" cy="685800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Make teams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3448" y="4907828"/>
            <a:ext cx="1866901" cy="685800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Measure performance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372099" y="2303966"/>
            <a:ext cx="609600" cy="533400"/>
          </a:xfrm>
          <a:prstGeom prst="downArrow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372099" y="3370766"/>
            <a:ext cx="609600" cy="533400"/>
          </a:xfrm>
          <a:prstGeom prst="downArrow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Circular Arrow 3"/>
          <p:cNvSpPr/>
          <p:nvPr/>
        </p:nvSpPr>
        <p:spPr>
          <a:xfrm rot="16200000">
            <a:off x="2975611" y="1441002"/>
            <a:ext cx="3840478" cy="4381501"/>
          </a:xfrm>
          <a:prstGeom prst="circularArrow">
            <a:avLst>
              <a:gd name="adj1" fmla="val 8009"/>
              <a:gd name="adj2" fmla="val 1142319"/>
              <a:gd name="adj3" fmla="val 20496868"/>
              <a:gd name="adj4" fmla="val 10820708"/>
              <a:gd name="adj5" fmla="val 8439"/>
            </a:avLst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372099" y="4474577"/>
            <a:ext cx="609600" cy="533400"/>
          </a:xfrm>
          <a:prstGeom prst="downArrow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057400" y="3218366"/>
            <a:ext cx="1981200" cy="685800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Review performance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21030" y="2380714"/>
            <a:ext cx="2089061" cy="209657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MS Reference Sans Serif" pitchFamily="34" charset="0"/>
              </a:rPr>
              <a:t>Dā‘īn</a:t>
            </a:r>
            <a:r>
              <a:rPr lang="en-US" sz="2800" dirty="0" smtClean="0">
                <a:solidFill>
                  <a:schemeClr val="tx1"/>
                </a:solidFill>
                <a:latin typeface="MS Reference Sans Serif" pitchFamily="34" charset="0"/>
              </a:rPr>
              <a:t> Teams</a:t>
            </a:r>
            <a:endParaRPr lang="en-US" sz="2800" dirty="0">
              <a:solidFill>
                <a:schemeClr val="tx1"/>
              </a:solidFill>
              <a:latin typeface="MS Reference Sans Serif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85900" y="304800"/>
            <a:ext cx="2228850" cy="1905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Visits to small towns, </a:t>
            </a:r>
            <a:r>
              <a:rPr lang="en-US" sz="2000" dirty="0" smtClean="0">
                <a:solidFill>
                  <a:schemeClr val="tx1"/>
                </a:solidFill>
              </a:rPr>
              <a:t>retirement </a:t>
            </a:r>
            <a:r>
              <a:rPr lang="en-US" sz="2000" dirty="0">
                <a:solidFill>
                  <a:schemeClr val="tx1"/>
                </a:solidFill>
              </a:rPr>
              <a:t>homes, ethnic groups, correctional facilities, jails, etc.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0" y="252211"/>
            <a:ext cx="2209800" cy="1905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Bookstall at farmers’ market or at flea market or at a fair or at book fair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90998" y="4648200"/>
            <a:ext cx="2228850" cy="1752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Interfaith meeting, lecture or a seminar at a university or at a college or at a school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17901" y="4648200"/>
            <a:ext cx="2209800" cy="1752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Exhibition at a library or at a fair or at a book fair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24600" y="2494745"/>
            <a:ext cx="2133600" cy="186851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Flyers distribution to individual and books placement in libraries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2514600"/>
            <a:ext cx="2209800" cy="186850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Open houses, TV/Radio programs, </a:t>
            </a:r>
            <a:r>
              <a:rPr lang="en-US" sz="2000" dirty="0" smtClean="0">
                <a:solidFill>
                  <a:schemeClr val="tx1"/>
                </a:solidFill>
              </a:rPr>
              <a:t> billboards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2918111">
            <a:off x="5109837" y="1835064"/>
            <a:ext cx="609600" cy="914400"/>
          </a:xfrm>
          <a:prstGeom prst="downArrow">
            <a:avLst/>
          </a:prstGeom>
          <a:solidFill>
            <a:srgbClr val="CCFFCC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8443983">
            <a:off x="3415048" y="1858499"/>
            <a:ext cx="609600" cy="914400"/>
          </a:xfrm>
          <a:prstGeom prst="downArrow">
            <a:avLst/>
          </a:prstGeom>
          <a:solidFill>
            <a:srgbClr val="CCFFCC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9363782">
            <a:off x="5035022" y="4069481"/>
            <a:ext cx="609600" cy="914400"/>
          </a:xfrm>
          <a:prstGeom prst="downArrow">
            <a:avLst/>
          </a:prstGeom>
          <a:solidFill>
            <a:srgbClr val="CCFFCC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2085390">
            <a:off x="3423408" y="4070458"/>
            <a:ext cx="609600" cy="914400"/>
          </a:xfrm>
          <a:prstGeom prst="downArrow">
            <a:avLst/>
          </a:prstGeom>
          <a:solidFill>
            <a:srgbClr val="CCFFCC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5676900" y="2971800"/>
            <a:ext cx="609600" cy="914400"/>
          </a:xfrm>
          <a:prstGeom prst="downArrow">
            <a:avLst/>
          </a:prstGeom>
          <a:solidFill>
            <a:srgbClr val="CCFFCC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5400000">
            <a:off x="2883258" y="2991654"/>
            <a:ext cx="609600" cy="914400"/>
          </a:xfrm>
          <a:prstGeom prst="downArrow">
            <a:avLst/>
          </a:prstGeom>
          <a:solidFill>
            <a:srgbClr val="CCFFCC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Flyers</a:t>
            </a:r>
          </a:p>
          <a:p>
            <a:r>
              <a:rPr lang="en-US" sz="2800" dirty="0" smtClean="0"/>
              <a:t>Books: amibookstore.us</a:t>
            </a:r>
          </a:p>
          <a:p>
            <a:r>
              <a:rPr lang="en-US" sz="2800" dirty="0" smtClean="0"/>
              <a:t>Space</a:t>
            </a:r>
          </a:p>
          <a:p>
            <a:r>
              <a:rPr lang="en-US" sz="2800" dirty="0" smtClean="0"/>
              <a:t>Transportation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22448"/>
            <a:ext cx="5822950" cy="47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359433" y="-457200"/>
            <a:ext cx="19800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srgbClr val="CCFFCC"/>
                </a:solidFill>
                <a:sym typeface="Wingdings"/>
              </a:rPr>
              <a:t></a:t>
            </a:r>
            <a:endParaRPr lang="en-US" sz="16600" dirty="0">
              <a:solidFill>
                <a:srgbClr val="CCFF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87376" y="3551253"/>
            <a:ext cx="1359259" cy="93425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National Secretary </a:t>
            </a:r>
            <a:r>
              <a:rPr lang="en-US" sz="2000" dirty="0" err="1" smtClean="0">
                <a:solidFill>
                  <a:schemeClr val="tx1"/>
                </a:solidFill>
              </a:rPr>
              <a:t>Tabligh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72576" y="1883034"/>
            <a:ext cx="1359258" cy="914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Muntazim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Tabligh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2576" y="3551253"/>
            <a:ext cx="1359258" cy="9144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Za‘im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34763" y="5227964"/>
            <a:ext cx="1371812" cy="914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Local Jama‘at </a:t>
            </a:r>
            <a:r>
              <a:rPr lang="en-US" sz="2000" dirty="0" err="1" smtClean="0">
                <a:solidFill>
                  <a:schemeClr val="tx1"/>
                </a:solidFill>
              </a:rPr>
              <a:t>Amilah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5176" y="3550590"/>
            <a:ext cx="1371600" cy="914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Qa’id </a:t>
            </a:r>
            <a:r>
              <a:rPr lang="en-US" sz="2000" dirty="0" err="1" smtClean="0">
                <a:solidFill>
                  <a:schemeClr val="tx1"/>
                </a:solidFill>
              </a:rPr>
              <a:t>Tabligh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72576" y="5227964"/>
            <a:ext cx="1359258" cy="93425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Local </a:t>
            </a:r>
            <a:r>
              <a:rPr lang="en-US" sz="2000" dirty="0" err="1" smtClean="0">
                <a:solidFill>
                  <a:schemeClr val="tx1"/>
                </a:solidFill>
              </a:rPr>
              <a:t>Ansar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Amilah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34762" y="3530736"/>
            <a:ext cx="1359258" cy="93425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President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247405" y="4413285"/>
            <a:ext cx="609600" cy="914400"/>
          </a:xfrm>
          <a:prstGeom prst="downArrow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247405" y="2755913"/>
            <a:ext cx="609600" cy="914400"/>
          </a:xfrm>
          <a:prstGeom prst="downArrow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326322" y="4413285"/>
            <a:ext cx="609600" cy="914400"/>
          </a:xfrm>
          <a:prstGeom prst="downArrow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2217362" y="3550590"/>
            <a:ext cx="609600" cy="914400"/>
          </a:xfrm>
          <a:prstGeom prst="downArrow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4320376" y="3551253"/>
            <a:ext cx="609600" cy="914400"/>
          </a:xfrm>
          <a:prstGeom prst="downArrow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34761" y="1883034"/>
            <a:ext cx="1359258" cy="93425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Local Secretary </a:t>
            </a:r>
            <a:r>
              <a:rPr lang="en-US" sz="2000" dirty="0" err="1" smtClean="0">
                <a:solidFill>
                  <a:schemeClr val="tx1"/>
                </a:solidFill>
              </a:rPr>
              <a:t>Tabligh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309590" y="2779901"/>
            <a:ext cx="609600" cy="914400"/>
          </a:xfrm>
          <a:prstGeom prst="downArrow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176" y="5227964"/>
            <a:ext cx="1371600" cy="914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Sadr </a:t>
            </a:r>
            <a:r>
              <a:rPr lang="en-US" sz="2000" dirty="0" err="1" smtClean="0">
                <a:solidFill>
                  <a:schemeClr val="tx1"/>
                </a:solidFill>
              </a:rPr>
              <a:t>Ansarullah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87376" y="5227964"/>
            <a:ext cx="1371600" cy="93425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Amir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368376" y="4413285"/>
            <a:ext cx="609600" cy="914400"/>
          </a:xfrm>
          <a:prstGeom prst="downArrow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196176" y="4413285"/>
            <a:ext cx="609600" cy="914400"/>
          </a:xfrm>
          <a:prstGeom prst="downArrow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58000" y="1883034"/>
            <a:ext cx="1482103" cy="934254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Missionary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7518" y="1883034"/>
            <a:ext cx="1359258" cy="934254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Da’i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Ilallah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2576" y="3202910"/>
            <a:ext cx="4802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899927" y="3219644"/>
            <a:ext cx="4495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6359645" y="3550590"/>
            <a:ext cx="609600" cy="914400"/>
          </a:xfrm>
          <a:prstGeom prst="downArrow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Tabligh</a:t>
            </a:r>
            <a:r>
              <a:rPr lang="en-US" dirty="0" smtClean="0"/>
              <a:t> Harmony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z="2000" smtClean="0"/>
              <a:pPr/>
              <a:t>24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63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1430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Im</a:t>
            </a:r>
            <a:r>
              <a:rPr lang="en-US" sz="2400" dirty="0" smtClean="0">
                <a:solidFill>
                  <a:prstClr val="black"/>
                </a:solidFill>
              </a:rPr>
              <a:t>-personal contact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3800" y="2650397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Personal </a:t>
            </a:r>
            <a:r>
              <a:rPr lang="en-US" sz="2400" dirty="0" smtClean="0">
                <a:solidFill>
                  <a:prstClr val="black"/>
                </a:solidFill>
              </a:rPr>
              <a:t>contact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39318" y="41148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Personal inter-action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5599166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Partici-pation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9629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62900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9584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1143000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prstClr val="black"/>
                </a:solidFill>
              </a:rPr>
              <a:t>television, books in library, newspaper article, radio, </a:t>
            </a:r>
            <a:r>
              <a:rPr lang="en-US" sz="2400" dirty="0" smtClean="0">
                <a:solidFill>
                  <a:prstClr val="black"/>
                </a:solidFill>
              </a:rPr>
              <a:t>Review,  Sunrise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posting </a:t>
            </a:r>
            <a:r>
              <a:rPr lang="en-US" sz="2400" dirty="0">
                <a:solidFill>
                  <a:prstClr val="black"/>
                </a:solidFill>
              </a:rPr>
              <a:t>on internet, </a:t>
            </a:r>
            <a:r>
              <a:rPr lang="en-US" sz="2400" dirty="0" smtClean="0">
                <a:solidFill>
                  <a:prstClr val="black"/>
                </a:solidFill>
              </a:rPr>
              <a:t>CD</a:t>
            </a:r>
            <a:r>
              <a:rPr lang="en-US" sz="2400" dirty="0">
                <a:solidFill>
                  <a:prstClr val="black"/>
                </a:solidFill>
              </a:rPr>
              <a:t>, DVD, </a:t>
            </a:r>
            <a:r>
              <a:rPr lang="en-US" sz="2400" dirty="0" smtClean="0">
                <a:solidFill>
                  <a:prstClr val="black"/>
                </a:solidFill>
              </a:rPr>
              <a:t>billboard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2650397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>
                <a:solidFill>
                  <a:prstClr val="black"/>
                </a:solidFill>
              </a:rPr>
              <a:t>interfaith, </a:t>
            </a:r>
            <a:r>
              <a:rPr lang="en-US" sz="2400" dirty="0">
                <a:solidFill>
                  <a:prstClr val="black"/>
                </a:solidFill>
              </a:rPr>
              <a:t>seminar, exhibition, leaflet distribution, bookstall, book fair, open house, bus, trailer, lectures in </a:t>
            </a:r>
            <a:r>
              <a:rPr lang="en-US" sz="2400" dirty="0" smtClean="0">
                <a:solidFill>
                  <a:prstClr val="black"/>
                </a:solidFill>
              </a:rPr>
              <a:t>schools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1918" y="4122850"/>
            <a:ext cx="5715000" cy="1091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prstClr val="black"/>
                </a:solidFill>
              </a:rPr>
              <a:t>repeat visits to small towns, </a:t>
            </a:r>
            <a:r>
              <a:rPr lang="en-US" sz="2400" dirty="0" smtClean="0">
                <a:solidFill>
                  <a:prstClr val="black"/>
                </a:solidFill>
              </a:rPr>
              <a:t>retirement homes, ethnic </a:t>
            </a:r>
            <a:r>
              <a:rPr lang="en-US" sz="2400" dirty="0">
                <a:solidFill>
                  <a:prstClr val="black"/>
                </a:solidFill>
              </a:rPr>
              <a:t>groups, meetings with </a:t>
            </a:r>
            <a:r>
              <a:rPr lang="en-US" sz="2400" dirty="0" smtClean="0">
                <a:solidFill>
                  <a:prstClr val="black"/>
                </a:solidFill>
              </a:rPr>
              <a:t>missionary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6400" y="5599166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err="1" smtClean="0">
                <a:solidFill>
                  <a:prstClr val="black"/>
                </a:solidFill>
              </a:rPr>
              <a:t>Jum‘ah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Jalsa</a:t>
            </a:r>
            <a:r>
              <a:rPr lang="en-US" sz="2400" dirty="0">
                <a:solidFill>
                  <a:prstClr val="black"/>
                </a:solidFill>
              </a:rPr>
              <a:t>, events, </a:t>
            </a:r>
            <a:r>
              <a:rPr lang="en-US" sz="2400" dirty="0" err="1" smtClean="0">
                <a:solidFill>
                  <a:prstClr val="black"/>
                </a:solidFill>
              </a:rPr>
              <a:t>Salat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2210614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80647" y="368674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27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5995923"/>
            <a:ext cx="1981200" cy="365760"/>
          </a:xfrm>
        </p:spPr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25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11430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Indirect </a:t>
            </a:r>
            <a:r>
              <a:rPr lang="en-US" sz="2400" dirty="0" err="1" smtClean="0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2650397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Direct </a:t>
            </a:r>
            <a:r>
              <a:rPr lang="en-US" sz="2400" dirty="0" err="1" smtClean="0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718" y="4122850"/>
            <a:ext cx="1447800" cy="1091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One-on-One </a:t>
            </a:r>
            <a:r>
              <a:rPr lang="en-US" sz="2400" dirty="0" err="1" smtClean="0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5599166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Partici-pation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953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02024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0818" y="5214636"/>
            <a:ext cx="609600" cy="500364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Video Programs on Public Access Community Channels</a:t>
            </a:r>
          </a:p>
          <a:p>
            <a:endParaRPr lang="en-US" dirty="0" smtClean="0"/>
          </a:p>
          <a:p>
            <a:r>
              <a:rPr lang="en-US" dirty="0" smtClean="0"/>
              <a:t>Bookstall at a busy venue</a:t>
            </a:r>
          </a:p>
          <a:p>
            <a:endParaRPr lang="en-US" dirty="0" smtClean="0"/>
          </a:p>
          <a:p>
            <a:r>
              <a:rPr lang="en-US" dirty="0" smtClean="0"/>
              <a:t>Visits to </a:t>
            </a:r>
            <a:r>
              <a:rPr lang="en-US" dirty="0" smtClean="0"/>
              <a:t>retirement </a:t>
            </a:r>
            <a:r>
              <a:rPr lang="en-US" dirty="0" smtClean="0"/>
              <a:t>homes, ethnic groups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small </a:t>
            </a:r>
            <a:r>
              <a:rPr lang="en-US" dirty="0" smtClean="0"/>
              <a:t>towns</a:t>
            </a:r>
          </a:p>
          <a:p>
            <a:endParaRPr lang="en-US" dirty="0"/>
          </a:p>
          <a:p>
            <a:r>
              <a:rPr lang="en-US" dirty="0"/>
              <a:t>Bring guests to the mosque, events, </a:t>
            </a:r>
            <a:r>
              <a:rPr lang="en-US" dirty="0" smtClean="0"/>
              <a:t>missionary</a:t>
            </a:r>
          </a:p>
          <a:p>
            <a:endParaRPr lang="en-US" dirty="0"/>
          </a:p>
          <a:p>
            <a:r>
              <a:rPr lang="en-US" dirty="0" smtClean="0"/>
              <a:t>Interfaith group</a:t>
            </a:r>
          </a:p>
        </p:txBody>
      </p:sp>
    </p:spTree>
    <p:extLst>
      <p:ext uri="{BB962C8B-B14F-4D97-AF65-F5344CB8AC3E}">
        <p14:creationId xmlns:p14="http://schemas.microsoft.com/office/powerpoint/2010/main" val="6739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Ahmadiyya Muslim TV Programs on Local Cable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72000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Free or nominal cost</a:t>
            </a:r>
          </a:p>
          <a:p>
            <a:r>
              <a:rPr lang="en-US" dirty="0" smtClean="0"/>
              <a:t>Pre-recorded DVDs available</a:t>
            </a:r>
          </a:p>
          <a:p>
            <a:r>
              <a:rPr lang="en-US" dirty="0" smtClean="0"/>
              <a:t>Record </a:t>
            </a:r>
            <a:r>
              <a:rPr lang="en-US" dirty="0"/>
              <a:t>your own</a:t>
            </a:r>
          </a:p>
          <a:p>
            <a:endParaRPr lang="en-US" dirty="0" smtClean="0"/>
          </a:p>
          <a:p>
            <a:r>
              <a:rPr lang="en-US" dirty="0" smtClean="0"/>
              <a:t>Drop off new DVDs and pick up old ones</a:t>
            </a:r>
          </a:p>
          <a:p>
            <a:r>
              <a:rPr lang="en-US" dirty="0" smtClean="0"/>
              <a:t>Recycle when you run out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r="12291"/>
          <a:stretch/>
        </p:blipFill>
        <p:spPr bwMode="auto">
          <a:xfrm>
            <a:off x="5717962" y="1905000"/>
            <a:ext cx="29116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95575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4400" dirty="0" smtClean="0">
              <a:solidFill>
                <a:schemeClr val="bg1"/>
              </a:solidFill>
              <a:latin typeface="+mj-lt"/>
            </a:endParaRPr>
          </a:p>
          <a:p>
            <a:pPr algn="ctr" defTabSz="820738">
              <a:spcBef>
                <a:spcPct val="50000"/>
              </a:spcBef>
            </a:pPr>
            <a:endParaRPr lang="en-US" sz="4400" dirty="0" smtClean="0">
              <a:solidFill>
                <a:schemeClr val="bg1"/>
              </a:solidFill>
              <a:latin typeface="+mj-lt"/>
            </a:endParaRPr>
          </a:p>
          <a:p>
            <a:pPr algn="ctr" defTabSz="820738">
              <a:spcBef>
                <a:spcPct val="50000"/>
              </a:spcBef>
            </a:pPr>
            <a:endParaRPr lang="en-US" sz="4400" dirty="0" smtClean="0">
              <a:solidFill>
                <a:schemeClr val="bg1"/>
              </a:solidFill>
              <a:latin typeface="+mj-lt"/>
            </a:endParaRPr>
          </a:p>
          <a:p>
            <a:pPr algn="ctr" defTabSz="820738">
              <a:spcBef>
                <a:spcPct val="50000"/>
              </a:spcBef>
            </a:pPr>
            <a:endParaRPr lang="en-US" sz="4400" dirty="0" smtClean="0">
              <a:solidFill>
                <a:schemeClr val="bg1"/>
              </a:solidFill>
              <a:latin typeface="+mj-lt"/>
            </a:endParaRPr>
          </a:p>
          <a:p>
            <a:pPr algn="ctr" defTabSz="820738">
              <a:spcBef>
                <a:spcPct val="50000"/>
              </a:spcBef>
            </a:pPr>
            <a:endParaRPr lang="en-US" sz="4400" dirty="0" smtClean="0">
              <a:solidFill>
                <a:schemeClr val="bg1"/>
              </a:solidFill>
              <a:latin typeface="+mj-lt"/>
            </a:endParaRPr>
          </a:p>
          <a:p>
            <a:pPr algn="ctr" defTabSz="820738">
              <a:spcBef>
                <a:spcPct val="50000"/>
              </a:spcBef>
            </a:pPr>
            <a:endParaRPr lang="en-US" sz="4400" dirty="0" smtClean="0">
              <a:solidFill>
                <a:schemeClr val="bg1"/>
              </a:solidFill>
              <a:latin typeface="+mj-lt"/>
            </a:endParaRPr>
          </a:p>
          <a:p>
            <a:pPr algn="ctr" defTabSz="820738">
              <a:spcBef>
                <a:spcPct val="50000"/>
              </a:spcBef>
            </a:pP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304800"/>
            <a:ext cx="6248400" cy="6324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2743200"/>
            <a:ext cx="1524000" cy="1447800"/>
          </a:xfrm>
          <a:prstGeom prst="ellips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715000" cy="646331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Islam in Focus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24200" y="4665275"/>
            <a:ext cx="4800600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_________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000" i="1" dirty="0">
                <a:solidFill>
                  <a:srgbClr val="0000FF"/>
                </a:solidFill>
              </a:rPr>
              <a:t>QA Session 22 November </a:t>
            </a:r>
            <a:r>
              <a:rPr lang="en-US" sz="2000" i="1" dirty="0" smtClean="0">
                <a:solidFill>
                  <a:srgbClr val="0000FF"/>
                </a:solidFill>
              </a:rPr>
              <a:t>1998</a:t>
            </a:r>
            <a:endParaRPr lang="en-US" sz="2000" i="1" dirty="0">
              <a:solidFill>
                <a:srgbClr val="0000FF"/>
              </a:solidFill>
            </a:endParaRPr>
          </a:p>
        </p:txBody>
      </p:sp>
      <p:pic>
        <p:nvPicPr>
          <p:cNvPr id="6" name="Picture 4" descr="minaret (for labels etc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990600" cy="3734198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00400" y="5638800"/>
            <a:ext cx="2971800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Cooper Black" pitchFamily="18" charset="0"/>
              </a:rPr>
              <a:t>Running Time</a:t>
            </a:r>
            <a:br>
              <a:rPr lang="en-US" sz="2400" dirty="0">
                <a:solidFill>
                  <a:schemeClr val="hlink"/>
                </a:solidFill>
                <a:latin typeface="Cooper Black" pitchFamily="18" charset="0"/>
              </a:rPr>
            </a:br>
            <a:r>
              <a:rPr lang="en-US" sz="2400" dirty="0">
                <a:solidFill>
                  <a:schemeClr val="hlink"/>
                </a:solidFill>
                <a:latin typeface="Cooper Black" pitchFamily="18" charset="0"/>
              </a:rPr>
              <a:t>00:58:30</a:t>
            </a:r>
          </a:p>
        </p:txBody>
      </p:sp>
      <p:pic>
        <p:nvPicPr>
          <p:cNvPr id="1026" name="Picture 2" descr="DVD-Logo-Color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95376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Ansar</a:t>
            </a:r>
            <a:r>
              <a:rPr lang="en-US" dirty="0" smtClean="0"/>
              <a:t> </a:t>
            </a:r>
            <a:r>
              <a:rPr lang="en-US" dirty="0" err="1" smtClean="0"/>
              <a:t>Majalis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3" y="1647824"/>
            <a:ext cx="8698617" cy="487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Muslims for Peace</a:t>
            </a:r>
          </a:p>
          <a:p>
            <a:r>
              <a:rPr lang="en-US" sz="2800" dirty="0" smtClean="0"/>
              <a:t>Muslims for Life</a:t>
            </a:r>
          </a:p>
          <a:p>
            <a:r>
              <a:rPr lang="en-US" sz="2800" dirty="0" smtClean="0"/>
              <a:t>Muslims for Loyalty</a:t>
            </a:r>
          </a:p>
          <a:p>
            <a:r>
              <a:rPr lang="en-US" sz="2800" dirty="0" smtClean="0"/>
              <a:t>Peace through Messiah</a:t>
            </a:r>
          </a:p>
          <a:p>
            <a:endParaRPr lang="en-US" sz="2800" dirty="0"/>
          </a:p>
          <a:p>
            <a:r>
              <a:rPr lang="en-US" sz="2800" dirty="0" smtClean="0"/>
              <a:t>Great effort and participation all over the country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3631"/>
            <a:ext cx="8229600" cy="1143000"/>
          </a:xfrm>
        </p:spPr>
        <p:txBody>
          <a:bodyPr/>
          <a:lstStyle/>
          <a:p>
            <a:r>
              <a:rPr lang="en-US" sz="3200" dirty="0" smtClean="0"/>
              <a:t>Weekly Ahmadiyya Muslim Programs </a:t>
            </a:r>
            <a:br>
              <a:rPr lang="en-US" sz="3200" dirty="0" smtClean="0"/>
            </a:br>
            <a:r>
              <a:rPr lang="en-US" sz="3200" dirty="0" smtClean="0"/>
              <a:t>On Local Cable Channels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7" y="1321658"/>
            <a:ext cx="8542445" cy="46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827" y="6001434"/>
            <a:ext cx="8571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https://maps.google.com/maps/ms?msa=0&amp;msid=207409470923916004785.0004d1a2a610c81e0f037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28" y="152399"/>
            <a:ext cx="5797741" cy="324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30" y="3484820"/>
            <a:ext cx="5797740" cy="317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3128" y="2752109"/>
            <a:ext cx="91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Ansar</a:t>
            </a:r>
            <a:r>
              <a:rPr lang="en-US" dirty="0" smtClean="0"/>
              <a:t> </a:t>
            </a:r>
            <a:r>
              <a:rPr lang="en-US" dirty="0" err="1" smtClean="0"/>
              <a:t>Majalis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3128" y="6014643"/>
            <a:ext cx="91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PACT </a:t>
            </a:r>
            <a:r>
              <a:rPr lang="en-US" dirty="0" err="1" smtClean="0"/>
              <a:t>Majalis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325562"/>
          </a:xfrm>
        </p:spPr>
        <p:txBody>
          <a:bodyPr/>
          <a:lstStyle/>
          <a:p>
            <a:r>
              <a:rPr lang="en-US" sz="2400" dirty="0"/>
              <a:t>Weekly Ahmadiyya Muslim </a:t>
            </a:r>
            <a:r>
              <a:rPr lang="en-US" sz="2400" dirty="0" smtClean="0"/>
              <a:t>Programs </a:t>
            </a:r>
            <a:br>
              <a:rPr lang="en-US" sz="2400" dirty="0" smtClean="0"/>
            </a:br>
            <a:r>
              <a:rPr lang="en-US" sz="2400" dirty="0" smtClean="0"/>
              <a:t>On </a:t>
            </a:r>
            <a:r>
              <a:rPr lang="en-US" sz="2400" dirty="0"/>
              <a:t>Local Cable </a:t>
            </a:r>
            <a:r>
              <a:rPr lang="en-US" sz="2400" dirty="0" smtClean="0"/>
              <a:t>Channels</a:t>
            </a:r>
            <a:br>
              <a:rPr lang="en-US" sz="2400" dirty="0" smtClean="0"/>
            </a:br>
            <a:r>
              <a:rPr lang="en-US" dirty="0" smtClean="0">
                <a:solidFill>
                  <a:srgbClr val="FF0000"/>
                </a:solidFill>
              </a:rPr>
              <a:t>10 States, 20 Cities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95071"/>
              </p:ext>
            </p:extLst>
          </p:nvPr>
        </p:nvGraphicFramePr>
        <p:xfrm>
          <a:off x="304799" y="1905000"/>
          <a:ext cx="8534402" cy="435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1"/>
                <a:gridCol w="1981200"/>
                <a:gridCol w="1676400"/>
                <a:gridCol w="1600200"/>
                <a:gridCol w="1447800"/>
                <a:gridCol w="1295401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City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City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City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City 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California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Arcata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Antioch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Concord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Maryland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Baltimore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Potomac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Massachusetts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Fitchburg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Minnesota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Duluth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Mankato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Minneapolis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 Paul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 York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Binghamton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Queens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Syracuse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Carolina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Charlotte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Dakota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Fargo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Texas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Cypress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Dallas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Houston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Washington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Seattle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Wisconsin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Milwaukee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</a:t>
            </a:r>
            <a:r>
              <a:rPr lang="en-US" dirty="0" err="1" smtClean="0"/>
              <a:t>Ansar</a:t>
            </a:r>
            <a:r>
              <a:rPr lang="en-US" dirty="0" smtClean="0"/>
              <a:t> live?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~ 2500 </a:t>
            </a:r>
            <a:r>
              <a:rPr lang="en-US" sz="3600" dirty="0" err="1" smtClean="0"/>
              <a:t>Ansar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2400" dirty="0" smtClean="0"/>
              <a:t>2494 to be exact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942 Towns</a:t>
            </a:r>
          </a:p>
          <a:p>
            <a:pPr marL="0" indent="0" algn="ctr">
              <a:buNone/>
            </a:pPr>
            <a:r>
              <a:rPr lang="en-US" sz="2400" dirty="0" smtClean="0"/>
              <a:t>Currently playing in 20 towns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45 States</a:t>
            </a:r>
          </a:p>
          <a:p>
            <a:pPr marL="0" indent="0" algn="ctr">
              <a:buNone/>
            </a:pPr>
            <a:r>
              <a:rPr lang="en-US" sz="2400" dirty="0" smtClean="0"/>
              <a:t>Currently covering 10 states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hmad\Sajid Pix\calligraphy\Sajid\Borders and designs\borders\Slide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6949" r="1267" b="4225"/>
          <a:stretch/>
        </p:blipFill>
        <p:spPr bwMode="auto">
          <a:xfrm>
            <a:off x="154546" y="152400"/>
            <a:ext cx="887354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3718" y="3467100"/>
            <a:ext cx="7315200" cy="2620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Slacken not, nor grieve;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shall certainly have the upper hand, if you are believers.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3:140]</a:t>
            </a:r>
          </a:p>
        </p:txBody>
      </p:sp>
      <p:pic>
        <p:nvPicPr>
          <p:cNvPr id="5" name="Picture 4" descr="003-1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27" y="1675327"/>
            <a:ext cx="4386606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Majalis</a:t>
            </a:r>
            <a:r>
              <a:rPr lang="en-US" dirty="0" smtClean="0"/>
              <a:t> Ranking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1203876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7010400"/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>
                          <a:effectLst/>
                        </a:rPr>
                        <a:t>Goal 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>
                          <a:effectLst/>
                        </a:rPr>
                        <a:t>Points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Fifty percent of </a:t>
                      </a:r>
                      <a:r>
                        <a:rPr lang="en-US" sz="2000" dirty="0" err="1">
                          <a:effectLst/>
                        </a:rPr>
                        <a:t>Ansar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Tajnid</a:t>
                      </a:r>
                      <a:r>
                        <a:rPr lang="en-US" sz="2000" dirty="0">
                          <a:effectLst/>
                        </a:rPr>
                        <a:t> participation in propagation activity during a month.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Nonmember attendance equal to </a:t>
                      </a:r>
                      <a:r>
                        <a:rPr lang="en-US" sz="2000" dirty="0" err="1">
                          <a:effectLst/>
                        </a:rPr>
                        <a:t>Ansar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Tajnid</a:t>
                      </a:r>
                      <a:r>
                        <a:rPr lang="en-US" sz="2000" dirty="0">
                          <a:effectLst/>
                        </a:rPr>
                        <a:t> realized by </a:t>
                      </a:r>
                      <a:r>
                        <a:rPr lang="en-US" sz="2000" dirty="0" err="1">
                          <a:effectLst/>
                        </a:rPr>
                        <a:t>Ansar</a:t>
                      </a:r>
                      <a:r>
                        <a:rPr lang="en-US" sz="2000" dirty="0">
                          <a:effectLst/>
                        </a:rPr>
                        <a:t> in </a:t>
                      </a:r>
                      <a:r>
                        <a:rPr lang="en-US" sz="2000" dirty="0" err="1">
                          <a:effectLst/>
                        </a:rPr>
                        <a:t>Jum‘ah</a:t>
                      </a:r>
                      <a:r>
                        <a:rPr lang="en-US" sz="2000" dirty="0">
                          <a:effectLst/>
                        </a:rPr>
                        <a:t> and other events during a month. 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Five nonmembers per </a:t>
                      </a:r>
                      <a:r>
                        <a:rPr lang="en-US" sz="2000" dirty="0" err="1">
                          <a:effectLst/>
                        </a:rPr>
                        <a:t>Ansar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Tajnid</a:t>
                      </a:r>
                      <a:r>
                        <a:rPr lang="en-US" sz="2000" dirty="0">
                          <a:effectLst/>
                        </a:rPr>
                        <a:t> contacted during the month by </a:t>
                      </a:r>
                      <a:r>
                        <a:rPr lang="en-US" sz="2000" dirty="0" err="1">
                          <a:effectLst/>
                        </a:rPr>
                        <a:t>Ansar</a:t>
                      </a:r>
                      <a:r>
                        <a:rPr lang="en-US" sz="2000" dirty="0">
                          <a:effectLst/>
                        </a:rPr>
                        <a:t> in visits to small towns, </a:t>
                      </a:r>
                      <a:r>
                        <a:rPr lang="en-US" sz="2000" dirty="0" smtClean="0">
                          <a:effectLst/>
                        </a:rPr>
                        <a:t>retirement </a:t>
                      </a:r>
                      <a:r>
                        <a:rPr lang="en-US" sz="2000" dirty="0">
                          <a:effectLst/>
                        </a:rPr>
                        <a:t>homes, ethnic groups, etc.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Ten flyers and books distributed per Nasir according to the number of </a:t>
                      </a:r>
                      <a:r>
                        <a:rPr lang="en-US" sz="2000" dirty="0" err="1">
                          <a:effectLst/>
                        </a:rPr>
                        <a:t>Ansar</a:t>
                      </a:r>
                      <a:r>
                        <a:rPr lang="en-US" sz="2000" dirty="0">
                          <a:effectLst/>
                        </a:rPr>
                        <a:t> in </a:t>
                      </a:r>
                      <a:r>
                        <a:rPr lang="en-US" sz="2000" dirty="0" err="1">
                          <a:effectLst/>
                        </a:rPr>
                        <a:t>Tajnid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One </a:t>
                      </a:r>
                      <a:r>
                        <a:rPr lang="en-US" sz="2000" dirty="0" err="1">
                          <a:effectLst/>
                        </a:rPr>
                        <a:t>Tabligh</a:t>
                      </a:r>
                      <a:r>
                        <a:rPr lang="en-US" sz="2000" dirty="0">
                          <a:effectLst/>
                        </a:rPr>
                        <a:t> activity initiated, conducted or managed by local Majlis such as bookstalls, exhibitions, interfaith meetings, TV/Radio programs or seminars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Da’in</a:t>
            </a:r>
            <a:r>
              <a:rPr lang="en-US" dirty="0" smtClean="0"/>
              <a:t> Cards</a:t>
            </a:r>
            <a:endParaRPr lang="en-US" dirty="0"/>
          </a:p>
        </p:txBody>
      </p:sp>
      <p:pic>
        <p:nvPicPr>
          <p:cNvPr id="7170" name="Picture 2" descr="C:\Ahmad\Sajid Ansar\Business cards\Mirza Ahm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7842"/>
            <a:ext cx="2557859" cy="438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Ahmad\Sajid Ansar\Business cards\Mubash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60" y="1717841"/>
            <a:ext cx="2531896" cy="438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Ahmad\Sajid Ansar\Business cards\Munir Mal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60" y="1717843"/>
            <a:ext cx="2514600" cy="43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10511"/>
              </p:ext>
            </p:extLst>
          </p:nvPr>
        </p:nvGraphicFramePr>
        <p:xfrm>
          <a:off x="228601" y="1600200"/>
          <a:ext cx="8686799" cy="45065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14399"/>
                <a:gridCol w="990600"/>
                <a:gridCol w="762000"/>
                <a:gridCol w="838200"/>
                <a:gridCol w="1371600"/>
                <a:gridCol w="1295400"/>
                <a:gridCol w="1219200"/>
                <a:gridCol w="1295400"/>
              </a:tblGrid>
              <a:tr h="16164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Please provide at least one of the items below to receive info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Would you like to receive Review of Religions free for a year?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Would you like to receive Muslim Sunrise free for a year?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Would you like to be informed of upcoming events?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Would you like to receive link to Friday Sermon? 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b"/>
                </a:tc>
              </a:tr>
              <a:tr h="48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 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Email 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Phone 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  <a:tr h="323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  <a:tr h="323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  <a:tr h="323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  <a:tr h="323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  <a:tr h="323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  <a:tr h="323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  <a:tr h="323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Contact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www.ansarusa.org/contact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Username: </a:t>
            </a:r>
            <a:r>
              <a:rPr lang="en-US" dirty="0" err="1" smtClean="0"/>
              <a:t>Zaim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Password: </a:t>
            </a:r>
            <a:r>
              <a:rPr lang="en-US" dirty="0" err="1" smtClean="0"/>
              <a:t>40&amp;overAdd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Know of Your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32960"/>
          </a:xfrm>
        </p:spPr>
        <p:txBody>
          <a:bodyPr/>
          <a:lstStyle/>
          <a:p>
            <a:r>
              <a:rPr lang="en-US" dirty="0" smtClean="0"/>
              <a:t>Exhibition Posters</a:t>
            </a:r>
          </a:p>
          <a:p>
            <a:r>
              <a:rPr lang="en-US" dirty="0" smtClean="0"/>
              <a:t>Quran Translations</a:t>
            </a:r>
          </a:p>
          <a:p>
            <a:r>
              <a:rPr lang="en-US" dirty="0" smtClean="0"/>
              <a:t>Flyers</a:t>
            </a:r>
          </a:p>
          <a:p>
            <a:endParaRPr lang="en-US" dirty="0" smtClean="0"/>
          </a:p>
          <a:p>
            <a:r>
              <a:rPr lang="en-US" dirty="0" smtClean="0"/>
              <a:t>Welcome Center at the Mosque</a:t>
            </a:r>
          </a:p>
          <a:p>
            <a:r>
              <a:rPr lang="en-US" dirty="0" smtClean="0"/>
              <a:t>Contact Form</a:t>
            </a:r>
          </a:p>
          <a:p>
            <a:endParaRPr lang="en-US" dirty="0"/>
          </a:p>
          <a:p>
            <a:r>
              <a:rPr lang="en-US" dirty="0" smtClean="0"/>
              <a:t>Budget, Budget,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First </a:t>
            </a:r>
            <a:r>
              <a:rPr lang="en-US" dirty="0" err="1" smtClean="0"/>
              <a:t>Tabligh</a:t>
            </a:r>
            <a:r>
              <a:rPr lang="en-US" dirty="0" smtClean="0"/>
              <a:t> Question in the Monthly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many </a:t>
            </a:r>
            <a:r>
              <a:rPr lang="en-US" sz="2800" dirty="0" err="1"/>
              <a:t>Ansar</a:t>
            </a:r>
            <a:r>
              <a:rPr lang="en-US" sz="2800" dirty="0"/>
              <a:t> participated in all the propagation activity arranged by </a:t>
            </a:r>
            <a:r>
              <a:rPr lang="en-US" sz="2800" dirty="0" err="1"/>
              <a:t>Ansar</a:t>
            </a:r>
            <a:r>
              <a:rPr lang="en-US" sz="2800" dirty="0"/>
              <a:t>, Jama‘at or any other auxiliary? _____ (Please count a Nasir only once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If you enter zero...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3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468</a:t>
            </a:r>
          </a:p>
          <a:p>
            <a:r>
              <a:rPr lang="en-US" dirty="0" smtClean="0"/>
              <a:t>27 Libraries</a:t>
            </a:r>
          </a:p>
          <a:p>
            <a:r>
              <a:rPr lang="en-US" dirty="0" smtClean="0"/>
              <a:t>20 Gifts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err="1" smtClean="0"/>
              <a:t>Tabligh</a:t>
            </a:r>
            <a:r>
              <a:rPr lang="en-US" dirty="0" smtClean="0"/>
              <a:t> Pipeline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Categories of contacts: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Searching </a:t>
            </a:r>
            <a:r>
              <a:rPr lang="en-US" dirty="0"/>
              <a:t>truth with good chance to become an </a:t>
            </a:r>
            <a:r>
              <a:rPr lang="en-US" dirty="0" err="1"/>
              <a:t>Ahmadi</a:t>
            </a:r>
            <a:r>
              <a:rPr lang="en-US" dirty="0"/>
              <a:t>.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Conciliatory </a:t>
            </a:r>
            <a:r>
              <a:rPr lang="en-US" dirty="0"/>
              <a:t>but wants to make sure and may get inclined towards Ahmadiyyat.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Indifferent </a:t>
            </a:r>
            <a:r>
              <a:rPr lang="en-US" dirty="0"/>
              <a:t>and will take a good effort to get him involved.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Antagonistic and - </a:t>
            </a:r>
            <a:r>
              <a:rPr lang="en-US" dirty="0"/>
              <a:t>even if defeated in argument </a:t>
            </a:r>
            <a:r>
              <a:rPr lang="en-US" dirty="0" smtClean="0"/>
              <a:t>- will </a:t>
            </a:r>
            <a:r>
              <a:rPr lang="en-US" dirty="0"/>
              <a:t>take a lot to </a:t>
            </a:r>
            <a:r>
              <a:rPr lang="en-US" dirty="0" smtClean="0"/>
              <a:t>change.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Level </a:t>
            </a:r>
            <a:r>
              <a:rPr lang="en-US" dirty="0"/>
              <a:t>of knowledge: (This is independent of category of contact or what stage he is in </a:t>
            </a:r>
            <a:r>
              <a:rPr lang="en-US" dirty="0" smtClean="0"/>
              <a:t>acceptance)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Rudimentary </a:t>
            </a:r>
            <a:r>
              <a:rPr lang="en-US" dirty="0"/>
              <a:t>or </a:t>
            </a:r>
            <a:r>
              <a:rPr lang="en-US" dirty="0" smtClean="0"/>
              <a:t>little (</a:t>
            </a:r>
            <a:r>
              <a:rPr lang="en-US" dirty="0" err="1" smtClean="0"/>
              <a:t>ilm-ul-yaqin</a:t>
            </a:r>
            <a:r>
              <a:rPr lang="en-US" dirty="0" smtClean="0"/>
              <a:t>).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Some knowledge (‘</a:t>
            </a:r>
            <a:r>
              <a:rPr lang="en-US" dirty="0" err="1" smtClean="0"/>
              <a:t>ain-ul-yaqin</a:t>
            </a:r>
            <a:r>
              <a:rPr lang="en-US" dirty="0" smtClean="0"/>
              <a:t>).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Well-read (</a:t>
            </a:r>
            <a:r>
              <a:rPr lang="en-US" dirty="0" err="1" smtClean="0"/>
              <a:t>haqq-ul-yaqin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Stages of journey towards acceptance: 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Introduced </a:t>
            </a:r>
            <a:r>
              <a:rPr lang="en-US" dirty="0"/>
              <a:t>(contacted only once or got some info only once or a couple of times).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Interested </a:t>
            </a:r>
            <a:r>
              <a:rPr lang="en-US" dirty="0"/>
              <a:t>(contacted more than a couple of times).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Engaged </a:t>
            </a:r>
            <a:r>
              <a:rPr lang="en-US" dirty="0"/>
              <a:t>(reading himself, listening, asking questions, resolving doubts and ambiguities, coming to events to listen)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Participating </a:t>
            </a:r>
            <a:r>
              <a:rPr lang="en-US" dirty="0"/>
              <a:t>(coming to mosque for Friday services or Prayer services, spending time with Ahmadis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78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Your Majlis Can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/>
              <a:t>A.	Nonmember meeting with missionary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/>
              <a:t>B.	Visits to small towns, </a:t>
            </a:r>
            <a:r>
              <a:rPr lang="en-US" sz="2000" dirty="0" smtClean="0"/>
              <a:t>retirement </a:t>
            </a:r>
            <a:r>
              <a:rPr lang="en-US" sz="2000" dirty="0"/>
              <a:t>homes, ethnic groups, correctional facilities, jails, etc. 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/>
              <a:t>C.	Bookstall at farmers’ market or at flea market or at a fair or at </a:t>
            </a:r>
            <a:r>
              <a:rPr lang="en-US" sz="2000" dirty="0" smtClean="0"/>
              <a:t>book fair</a:t>
            </a:r>
            <a:endParaRPr lang="en-US" sz="2000" dirty="0"/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/>
              <a:t>D.	Interfaith meeting, lecture or a seminar at a university or at a </a:t>
            </a:r>
            <a:r>
              <a:rPr lang="en-US" sz="2000" dirty="0" smtClean="0"/>
              <a:t>college or at a school</a:t>
            </a:r>
            <a:endParaRPr lang="en-US" sz="2000" dirty="0"/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/>
              <a:t>E.	Exhibition at a library or at a fair or at a </a:t>
            </a:r>
            <a:r>
              <a:rPr lang="en-US" sz="2000" dirty="0" smtClean="0"/>
              <a:t>book fair</a:t>
            </a:r>
            <a:endParaRPr lang="en-US" sz="2000" dirty="0"/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/>
              <a:t>F.	Flyers distribution to individual and books placement in libraries</a:t>
            </a:r>
          </a:p>
          <a:p>
            <a:pPr marL="463550" indent="-46355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/>
              <a:t>G.	Open houses, TV/Radio programs, </a:t>
            </a:r>
            <a:r>
              <a:rPr lang="en-US" sz="2000" dirty="0" smtClean="0"/>
              <a:t>billboards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93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Types of Interaction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Introduction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(little or no interaction, anonymous, impersonal):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err="1" smtClean="0"/>
              <a:t>alislam</a:t>
            </a:r>
            <a:r>
              <a:rPr lang="en-US" sz="1800" dirty="0" smtClean="0"/>
              <a:t> web site, Review of Religions, Muslim Sunrise, newspaper article</a:t>
            </a:r>
            <a:r>
              <a:rPr lang="en-US" sz="1800" dirty="0"/>
              <a:t>, </a:t>
            </a:r>
            <a:r>
              <a:rPr lang="en-US" sz="1800" dirty="0" smtClean="0"/>
              <a:t>posting on internet, radio, television, books in library, CD, DVD, billboard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Types of Interaction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Introduction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(little or no interaction, anonymous, impersonal):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err="1" smtClean="0"/>
              <a:t>alislam</a:t>
            </a:r>
            <a:r>
              <a:rPr lang="en-US" sz="1800" dirty="0" smtClean="0"/>
              <a:t> web site, Review of Religions, Muslim Sunrise, newspaper article</a:t>
            </a:r>
            <a:r>
              <a:rPr lang="en-US" sz="1800" dirty="0"/>
              <a:t>, </a:t>
            </a:r>
            <a:r>
              <a:rPr lang="en-US" sz="1800" dirty="0" smtClean="0"/>
              <a:t>posting on internet, radio, television, books in library, CD, DVD, billboard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Interaction (personal contact):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interfaith meeting, seminar, exhibition, </a:t>
            </a:r>
            <a:r>
              <a:rPr lang="en-US" sz="1800" dirty="0" smtClean="0"/>
              <a:t>leaflet distribution, </a:t>
            </a:r>
            <a:r>
              <a:rPr lang="en-US" sz="1800" dirty="0"/>
              <a:t>bookstall, book fair, open </a:t>
            </a:r>
            <a:r>
              <a:rPr lang="en-US" sz="1800" dirty="0" smtClean="0"/>
              <a:t>house, bus, trailer, lectures </a:t>
            </a:r>
            <a:r>
              <a:rPr lang="en-US" sz="1800" dirty="0"/>
              <a:t>in </a:t>
            </a:r>
            <a:r>
              <a:rPr lang="en-US" sz="1800" dirty="0" smtClean="0"/>
              <a:t>schools, radio </a:t>
            </a:r>
            <a:r>
              <a:rPr lang="en-US" sz="1800" dirty="0"/>
              <a:t>talk </a:t>
            </a:r>
            <a:r>
              <a:rPr lang="en-US" sz="1800" dirty="0" smtClean="0"/>
              <a:t>show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Types of Interaction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Introduction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(little or no interaction, anonymous, impersonal):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err="1" smtClean="0"/>
              <a:t>alislam</a:t>
            </a:r>
            <a:r>
              <a:rPr lang="en-US" sz="1800" dirty="0" smtClean="0"/>
              <a:t> web site, Review of Religions, Muslim Sunrise, newspaper article</a:t>
            </a:r>
            <a:r>
              <a:rPr lang="en-US" sz="1800" dirty="0"/>
              <a:t>, </a:t>
            </a:r>
            <a:r>
              <a:rPr lang="en-US" sz="1800" dirty="0" smtClean="0"/>
              <a:t>posting on internet, radio, television, books in library, CD, DVD, billboard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Interaction (personal contact):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interfaith meeting, seminar, exhibition, </a:t>
            </a:r>
            <a:r>
              <a:rPr lang="en-US" sz="1800" dirty="0" smtClean="0"/>
              <a:t>leaflet distribution, </a:t>
            </a:r>
            <a:r>
              <a:rPr lang="en-US" sz="1800" dirty="0"/>
              <a:t>bookstall, book fair, open </a:t>
            </a:r>
            <a:r>
              <a:rPr lang="en-US" sz="1800" dirty="0" smtClean="0"/>
              <a:t>house, bus, trailer, lectures </a:t>
            </a:r>
            <a:r>
              <a:rPr lang="en-US" sz="1800" dirty="0"/>
              <a:t>in </a:t>
            </a:r>
            <a:r>
              <a:rPr lang="en-US" sz="1800" dirty="0" smtClean="0"/>
              <a:t>schools, radio </a:t>
            </a:r>
            <a:r>
              <a:rPr lang="en-US" sz="1800" dirty="0"/>
              <a:t>talk </a:t>
            </a:r>
            <a:r>
              <a:rPr lang="en-US" sz="1800" dirty="0" smtClean="0"/>
              <a:t>show</a:t>
            </a:r>
            <a:endParaRPr lang="en-US" sz="18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Engagement (interpersonal contact, interpersonal dialog):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repeat visits to small towns, repeat </a:t>
            </a:r>
            <a:r>
              <a:rPr lang="en-US" sz="1800" dirty="0" smtClean="0"/>
              <a:t>retirement </a:t>
            </a:r>
            <a:r>
              <a:rPr lang="en-US" sz="1800" dirty="0"/>
              <a:t>homes visits, repeat contacts with ethnic groups, meetings with </a:t>
            </a:r>
            <a:r>
              <a:rPr lang="en-US" sz="1800" dirty="0" smtClean="0"/>
              <a:t>missionary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Types of Interaction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Introduction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(little or no interaction, anonymous, impersonal):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err="1" smtClean="0"/>
              <a:t>alislam</a:t>
            </a:r>
            <a:r>
              <a:rPr lang="en-US" sz="1800" dirty="0" smtClean="0"/>
              <a:t> web site, Review of Religions, Muslim Sunrise, newspaper article</a:t>
            </a:r>
            <a:r>
              <a:rPr lang="en-US" sz="1800" dirty="0"/>
              <a:t>, </a:t>
            </a:r>
            <a:r>
              <a:rPr lang="en-US" sz="1800" dirty="0" smtClean="0"/>
              <a:t>posting on internet, radio, television, books in library, CD, DVD, billboard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Interaction (personal contact):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interfaith meeting, seminar, exhibition, </a:t>
            </a:r>
            <a:r>
              <a:rPr lang="en-US" sz="1800" dirty="0" smtClean="0"/>
              <a:t>leaflet distribution, </a:t>
            </a:r>
            <a:r>
              <a:rPr lang="en-US" sz="1800" dirty="0"/>
              <a:t>bookstall, book fair, open </a:t>
            </a:r>
            <a:r>
              <a:rPr lang="en-US" sz="1800" dirty="0" smtClean="0"/>
              <a:t>house, bus, trailer, lectures </a:t>
            </a:r>
            <a:r>
              <a:rPr lang="en-US" sz="1800" dirty="0"/>
              <a:t>in </a:t>
            </a:r>
            <a:r>
              <a:rPr lang="en-US" sz="1800" dirty="0" smtClean="0"/>
              <a:t>schools, radio </a:t>
            </a:r>
            <a:r>
              <a:rPr lang="en-US" sz="1800" dirty="0"/>
              <a:t>talk </a:t>
            </a:r>
            <a:r>
              <a:rPr lang="en-US" sz="1800" dirty="0" smtClean="0"/>
              <a:t>show</a:t>
            </a:r>
            <a:endParaRPr lang="en-US" sz="18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Engagement (interpersonal contact, interpersonal dialog):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repeat visits to small towns, repeat </a:t>
            </a:r>
            <a:r>
              <a:rPr lang="en-US" sz="1800" dirty="0" smtClean="0"/>
              <a:t>retirement </a:t>
            </a:r>
            <a:r>
              <a:rPr lang="en-US" sz="1800" dirty="0"/>
              <a:t>homes visits, repeat contacts with ethnic groups, meetings with </a:t>
            </a:r>
            <a:r>
              <a:rPr lang="en-US" sz="1800" dirty="0" smtClean="0"/>
              <a:t>missionary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Participation (voluntary): </a:t>
            </a:r>
          </a:p>
          <a:p>
            <a:pPr lvl="1"/>
            <a:r>
              <a:rPr lang="en-US" sz="1800" dirty="0" err="1"/>
              <a:t>Jum‘ah</a:t>
            </a:r>
            <a:r>
              <a:rPr lang="en-US" sz="1800" dirty="0"/>
              <a:t>, </a:t>
            </a:r>
            <a:r>
              <a:rPr lang="en-US" sz="1800" dirty="0" err="1"/>
              <a:t>Jalsa</a:t>
            </a:r>
            <a:r>
              <a:rPr lang="en-US" sz="1800" dirty="0"/>
              <a:t>, </a:t>
            </a:r>
            <a:r>
              <a:rPr lang="en-US" sz="1800" dirty="0" smtClean="0"/>
              <a:t>events, </a:t>
            </a:r>
            <a:r>
              <a:rPr lang="en-US" sz="1800" dirty="0" err="1" smtClean="0"/>
              <a:t>Salat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Types of Interaction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Introduction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(little or no interaction, anonymous, impersonal):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err="1" smtClean="0"/>
              <a:t>alislam</a:t>
            </a:r>
            <a:r>
              <a:rPr lang="en-US" sz="1800" dirty="0" smtClean="0"/>
              <a:t> web site, Review of Religions, Muslim Sunrise, newspaper article</a:t>
            </a:r>
            <a:r>
              <a:rPr lang="en-US" sz="1800" dirty="0"/>
              <a:t>, </a:t>
            </a:r>
            <a:r>
              <a:rPr lang="en-US" sz="1800" dirty="0" smtClean="0"/>
              <a:t>posting on internet, radio, television, books in library, CD, DVD, billboard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Interaction (personal contact):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interfaith meeting, seminar, exhibition, </a:t>
            </a:r>
            <a:r>
              <a:rPr lang="en-US" sz="1800" dirty="0" smtClean="0"/>
              <a:t>leaflet distribution, </a:t>
            </a:r>
            <a:r>
              <a:rPr lang="en-US" sz="1800" dirty="0"/>
              <a:t>bookstall, book fair, open </a:t>
            </a:r>
            <a:r>
              <a:rPr lang="en-US" sz="1800" dirty="0" smtClean="0"/>
              <a:t>house, bus, trailer, lectures </a:t>
            </a:r>
            <a:r>
              <a:rPr lang="en-US" sz="1800" dirty="0"/>
              <a:t>in </a:t>
            </a:r>
            <a:r>
              <a:rPr lang="en-US" sz="1800" dirty="0" smtClean="0"/>
              <a:t>schools, radio </a:t>
            </a:r>
            <a:r>
              <a:rPr lang="en-US" sz="1800" dirty="0"/>
              <a:t>talk </a:t>
            </a:r>
            <a:r>
              <a:rPr lang="en-US" sz="1800" dirty="0" smtClean="0"/>
              <a:t>show</a:t>
            </a:r>
            <a:endParaRPr lang="en-US" sz="18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Engagement (interpersonal contact, interpersonal dialog):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repeat visits to small towns, repeat </a:t>
            </a:r>
            <a:r>
              <a:rPr lang="en-US" sz="1800" dirty="0" smtClean="0"/>
              <a:t>retirement </a:t>
            </a:r>
            <a:r>
              <a:rPr lang="en-US" sz="1800" dirty="0"/>
              <a:t>homes visits, repeat contacts with ethnic groups, meetings with </a:t>
            </a:r>
            <a:r>
              <a:rPr lang="en-US" sz="1800" dirty="0" smtClean="0"/>
              <a:t>missionary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Participation (voluntary): </a:t>
            </a:r>
          </a:p>
          <a:p>
            <a:pPr lvl="1"/>
            <a:r>
              <a:rPr lang="en-US" sz="1800" dirty="0" err="1"/>
              <a:t>Jum‘ah</a:t>
            </a:r>
            <a:r>
              <a:rPr lang="en-US" sz="1800" dirty="0"/>
              <a:t>, </a:t>
            </a:r>
            <a:r>
              <a:rPr lang="en-US" sz="1800" dirty="0" err="1"/>
              <a:t>Jalsa</a:t>
            </a:r>
            <a:r>
              <a:rPr lang="en-US" sz="1800" dirty="0"/>
              <a:t>, </a:t>
            </a:r>
            <a:r>
              <a:rPr lang="en-US" sz="1800" dirty="0" smtClean="0"/>
              <a:t>events, </a:t>
            </a:r>
            <a:r>
              <a:rPr lang="en-US" sz="1800" dirty="0" err="1" smtClean="0"/>
              <a:t>Salat</a:t>
            </a:r>
            <a:endParaRPr lang="en-US" sz="1800" dirty="0"/>
          </a:p>
          <a:p>
            <a:r>
              <a:rPr lang="en-US" sz="2000" dirty="0">
                <a:solidFill>
                  <a:srgbClr val="FF0000"/>
                </a:solidFill>
              </a:rPr>
              <a:t>Acceptance: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err="1" smtClean="0"/>
              <a:t>Bai‘at</a:t>
            </a:r>
            <a:r>
              <a:rPr lang="en-US" sz="1800" dirty="0" smtClean="0"/>
              <a:t> (initiation)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Levels of Contact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68580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Introduction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(little or no interaction, anonymous, impersonal):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err="1" smtClean="0"/>
              <a:t>alislam</a:t>
            </a:r>
            <a:r>
              <a:rPr lang="en-US" sz="1800" dirty="0" smtClean="0"/>
              <a:t> web site, Review of Religions, Muslim Sunrise, newspaper article</a:t>
            </a:r>
            <a:r>
              <a:rPr lang="en-US" sz="1800" dirty="0"/>
              <a:t>, </a:t>
            </a:r>
            <a:r>
              <a:rPr lang="en-US" sz="1800" dirty="0" smtClean="0"/>
              <a:t>posting on internet, radio, television, books in library, CD, DVD, billboard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Interaction (personal contact):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interfaith meeting, seminar, exhibition, </a:t>
            </a:r>
            <a:r>
              <a:rPr lang="en-US" sz="1800" dirty="0" smtClean="0"/>
              <a:t>leaflet distribution, </a:t>
            </a:r>
            <a:r>
              <a:rPr lang="en-US" sz="1800" dirty="0"/>
              <a:t>bookstall, book fair, open </a:t>
            </a:r>
            <a:r>
              <a:rPr lang="en-US" sz="1800" dirty="0" smtClean="0"/>
              <a:t>house, bus, trailer, lectures </a:t>
            </a:r>
            <a:r>
              <a:rPr lang="en-US" sz="1800" dirty="0"/>
              <a:t>in </a:t>
            </a:r>
            <a:r>
              <a:rPr lang="en-US" sz="1800" dirty="0" smtClean="0"/>
              <a:t>schools, radio </a:t>
            </a:r>
            <a:r>
              <a:rPr lang="en-US" sz="1800" dirty="0"/>
              <a:t>talk </a:t>
            </a:r>
            <a:r>
              <a:rPr lang="en-US" sz="1800" dirty="0" smtClean="0"/>
              <a:t>show</a:t>
            </a:r>
            <a:endParaRPr lang="en-US" sz="18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Engagement (interpersonal contact, interpersonal dialog):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repeat visits to small towns, repeat </a:t>
            </a:r>
            <a:r>
              <a:rPr lang="en-US" sz="1800" dirty="0" smtClean="0"/>
              <a:t>retirement </a:t>
            </a:r>
            <a:r>
              <a:rPr lang="en-US" sz="1800" dirty="0"/>
              <a:t>homes visits, repeat contacts with ethnic groups, meetings with </a:t>
            </a:r>
            <a:r>
              <a:rPr lang="en-US" sz="1800" dirty="0" smtClean="0"/>
              <a:t>missionary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Participation (voluntary): </a:t>
            </a:r>
          </a:p>
          <a:p>
            <a:pPr lvl="1"/>
            <a:r>
              <a:rPr lang="en-US" sz="1800" dirty="0" err="1"/>
              <a:t>Jum‘ah</a:t>
            </a:r>
            <a:r>
              <a:rPr lang="en-US" sz="1800" dirty="0"/>
              <a:t>, </a:t>
            </a:r>
            <a:r>
              <a:rPr lang="en-US" sz="1800" dirty="0" err="1"/>
              <a:t>Jalsa</a:t>
            </a:r>
            <a:r>
              <a:rPr lang="en-US" sz="1800" dirty="0"/>
              <a:t>, </a:t>
            </a:r>
            <a:r>
              <a:rPr lang="en-US" sz="1800" dirty="0" smtClean="0"/>
              <a:t>events, </a:t>
            </a:r>
            <a:r>
              <a:rPr lang="en-US" sz="1800" dirty="0" err="1" smtClean="0"/>
              <a:t>Salat</a:t>
            </a:r>
            <a:endParaRPr lang="en-US" sz="1800" dirty="0"/>
          </a:p>
          <a:p>
            <a:r>
              <a:rPr lang="en-US" sz="2000" dirty="0">
                <a:solidFill>
                  <a:srgbClr val="FF0000"/>
                </a:solidFill>
              </a:rPr>
              <a:t>Acceptance: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err="1" smtClean="0"/>
              <a:t>Bai‘at</a:t>
            </a:r>
            <a:r>
              <a:rPr lang="en-US" sz="1800" dirty="0" smtClean="0"/>
              <a:t> (initiation)</a:t>
            </a:r>
            <a:endParaRPr lang="en-US" sz="1800" dirty="0"/>
          </a:p>
        </p:txBody>
      </p:sp>
      <p:sp>
        <p:nvSpPr>
          <p:cNvPr id="8" name="Rounded Rectangle 7"/>
          <p:cNvSpPr/>
          <p:nvPr/>
        </p:nvSpPr>
        <p:spPr>
          <a:xfrm>
            <a:off x="7315200" y="1776549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Impersonal contact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315200" y="2860766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</a:t>
            </a:r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315200" y="394716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interaction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315200" y="5007428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734300" y="2403566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734300" y="3470366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734300" y="457417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Tasks for Each Level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Impersonal contact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</a:t>
            </a:r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interaction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" y="4949459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9525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525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52500" y="4516208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86000" y="1723752"/>
            <a:ext cx="624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Review </a:t>
            </a:r>
            <a:r>
              <a:rPr lang="en-US" dirty="0"/>
              <a:t>of Religions, Muslim Sunrise, newspaper article, posting on internet, radio, television, books in library, CD, DVD, </a:t>
            </a:r>
            <a:r>
              <a:rPr lang="en-US" dirty="0" smtClean="0"/>
              <a:t>billboard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286000" y="2807969"/>
            <a:ext cx="624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interfaith meeting, seminar, exhibition, leaflet distribution, bookstall, book fair, open house, bus, trailer, lectures in </a:t>
            </a:r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0" y="3894363"/>
            <a:ext cx="624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repeat visits to small towns, </a:t>
            </a:r>
            <a:r>
              <a:rPr lang="en-US" dirty="0" smtClean="0"/>
              <a:t>retirement </a:t>
            </a:r>
            <a:r>
              <a:rPr lang="en-US" dirty="0" smtClean="0"/>
              <a:t>homes, ethnic </a:t>
            </a:r>
            <a:r>
              <a:rPr lang="en-US" dirty="0"/>
              <a:t>groups, meetings with </a:t>
            </a:r>
            <a:r>
              <a:rPr lang="en-US" dirty="0" smtClean="0"/>
              <a:t>missionary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286000" y="4954631"/>
            <a:ext cx="624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Invite to </a:t>
            </a:r>
            <a:r>
              <a:rPr lang="en-US" dirty="0" err="1" smtClean="0"/>
              <a:t>Jum‘ah</a:t>
            </a:r>
            <a:r>
              <a:rPr lang="en-US" dirty="0"/>
              <a:t>, </a:t>
            </a:r>
            <a:r>
              <a:rPr lang="en-US" dirty="0" err="1"/>
              <a:t>Jalsa</a:t>
            </a:r>
            <a:r>
              <a:rPr lang="en-US" dirty="0"/>
              <a:t>, events, </a:t>
            </a:r>
            <a:r>
              <a:rPr lang="en-US" dirty="0" err="1" smtClean="0"/>
              <a:t>Salat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5105400" y="2368186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105400" y="3417569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105400" y="4504780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Tasks for Each Level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6200" y="1713408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Impersonal contact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" y="2797625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</a:t>
            </a:r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6200" y="3884019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interaction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6200" y="494428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95300" y="2340425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95300" y="3407225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300" y="4511036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76400" y="1718580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Review,  Sunrise</a:t>
            </a:r>
            <a:r>
              <a:rPr lang="en-US" dirty="0"/>
              <a:t>, newspaper article, posting on internet, radio, television, books in library, CD, DVD, </a:t>
            </a:r>
            <a:r>
              <a:rPr lang="en-US" dirty="0" smtClean="0"/>
              <a:t>billboard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676400" y="2802797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interfaith, </a:t>
            </a:r>
            <a:r>
              <a:rPr lang="en-US" dirty="0"/>
              <a:t>seminar, exhibition, leaflet distribution, bookstall, book fair, open house, bus, trailer, lectures in </a:t>
            </a:r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676400" y="3889191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repeat visits to small towns, </a:t>
            </a:r>
            <a:r>
              <a:rPr lang="en-US" dirty="0" smtClean="0"/>
              <a:t>retirement </a:t>
            </a:r>
            <a:r>
              <a:rPr lang="en-US" dirty="0" smtClean="0"/>
              <a:t>homes, ethnic </a:t>
            </a:r>
            <a:r>
              <a:rPr lang="en-US" dirty="0"/>
              <a:t>groups, meetings with </a:t>
            </a:r>
            <a:r>
              <a:rPr lang="en-US" dirty="0" smtClean="0"/>
              <a:t>missionary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676400" y="4949459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Invite to </a:t>
            </a:r>
            <a:r>
              <a:rPr lang="en-US" dirty="0" err="1" smtClean="0"/>
              <a:t>Jum‘ah</a:t>
            </a:r>
            <a:r>
              <a:rPr lang="en-US" dirty="0"/>
              <a:t>, </a:t>
            </a:r>
            <a:r>
              <a:rPr lang="en-US" dirty="0" err="1"/>
              <a:t>Jalsa</a:t>
            </a:r>
            <a:r>
              <a:rPr lang="en-US" dirty="0"/>
              <a:t>, events, </a:t>
            </a:r>
            <a:r>
              <a:rPr lang="en-US" dirty="0" err="1" smtClean="0"/>
              <a:t>Salat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4267200" y="2363014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2672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267200" y="4499608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5438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Indirect </a:t>
            </a:r>
            <a:r>
              <a:rPr lang="en-US" dirty="0" err="1" smtClean="0"/>
              <a:t>Tabligh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5438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</a:t>
            </a:r>
            <a:r>
              <a:rPr lang="en-US" dirty="0" err="1" smtClean="0"/>
              <a:t>Tabligh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5438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One-on-One </a:t>
            </a:r>
            <a:r>
              <a:rPr lang="en-US" dirty="0" err="1" smtClean="0"/>
              <a:t>Tabligh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543800" y="4949459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79629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79629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962900" y="4516208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can we do?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Impersonal contact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5438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</a:t>
            </a:r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5438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interaction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543800" y="4949459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9629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9629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962900" y="4516208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76400" y="1718580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television, books in library, newspaper article, radio, </a:t>
            </a:r>
            <a:r>
              <a:rPr lang="en-US" dirty="0" smtClean="0"/>
              <a:t>Review,  Sunrise</a:t>
            </a:r>
            <a:r>
              <a:rPr lang="en-US" dirty="0"/>
              <a:t>, </a:t>
            </a:r>
            <a:r>
              <a:rPr lang="en-US" dirty="0" smtClean="0"/>
              <a:t>posting </a:t>
            </a:r>
            <a:r>
              <a:rPr lang="en-US" dirty="0"/>
              <a:t>on internet, </a:t>
            </a:r>
            <a:r>
              <a:rPr lang="en-US" dirty="0" smtClean="0"/>
              <a:t>CD</a:t>
            </a:r>
            <a:r>
              <a:rPr lang="en-US" dirty="0"/>
              <a:t>, DVD, </a:t>
            </a:r>
            <a:r>
              <a:rPr lang="en-US" dirty="0" smtClean="0"/>
              <a:t>billboard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676400" y="2802797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interfaith, </a:t>
            </a:r>
            <a:r>
              <a:rPr lang="en-US" dirty="0"/>
              <a:t>seminar, exhibition, leaflet distribution, bookstall, book fair, open house, bus, trailer, lectures in </a:t>
            </a:r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676400" y="3889191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repeat visits to small towns, </a:t>
            </a:r>
            <a:r>
              <a:rPr lang="en-US" dirty="0" smtClean="0"/>
              <a:t>retirement </a:t>
            </a:r>
            <a:r>
              <a:rPr lang="en-US" dirty="0" smtClean="0"/>
              <a:t>homes, ethnic </a:t>
            </a:r>
            <a:r>
              <a:rPr lang="en-US" dirty="0"/>
              <a:t>groups, meetings with </a:t>
            </a:r>
            <a:r>
              <a:rPr lang="en-US" dirty="0" smtClean="0"/>
              <a:t>missionary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676400" y="4949459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Invite to </a:t>
            </a:r>
            <a:r>
              <a:rPr lang="en-US" dirty="0" err="1" smtClean="0"/>
              <a:t>Jum‘ah</a:t>
            </a:r>
            <a:r>
              <a:rPr lang="en-US" dirty="0"/>
              <a:t>, </a:t>
            </a:r>
            <a:r>
              <a:rPr lang="en-US" dirty="0" err="1"/>
              <a:t>Jalsa</a:t>
            </a:r>
            <a:r>
              <a:rPr lang="en-US" dirty="0"/>
              <a:t>, events, </a:t>
            </a:r>
            <a:r>
              <a:rPr lang="en-US" dirty="0" err="1" smtClean="0"/>
              <a:t>Salat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4267200" y="2363014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2672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267200" y="4499608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62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Indirect </a:t>
            </a:r>
            <a:r>
              <a:rPr lang="en-US" dirty="0" err="1" smtClean="0"/>
              <a:t>Tabligh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62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</a:t>
            </a:r>
            <a:r>
              <a:rPr lang="en-US" dirty="0" err="1" smtClean="0"/>
              <a:t>Tabligh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62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One-on-One </a:t>
            </a:r>
            <a:r>
              <a:rPr lang="en-US" dirty="0" err="1" smtClean="0"/>
              <a:t>Tabligh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6200" y="4949459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4953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953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95300" y="4516208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Qa’ids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 PACT</a:t>
            </a:r>
          </a:p>
          <a:p>
            <a:r>
              <a:rPr lang="en-US" dirty="0" smtClean="0"/>
              <a:t>Stalls in every Majlis</a:t>
            </a:r>
          </a:p>
          <a:p>
            <a:r>
              <a:rPr lang="en-US" dirty="0"/>
              <a:t>Visits to small towns</a:t>
            </a:r>
          </a:p>
          <a:p>
            <a:r>
              <a:rPr lang="en-US" dirty="0"/>
              <a:t>Introducing Islam by groups (teachers, clergy, etc.)</a:t>
            </a:r>
          </a:p>
          <a:p>
            <a:r>
              <a:rPr lang="en-US" dirty="0" smtClean="0"/>
              <a:t>Personalities</a:t>
            </a:r>
            <a:endParaRPr lang="en-US" dirty="0"/>
          </a:p>
          <a:p>
            <a:r>
              <a:rPr lang="en-US" dirty="0" smtClean="0"/>
              <a:t>Visits to regions and </a:t>
            </a:r>
            <a:r>
              <a:rPr lang="en-US" dirty="0" err="1" smtClean="0"/>
              <a:t>Majalis</a:t>
            </a:r>
            <a:r>
              <a:rPr lang="en-US" dirty="0" smtClean="0"/>
              <a:t> (Abu Bakr Ladd or ?)</a:t>
            </a:r>
          </a:p>
          <a:p>
            <a:r>
              <a:rPr lang="en-US" dirty="0"/>
              <a:t>Letters to Editors: Remind writers. Provide ideas.</a:t>
            </a:r>
          </a:p>
          <a:p>
            <a:r>
              <a:rPr lang="en-US" dirty="0" smtClean="0"/>
              <a:t>Review subscriptions</a:t>
            </a:r>
          </a:p>
          <a:p>
            <a:r>
              <a:rPr lang="en-US" dirty="0" smtClean="0"/>
              <a:t>Books in Libraries</a:t>
            </a:r>
          </a:p>
          <a:p>
            <a:r>
              <a:rPr lang="en-US" dirty="0" smtClean="0"/>
              <a:t>Message to churches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3" y="441798"/>
            <a:ext cx="4915631" cy="234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3323"/>
            <a:ext cx="2363929" cy="21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"/>
          <a:stretch/>
        </p:blipFill>
        <p:spPr bwMode="auto">
          <a:xfrm>
            <a:off x="152400" y="3207787"/>
            <a:ext cx="4332193" cy="34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11308"/>
            <a:ext cx="4157832" cy="240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9816" y="6178399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70C0"/>
                </a:solidFill>
              </a:rPr>
              <a:t>qaid.tabligh@ansarusa.org</a:t>
            </a:r>
          </a:p>
          <a:p>
            <a:pPr algn="ctr"/>
            <a:r>
              <a:rPr lang="en-US" sz="1050" dirty="0" smtClean="0">
                <a:solidFill>
                  <a:srgbClr val="0070C0"/>
                </a:solidFill>
              </a:rPr>
              <a:t>701 200 1674</a:t>
            </a:r>
            <a:endParaRPr lang="en-US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90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hmad\Sajid Pix\calligraphy\Sajid\Borders and designs\borders\Slide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6573" r="1407" b="4601"/>
          <a:stretch/>
        </p:blipFill>
        <p:spPr bwMode="auto">
          <a:xfrm>
            <a:off x="154546" y="152400"/>
            <a:ext cx="886066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27278" y="4267200"/>
            <a:ext cx="73152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And let there be among you a body of men who should invite to goodness, and enjoin equity and forbid evil. And it is they who shall prosper. [3:105]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 descr="003-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15" y="1303211"/>
            <a:ext cx="4429125" cy="204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8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hmad\Sajid Pix\calligraphy\Sajid\Borders and designs\borders\Slide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6573" r="1407" b="4601"/>
          <a:stretch/>
        </p:blipFill>
        <p:spPr bwMode="auto">
          <a:xfrm>
            <a:off x="154546" y="152400"/>
            <a:ext cx="886066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27278" y="4267200"/>
            <a:ext cx="7315200" cy="1752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Call unto the way of thy Lord with wisdom and goodly exhortation, and argue with them in a way that is best. Surely, thy Lord knows best who has strayed from His way; and He knows those who are rightly guided. [16:126]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 descr="016-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55" y="1066800"/>
            <a:ext cx="3861487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8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hmad\Sajid Pix\calligraphy\Sajid\Borders and designs\borders\Slide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6573" r="1407" b="4601"/>
          <a:stretch/>
        </p:blipFill>
        <p:spPr bwMode="auto">
          <a:xfrm>
            <a:off x="154546" y="152400"/>
            <a:ext cx="886066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27278" y="4267200"/>
            <a:ext cx="73152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And who is better in speech than he who invites men to Allah and does good works and says, ‘I am surely of those who submit</a:t>
            </a:r>
            <a:r>
              <a:rPr lang="en-US" sz="2400" dirty="0" smtClean="0"/>
              <a:t>?’ [41:34]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 descr="041-0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8" y="1493345"/>
            <a:ext cx="4417219" cy="1976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z="7200" dirty="0" err="1" smtClean="0">
                <a:solidFill>
                  <a:srgbClr val="FFC000"/>
                </a:solidFill>
              </a:rPr>
              <a:t>Tabligh</a:t>
            </a:r>
            <a:r>
              <a:rPr lang="en-US" sz="7200" dirty="0" smtClean="0">
                <a:solidFill>
                  <a:srgbClr val="FFC000"/>
                </a:solidFill>
              </a:rPr>
              <a:t> 2013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90800"/>
            <a:ext cx="83820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/>
              <a:t>Qa‘id </a:t>
            </a:r>
            <a:r>
              <a:rPr lang="en-US" i="1" dirty="0" err="1" smtClean="0"/>
              <a:t>Tabligh</a:t>
            </a:r>
            <a:r>
              <a:rPr lang="en-US" i="1" dirty="0" smtClean="0"/>
              <a:t>: </a:t>
            </a: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/>
              <a:t>Syed Sajid Ahmad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 err="1" smtClean="0"/>
              <a:t>Na’ib</a:t>
            </a:r>
            <a:r>
              <a:rPr lang="en-US" i="1" dirty="0" smtClean="0"/>
              <a:t> </a:t>
            </a:r>
            <a:r>
              <a:rPr lang="en-US" i="1" dirty="0" err="1" smtClean="0"/>
              <a:t>Qa’id</a:t>
            </a:r>
            <a:r>
              <a:rPr lang="en-US" i="1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Chaudhry</a:t>
            </a:r>
            <a:r>
              <a:rPr lang="en-US" dirty="0" smtClean="0"/>
              <a:t> </a:t>
            </a:r>
            <a:r>
              <a:rPr lang="en-US" dirty="0" err="1" smtClean="0"/>
              <a:t>Mushtaq</a:t>
            </a:r>
            <a:r>
              <a:rPr lang="en-US" dirty="0" smtClean="0"/>
              <a:t> Ahmad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B21-9D44-4569-95CB-C2B18C266E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0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Da‘in</a:t>
            </a:r>
            <a:r>
              <a:rPr lang="en-US" dirty="0" smtClean="0"/>
              <a:t> Teams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367E-CDE0-4185-A4A5-70BF272247C3}" type="slidenum">
              <a:rPr lang="en-US" smtClean="0">
                <a:solidFill>
                  <a:srgbClr val="464653"/>
                </a:solidFill>
              </a:rPr>
              <a:pPr/>
              <a:t>58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 tasks according to personal interest</a:t>
            </a:r>
          </a:p>
          <a:p>
            <a:r>
              <a:rPr lang="en-US" dirty="0" smtClean="0"/>
              <a:t>Activate retired members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"/>
          <a:stretch/>
        </p:blipFill>
        <p:spPr bwMode="auto">
          <a:xfrm>
            <a:off x="3200400" y="2209800"/>
            <a:ext cx="5767388" cy="453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We will provide support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In </a:t>
            </a:r>
            <a:r>
              <a:rPr lang="en-US" sz="2400" dirty="0" err="1">
                <a:solidFill>
                  <a:srgbClr val="00B050"/>
                </a:solidFill>
              </a:rPr>
              <a:t>Sha</a:t>
            </a:r>
            <a:r>
              <a:rPr lang="en-US" sz="2400" dirty="0">
                <a:solidFill>
                  <a:srgbClr val="00B050"/>
                </a:solidFill>
              </a:rPr>
              <a:t> Allah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Literature: </a:t>
            </a:r>
          </a:p>
          <a:p>
            <a:pPr lvl="1"/>
            <a:r>
              <a:rPr lang="en-US" sz="2400" dirty="0" smtClean="0"/>
              <a:t>Leaflets, books, CDs, DVDs, subscriptions to the Review of Religions and the Muslim Sunrise</a:t>
            </a:r>
          </a:p>
          <a:p>
            <a:r>
              <a:rPr lang="en-US" sz="2800" dirty="0"/>
              <a:t>Propagation tools: </a:t>
            </a:r>
          </a:p>
          <a:p>
            <a:pPr lvl="1"/>
            <a:r>
              <a:rPr lang="en-US" sz="2400" dirty="0" smtClean="0"/>
              <a:t>Bookmarks</a:t>
            </a:r>
            <a:r>
              <a:rPr lang="en-US" sz="2400" dirty="0"/>
              <a:t>, rulers</a:t>
            </a:r>
          </a:p>
          <a:p>
            <a:r>
              <a:rPr lang="en-US" sz="2800" dirty="0" smtClean="0"/>
              <a:t>Appropriate and reasonable rental fees for bookstalls and booths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Please convey to us your needs and we will consider them, </a:t>
            </a:r>
            <a:r>
              <a:rPr lang="en-US" sz="2800" dirty="0">
                <a:solidFill>
                  <a:srgbClr val="00B050"/>
                </a:solidFill>
              </a:rPr>
              <a:t>In </a:t>
            </a:r>
            <a:r>
              <a:rPr lang="en-US" sz="2800" dirty="0" err="1">
                <a:solidFill>
                  <a:srgbClr val="00B050"/>
                </a:solidFill>
              </a:rPr>
              <a:t>Sha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Allah, as long as they are reasonable and practical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59</a:t>
            </a:fld>
            <a:endParaRPr lang="en-US">
              <a:solidFill>
                <a:srgbClr val="46465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62" y="228600"/>
            <a:ext cx="315877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1430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Im</a:t>
            </a:r>
            <a:r>
              <a:rPr lang="en-US" sz="2400" dirty="0" smtClean="0">
                <a:solidFill>
                  <a:schemeClr val="tx1"/>
                </a:solidFill>
              </a:rPr>
              <a:t>-personal </a:t>
            </a:r>
            <a:r>
              <a:rPr lang="en-US" sz="2400" dirty="0" smtClean="0">
                <a:solidFill>
                  <a:schemeClr val="tx1"/>
                </a:solidFill>
              </a:rPr>
              <a:t>contact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3800" y="2650397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Personal </a:t>
            </a:r>
            <a:r>
              <a:rPr lang="en-US" sz="2400" dirty="0" smtClean="0">
                <a:solidFill>
                  <a:schemeClr val="tx1"/>
                </a:solidFill>
              </a:rPr>
              <a:t>contact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39318" y="41148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Personal </a:t>
            </a:r>
            <a:r>
              <a:rPr lang="en-US" sz="2400" dirty="0" smtClean="0">
                <a:solidFill>
                  <a:schemeClr val="tx1"/>
                </a:solidFill>
              </a:rPr>
              <a:t>inter-action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5599166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Partici-pation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9629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62900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9584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1143000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television, books in library, newspaper article, radio, </a:t>
            </a:r>
            <a:r>
              <a:rPr lang="en-US" sz="2400" dirty="0" smtClean="0">
                <a:solidFill>
                  <a:schemeClr val="tx1"/>
                </a:solidFill>
              </a:rPr>
              <a:t>Review,  Sunrise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posting </a:t>
            </a:r>
            <a:r>
              <a:rPr lang="en-US" sz="2400" dirty="0">
                <a:solidFill>
                  <a:schemeClr val="tx1"/>
                </a:solidFill>
              </a:rPr>
              <a:t>on internet, </a:t>
            </a:r>
            <a:r>
              <a:rPr lang="en-US" sz="2400" dirty="0" smtClean="0">
                <a:solidFill>
                  <a:schemeClr val="tx1"/>
                </a:solidFill>
              </a:rPr>
              <a:t>CD</a:t>
            </a:r>
            <a:r>
              <a:rPr lang="en-US" sz="2400" dirty="0">
                <a:solidFill>
                  <a:schemeClr val="tx1"/>
                </a:solidFill>
              </a:rPr>
              <a:t>, DVD, </a:t>
            </a:r>
            <a:r>
              <a:rPr lang="en-US" sz="2400" dirty="0" smtClean="0">
                <a:solidFill>
                  <a:schemeClr val="tx1"/>
                </a:solidFill>
              </a:rPr>
              <a:t>billboard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2650397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>
                <a:solidFill>
                  <a:schemeClr val="tx1"/>
                </a:solidFill>
              </a:rPr>
              <a:t>interfaith, </a:t>
            </a:r>
            <a:r>
              <a:rPr lang="en-US" sz="2400" dirty="0">
                <a:solidFill>
                  <a:schemeClr val="tx1"/>
                </a:solidFill>
              </a:rPr>
              <a:t>seminar, exhibition, leaflet distribution, bookstall, book fair, open house, bus, trailer, lectures in </a:t>
            </a:r>
            <a:r>
              <a:rPr lang="en-US" sz="2400" dirty="0" smtClean="0">
                <a:solidFill>
                  <a:schemeClr val="tx1"/>
                </a:solidFill>
              </a:rPr>
              <a:t>schools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1918" y="4122850"/>
            <a:ext cx="5715000" cy="1091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repeat visits to small towns, </a:t>
            </a:r>
            <a:r>
              <a:rPr lang="en-US" sz="2400" dirty="0" smtClean="0">
                <a:solidFill>
                  <a:schemeClr val="tx1"/>
                </a:solidFill>
              </a:rPr>
              <a:t>retirement </a:t>
            </a:r>
            <a:r>
              <a:rPr lang="en-US" sz="2400" dirty="0" smtClean="0">
                <a:solidFill>
                  <a:schemeClr val="tx1"/>
                </a:solidFill>
              </a:rPr>
              <a:t>homes, ethnic </a:t>
            </a:r>
            <a:r>
              <a:rPr lang="en-US" sz="2400" dirty="0">
                <a:solidFill>
                  <a:schemeClr val="tx1"/>
                </a:solidFill>
              </a:rPr>
              <a:t>groups, meetings with </a:t>
            </a:r>
            <a:r>
              <a:rPr lang="en-US" sz="2400" dirty="0" smtClean="0">
                <a:solidFill>
                  <a:schemeClr val="tx1"/>
                </a:solidFill>
              </a:rPr>
              <a:t>missionary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6400" y="5599166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err="1" smtClean="0">
                <a:solidFill>
                  <a:schemeClr val="tx1"/>
                </a:solidFill>
              </a:rPr>
              <a:t>Jum‘ah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Jalsa</a:t>
            </a:r>
            <a:r>
              <a:rPr lang="en-US" sz="2400" dirty="0">
                <a:solidFill>
                  <a:schemeClr val="tx1"/>
                </a:solidFill>
              </a:rPr>
              <a:t>, events, </a:t>
            </a:r>
            <a:r>
              <a:rPr lang="en-US" sz="2400" dirty="0" err="1" smtClean="0">
                <a:solidFill>
                  <a:schemeClr val="tx1"/>
                </a:solidFill>
              </a:rPr>
              <a:t>Salat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2210614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80647" y="368674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27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5995923"/>
            <a:ext cx="1981200" cy="365760"/>
          </a:xfrm>
        </p:spPr>
        <p:txBody>
          <a:bodyPr/>
          <a:lstStyle/>
          <a:p>
            <a:fld id="{00A0373E-4244-47D0-9149-DED05F7D599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6200" y="11430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Indirect </a:t>
            </a:r>
            <a:r>
              <a:rPr lang="en-US" sz="2400" dirty="0" err="1" smtClean="0">
                <a:solidFill>
                  <a:schemeClr val="tx1"/>
                </a:solidFill>
              </a:rPr>
              <a:t>Tabligh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2650397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Direct </a:t>
            </a:r>
            <a:r>
              <a:rPr lang="en-US" sz="2400" dirty="0" err="1" smtClean="0">
                <a:solidFill>
                  <a:schemeClr val="tx1"/>
                </a:solidFill>
              </a:rPr>
              <a:t>Tabligh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718" y="4122850"/>
            <a:ext cx="1447800" cy="1091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One-on-One </a:t>
            </a:r>
            <a:r>
              <a:rPr lang="en-US" sz="2400" dirty="0" err="1" smtClean="0">
                <a:solidFill>
                  <a:schemeClr val="tx1"/>
                </a:solidFill>
              </a:rPr>
              <a:t>Tabligh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5599166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Partici-pation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953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02024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0818" y="5214636"/>
            <a:ext cx="609600" cy="500364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smtClean="0"/>
              <a:t>How To Guidelines and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3429000"/>
          </a:xfrm>
        </p:spPr>
        <p:txBody>
          <a:bodyPr/>
          <a:lstStyle/>
          <a:p>
            <a:r>
              <a:rPr lang="en-US" b="1" dirty="0" smtClean="0"/>
              <a:t>Consult the </a:t>
            </a:r>
            <a:r>
              <a:rPr lang="en-US" b="1" dirty="0" err="1" smtClean="0"/>
              <a:t>Ansar</a:t>
            </a:r>
            <a:r>
              <a:rPr lang="en-US" b="1" dirty="0" smtClean="0"/>
              <a:t> Handbook</a:t>
            </a:r>
          </a:p>
          <a:p>
            <a:r>
              <a:rPr lang="en-US" b="1" dirty="0"/>
              <a:t>How to Use Mosques and Centers for </a:t>
            </a:r>
            <a:r>
              <a:rPr lang="en-US" b="1" dirty="0" err="1" smtClean="0"/>
              <a:t>Tablīgh</a:t>
            </a:r>
            <a:endParaRPr lang="en-US" b="1" dirty="0" smtClean="0"/>
          </a:p>
          <a:p>
            <a:r>
              <a:rPr lang="en-US" b="1" dirty="0"/>
              <a:t>Public Access Cable TV (PACT) </a:t>
            </a:r>
            <a:r>
              <a:rPr lang="en-US" b="1" dirty="0" err="1"/>
              <a:t>Tablīgh</a:t>
            </a:r>
            <a:r>
              <a:rPr lang="en-US" b="1" dirty="0"/>
              <a:t> </a:t>
            </a:r>
            <a:r>
              <a:rPr lang="en-US" b="1" dirty="0" smtClean="0"/>
              <a:t>Project</a:t>
            </a:r>
          </a:p>
          <a:p>
            <a:r>
              <a:rPr lang="en-US" b="1" dirty="0" smtClean="0"/>
              <a:t>Literature to Give</a:t>
            </a:r>
          </a:p>
          <a:p>
            <a:endParaRPr lang="en-US" b="1" dirty="0"/>
          </a:p>
          <a:p>
            <a:r>
              <a:rPr lang="en-US" b="1" dirty="0" smtClean="0"/>
              <a:t>Contact Qa’id </a:t>
            </a:r>
            <a:r>
              <a:rPr lang="en-US" b="1" dirty="0" err="1" smtClean="0"/>
              <a:t>Tabligh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60</a:t>
            </a:fld>
            <a:endParaRPr lang="en-US">
              <a:solidFill>
                <a:srgbClr val="46465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99" y="4267200"/>
            <a:ext cx="408008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3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dirty="0" smtClean="0"/>
              <a:t>Tools to Monitor </a:t>
            </a:r>
            <a:br>
              <a:rPr lang="en-US" dirty="0" smtClean="0"/>
            </a:br>
            <a:r>
              <a:rPr lang="en-US" dirty="0" smtClean="0"/>
              <a:t>Level of Activities and </a:t>
            </a:r>
            <a:br>
              <a:rPr lang="en-US" dirty="0" smtClean="0"/>
            </a:br>
            <a:r>
              <a:rPr lang="en-US" dirty="0" smtClean="0"/>
              <a:t>Level of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971800"/>
            <a:ext cx="8229600" cy="3429000"/>
          </a:xfrm>
        </p:spPr>
        <p:txBody>
          <a:bodyPr/>
          <a:lstStyle/>
          <a:p>
            <a:r>
              <a:rPr lang="en-US" b="1" dirty="0" err="1"/>
              <a:t>Tablīgh</a:t>
            </a:r>
            <a:r>
              <a:rPr lang="en-US" b="1" dirty="0"/>
              <a:t> Activities Tracking </a:t>
            </a:r>
            <a:r>
              <a:rPr lang="en-US" b="1" dirty="0" smtClean="0"/>
              <a:t>Sheet</a:t>
            </a:r>
          </a:p>
          <a:p>
            <a:r>
              <a:rPr lang="en-US" b="1" dirty="0"/>
              <a:t>Event </a:t>
            </a:r>
            <a:r>
              <a:rPr lang="en-US" b="1" dirty="0" smtClean="0"/>
              <a:t>Sign-in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61</a:t>
            </a:fld>
            <a:endParaRPr lang="en-US">
              <a:solidFill>
                <a:srgbClr val="46465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3627438" cy="210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53" y="152401"/>
            <a:ext cx="262038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6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</a:t>
            </a:r>
            <a:r>
              <a:rPr lang="en-US" dirty="0" err="1" smtClean="0"/>
              <a:t>Ansar</a:t>
            </a:r>
            <a:r>
              <a:rPr lang="en-US" dirty="0" smtClean="0"/>
              <a:t> live?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~ 2500 </a:t>
            </a:r>
            <a:r>
              <a:rPr lang="en-US" sz="3600" dirty="0" err="1" smtClean="0"/>
              <a:t>Ansar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2400" dirty="0" smtClean="0"/>
              <a:t>2494 to be exact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62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</a:t>
            </a:r>
            <a:r>
              <a:rPr lang="en-US" dirty="0" err="1" smtClean="0"/>
              <a:t>Ansar</a:t>
            </a:r>
            <a:r>
              <a:rPr lang="en-US" dirty="0" smtClean="0"/>
              <a:t> live?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~ 2500 </a:t>
            </a:r>
            <a:r>
              <a:rPr lang="en-US" sz="3600" dirty="0" err="1" smtClean="0"/>
              <a:t>Ansar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2400" dirty="0" smtClean="0"/>
              <a:t>2494 to be exact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942 Towns</a:t>
            </a:r>
          </a:p>
          <a:p>
            <a:pPr marL="0" indent="0" algn="ctr">
              <a:buNone/>
            </a:pPr>
            <a:r>
              <a:rPr lang="en-US" sz="2400" dirty="0" smtClean="0"/>
              <a:t>Currently playing in 20 towns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>
                <a:solidFill>
                  <a:srgbClr val="464653"/>
                </a:solidFill>
              </a:rPr>
              <a:pPr/>
              <a:t>63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Impersonal contact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38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Personal </a:t>
            </a:r>
            <a:r>
              <a:rPr lang="en-US" dirty="0" smtClean="0">
                <a:solidFill>
                  <a:prstClr val="white"/>
                </a:solidFill>
              </a:rPr>
              <a:t>contact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38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Personal interaction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5273793"/>
            <a:ext cx="14478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Participation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9629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629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962900" y="4516208"/>
            <a:ext cx="609600" cy="8939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1718580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prstClr val="white"/>
                </a:solidFill>
              </a:rPr>
              <a:t>television, books in library, newspaper article, radio, </a:t>
            </a:r>
            <a:r>
              <a:rPr lang="en-US" dirty="0" smtClean="0">
                <a:solidFill>
                  <a:prstClr val="white"/>
                </a:solidFill>
              </a:rPr>
              <a:t>Review,  Sunrise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smtClean="0">
                <a:solidFill>
                  <a:prstClr val="white"/>
                </a:solidFill>
              </a:rPr>
              <a:t>posting </a:t>
            </a:r>
            <a:r>
              <a:rPr lang="en-US" dirty="0">
                <a:solidFill>
                  <a:prstClr val="white"/>
                </a:solidFill>
              </a:rPr>
              <a:t>on internet, </a:t>
            </a:r>
            <a:r>
              <a:rPr lang="en-US" dirty="0" smtClean="0">
                <a:solidFill>
                  <a:prstClr val="white"/>
                </a:solidFill>
              </a:rPr>
              <a:t>CD</a:t>
            </a:r>
            <a:r>
              <a:rPr lang="en-US" dirty="0">
                <a:solidFill>
                  <a:prstClr val="white"/>
                </a:solidFill>
              </a:rPr>
              <a:t>, DVD, </a:t>
            </a:r>
            <a:r>
              <a:rPr lang="en-US" dirty="0" smtClean="0">
                <a:solidFill>
                  <a:prstClr val="white"/>
                </a:solidFill>
              </a:rPr>
              <a:t>billboard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2802797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>
                <a:solidFill>
                  <a:prstClr val="white"/>
                </a:solidFill>
              </a:rPr>
              <a:t>interfaith, </a:t>
            </a:r>
            <a:r>
              <a:rPr lang="en-US" dirty="0">
                <a:solidFill>
                  <a:prstClr val="white"/>
                </a:solidFill>
              </a:rPr>
              <a:t>seminar, exhibition, leaflet distribution, bookstall, book fair, open house, bus, trailer, lectures in </a:t>
            </a:r>
            <a:r>
              <a:rPr lang="en-US" dirty="0" smtClean="0">
                <a:solidFill>
                  <a:prstClr val="white"/>
                </a:solidFill>
              </a:rPr>
              <a:t>schools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6400" y="3889191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prstClr val="white"/>
                </a:solidFill>
              </a:rPr>
              <a:t>repeat visits to small towns, </a:t>
            </a:r>
            <a:r>
              <a:rPr lang="en-US" dirty="0" smtClean="0">
                <a:solidFill>
                  <a:prstClr val="white"/>
                </a:solidFill>
              </a:rPr>
              <a:t>retirement homes, ethnic </a:t>
            </a:r>
            <a:r>
              <a:rPr lang="en-US" dirty="0">
                <a:solidFill>
                  <a:prstClr val="white"/>
                </a:solidFill>
              </a:rPr>
              <a:t>groups, meetings with </a:t>
            </a:r>
            <a:r>
              <a:rPr lang="en-US" dirty="0" smtClean="0">
                <a:solidFill>
                  <a:prstClr val="white"/>
                </a:solidFill>
              </a:rPr>
              <a:t>missionary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6400" y="5273793"/>
            <a:ext cx="57150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err="1" smtClean="0">
                <a:solidFill>
                  <a:prstClr val="white"/>
                </a:solidFill>
              </a:rPr>
              <a:t>Jum‘ah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err="1">
                <a:solidFill>
                  <a:prstClr val="white"/>
                </a:solidFill>
              </a:rPr>
              <a:t>Jalsa</a:t>
            </a:r>
            <a:r>
              <a:rPr lang="en-US" dirty="0">
                <a:solidFill>
                  <a:prstClr val="white"/>
                </a:solidFill>
              </a:rPr>
              <a:t>, events, </a:t>
            </a:r>
            <a:r>
              <a:rPr lang="en-US" dirty="0" err="1" smtClean="0">
                <a:solidFill>
                  <a:prstClr val="white"/>
                </a:solidFill>
              </a:rPr>
              <a:t>Salat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2363014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672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7200" y="4499608"/>
            <a:ext cx="609600" cy="9105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64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Indirect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Direct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One-on-One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5273793"/>
            <a:ext cx="14478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Participation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953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953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5300" y="4516208"/>
            <a:ext cx="609600" cy="8939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Impersonal contact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38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Personal </a:t>
            </a:r>
            <a:r>
              <a:rPr lang="en-US" dirty="0" smtClean="0">
                <a:solidFill>
                  <a:prstClr val="white"/>
                </a:solidFill>
              </a:rPr>
              <a:t>contact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3800" y="3889191"/>
            <a:ext cx="1447800" cy="68580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Personal interaction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5273793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Participation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9629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629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962900" y="4516208"/>
            <a:ext cx="609600" cy="8939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1718580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prstClr val="white"/>
                </a:solidFill>
              </a:rPr>
              <a:t>television, books in library, newspaper article, radio, </a:t>
            </a:r>
            <a:r>
              <a:rPr lang="en-US" dirty="0" smtClean="0">
                <a:solidFill>
                  <a:prstClr val="white"/>
                </a:solidFill>
              </a:rPr>
              <a:t>Review,  Sunrise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smtClean="0">
                <a:solidFill>
                  <a:prstClr val="white"/>
                </a:solidFill>
              </a:rPr>
              <a:t>posting </a:t>
            </a:r>
            <a:r>
              <a:rPr lang="en-US" dirty="0">
                <a:solidFill>
                  <a:prstClr val="white"/>
                </a:solidFill>
              </a:rPr>
              <a:t>on internet, </a:t>
            </a:r>
            <a:r>
              <a:rPr lang="en-US" dirty="0" smtClean="0">
                <a:solidFill>
                  <a:prstClr val="white"/>
                </a:solidFill>
              </a:rPr>
              <a:t>CD</a:t>
            </a:r>
            <a:r>
              <a:rPr lang="en-US" dirty="0">
                <a:solidFill>
                  <a:prstClr val="white"/>
                </a:solidFill>
              </a:rPr>
              <a:t>, DVD, </a:t>
            </a:r>
            <a:r>
              <a:rPr lang="en-US" dirty="0" smtClean="0">
                <a:solidFill>
                  <a:prstClr val="white"/>
                </a:solidFill>
              </a:rPr>
              <a:t>billboard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2802797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>
                <a:solidFill>
                  <a:prstClr val="white"/>
                </a:solidFill>
              </a:rPr>
              <a:t>interfaith, </a:t>
            </a:r>
            <a:r>
              <a:rPr lang="en-US" dirty="0">
                <a:solidFill>
                  <a:prstClr val="white"/>
                </a:solidFill>
              </a:rPr>
              <a:t>seminar, exhibition, leaflet distribution, bookstall, book fair, open house, bus, trailer, lectures in </a:t>
            </a:r>
            <a:r>
              <a:rPr lang="en-US" dirty="0" smtClean="0">
                <a:solidFill>
                  <a:prstClr val="white"/>
                </a:solidFill>
              </a:rPr>
              <a:t>schools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6400" y="3889191"/>
            <a:ext cx="5715000" cy="68580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prstClr val="white"/>
                </a:solidFill>
              </a:rPr>
              <a:t>repeat visits to small towns, </a:t>
            </a:r>
            <a:r>
              <a:rPr lang="en-US" dirty="0" smtClean="0">
                <a:solidFill>
                  <a:prstClr val="white"/>
                </a:solidFill>
              </a:rPr>
              <a:t>retirement homes, ethnic </a:t>
            </a:r>
            <a:r>
              <a:rPr lang="en-US" dirty="0">
                <a:solidFill>
                  <a:prstClr val="white"/>
                </a:solidFill>
              </a:rPr>
              <a:t>groups, meetings with </a:t>
            </a:r>
            <a:r>
              <a:rPr lang="en-US" dirty="0" smtClean="0">
                <a:solidFill>
                  <a:prstClr val="white"/>
                </a:solidFill>
              </a:rPr>
              <a:t>missionary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6400" y="5273793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err="1" smtClean="0">
                <a:solidFill>
                  <a:prstClr val="white"/>
                </a:solidFill>
              </a:rPr>
              <a:t>Jum‘ah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err="1">
                <a:solidFill>
                  <a:prstClr val="white"/>
                </a:solidFill>
              </a:rPr>
              <a:t>Jalsa</a:t>
            </a:r>
            <a:r>
              <a:rPr lang="en-US" dirty="0">
                <a:solidFill>
                  <a:prstClr val="white"/>
                </a:solidFill>
              </a:rPr>
              <a:t>, events, </a:t>
            </a:r>
            <a:r>
              <a:rPr lang="en-US" dirty="0" err="1" smtClean="0">
                <a:solidFill>
                  <a:prstClr val="white"/>
                </a:solidFill>
              </a:rPr>
              <a:t>Salat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2363014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672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7200" y="4499608"/>
            <a:ext cx="609600" cy="9105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65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Indirect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Direct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0" y="3889191"/>
            <a:ext cx="1447800" cy="68580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One-on-One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5273793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Participation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953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953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5300" y="4516208"/>
            <a:ext cx="609600" cy="8939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Impersonal contact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3800" y="2802797"/>
            <a:ext cx="1447800" cy="68580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Personal </a:t>
            </a:r>
            <a:r>
              <a:rPr lang="en-US" dirty="0" smtClean="0">
                <a:solidFill>
                  <a:prstClr val="white"/>
                </a:solidFill>
              </a:rPr>
              <a:t>contact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38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Personal interaction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5273793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Participation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9629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629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962900" y="4516208"/>
            <a:ext cx="609600" cy="8939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1718580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prstClr val="white"/>
                </a:solidFill>
              </a:rPr>
              <a:t>television, books in library, newspaper article, radio, </a:t>
            </a:r>
            <a:r>
              <a:rPr lang="en-US" dirty="0" smtClean="0">
                <a:solidFill>
                  <a:prstClr val="white"/>
                </a:solidFill>
              </a:rPr>
              <a:t>Review,  Sunrise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smtClean="0">
                <a:solidFill>
                  <a:prstClr val="white"/>
                </a:solidFill>
              </a:rPr>
              <a:t>posting </a:t>
            </a:r>
            <a:r>
              <a:rPr lang="en-US" dirty="0">
                <a:solidFill>
                  <a:prstClr val="white"/>
                </a:solidFill>
              </a:rPr>
              <a:t>on internet, </a:t>
            </a:r>
            <a:r>
              <a:rPr lang="en-US" dirty="0" smtClean="0">
                <a:solidFill>
                  <a:prstClr val="white"/>
                </a:solidFill>
              </a:rPr>
              <a:t>CD</a:t>
            </a:r>
            <a:r>
              <a:rPr lang="en-US" dirty="0">
                <a:solidFill>
                  <a:prstClr val="white"/>
                </a:solidFill>
              </a:rPr>
              <a:t>, DVD, </a:t>
            </a:r>
            <a:r>
              <a:rPr lang="en-US" dirty="0" smtClean="0">
                <a:solidFill>
                  <a:prstClr val="white"/>
                </a:solidFill>
              </a:rPr>
              <a:t>billboard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2802797"/>
            <a:ext cx="5715000" cy="68580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>
                <a:solidFill>
                  <a:prstClr val="white"/>
                </a:solidFill>
              </a:rPr>
              <a:t>interfaith, </a:t>
            </a:r>
            <a:r>
              <a:rPr lang="en-US" dirty="0">
                <a:solidFill>
                  <a:prstClr val="white"/>
                </a:solidFill>
              </a:rPr>
              <a:t>seminar, exhibition, leaflet distribution, bookstall, book fair, open house, bus, trailer, lectures in </a:t>
            </a:r>
            <a:r>
              <a:rPr lang="en-US" dirty="0" smtClean="0">
                <a:solidFill>
                  <a:prstClr val="white"/>
                </a:solidFill>
              </a:rPr>
              <a:t>schools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6400" y="3889191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prstClr val="white"/>
                </a:solidFill>
              </a:rPr>
              <a:t>repeat visits to small towns, </a:t>
            </a:r>
            <a:r>
              <a:rPr lang="en-US" dirty="0" smtClean="0">
                <a:solidFill>
                  <a:prstClr val="white"/>
                </a:solidFill>
              </a:rPr>
              <a:t>retirement homes, ethnic </a:t>
            </a:r>
            <a:r>
              <a:rPr lang="en-US" dirty="0">
                <a:solidFill>
                  <a:prstClr val="white"/>
                </a:solidFill>
              </a:rPr>
              <a:t>groups, meetings with </a:t>
            </a:r>
            <a:r>
              <a:rPr lang="en-US" dirty="0" smtClean="0">
                <a:solidFill>
                  <a:prstClr val="white"/>
                </a:solidFill>
              </a:rPr>
              <a:t>missionary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6400" y="5273793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err="1" smtClean="0">
                <a:solidFill>
                  <a:prstClr val="white"/>
                </a:solidFill>
              </a:rPr>
              <a:t>Jum‘ah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err="1">
                <a:solidFill>
                  <a:prstClr val="white"/>
                </a:solidFill>
              </a:rPr>
              <a:t>Jalsa</a:t>
            </a:r>
            <a:r>
              <a:rPr lang="en-US" dirty="0">
                <a:solidFill>
                  <a:prstClr val="white"/>
                </a:solidFill>
              </a:rPr>
              <a:t>, events, </a:t>
            </a:r>
            <a:r>
              <a:rPr lang="en-US" dirty="0" err="1" smtClean="0">
                <a:solidFill>
                  <a:prstClr val="white"/>
                </a:solidFill>
              </a:rPr>
              <a:t>Salat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2363014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672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7200" y="4499608"/>
            <a:ext cx="609600" cy="9105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66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Indirect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2802797"/>
            <a:ext cx="1447800" cy="68580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Direct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One-on-One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5273793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Participation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953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953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5300" y="4516208"/>
            <a:ext cx="609600" cy="8939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718580"/>
            <a:ext cx="1447800" cy="68580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Impersonal contact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38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Personal </a:t>
            </a:r>
            <a:r>
              <a:rPr lang="en-US" dirty="0" smtClean="0">
                <a:solidFill>
                  <a:prstClr val="white"/>
                </a:solidFill>
              </a:rPr>
              <a:t>contact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38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Personal interaction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5273793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Participation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9629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629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962900" y="4516208"/>
            <a:ext cx="609600" cy="8939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1718580"/>
            <a:ext cx="5715000" cy="68580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prstClr val="white"/>
                </a:solidFill>
              </a:rPr>
              <a:t>television, books in library, newspaper article, radio, </a:t>
            </a:r>
            <a:r>
              <a:rPr lang="en-US" dirty="0" smtClean="0">
                <a:solidFill>
                  <a:prstClr val="white"/>
                </a:solidFill>
              </a:rPr>
              <a:t>Review,  Sunrise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smtClean="0">
                <a:solidFill>
                  <a:prstClr val="white"/>
                </a:solidFill>
              </a:rPr>
              <a:t>posting </a:t>
            </a:r>
            <a:r>
              <a:rPr lang="en-US" dirty="0">
                <a:solidFill>
                  <a:prstClr val="white"/>
                </a:solidFill>
              </a:rPr>
              <a:t>on internet, </a:t>
            </a:r>
            <a:r>
              <a:rPr lang="en-US" dirty="0" smtClean="0">
                <a:solidFill>
                  <a:prstClr val="white"/>
                </a:solidFill>
              </a:rPr>
              <a:t>CD</a:t>
            </a:r>
            <a:r>
              <a:rPr lang="en-US" dirty="0">
                <a:solidFill>
                  <a:prstClr val="white"/>
                </a:solidFill>
              </a:rPr>
              <a:t>, DVD, </a:t>
            </a:r>
            <a:r>
              <a:rPr lang="en-US" dirty="0" smtClean="0">
                <a:solidFill>
                  <a:prstClr val="white"/>
                </a:solidFill>
              </a:rPr>
              <a:t>billboard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2802797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>
                <a:solidFill>
                  <a:prstClr val="white"/>
                </a:solidFill>
              </a:rPr>
              <a:t>interfaith, </a:t>
            </a:r>
            <a:r>
              <a:rPr lang="en-US" dirty="0">
                <a:solidFill>
                  <a:prstClr val="white"/>
                </a:solidFill>
              </a:rPr>
              <a:t>seminar, exhibition, leaflet distribution, bookstall, book fair, open house, bus, trailer, lectures in </a:t>
            </a:r>
            <a:r>
              <a:rPr lang="en-US" dirty="0" smtClean="0">
                <a:solidFill>
                  <a:prstClr val="white"/>
                </a:solidFill>
              </a:rPr>
              <a:t>schools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6400" y="3889191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prstClr val="white"/>
                </a:solidFill>
              </a:rPr>
              <a:t>repeat visits to small towns, </a:t>
            </a:r>
            <a:r>
              <a:rPr lang="en-US" dirty="0" smtClean="0">
                <a:solidFill>
                  <a:prstClr val="white"/>
                </a:solidFill>
              </a:rPr>
              <a:t>retirement homes, ethnic </a:t>
            </a:r>
            <a:r>
              <a:rPr lang="en-US" dirty="0">
                <a:solidFill>
                  <a:prstClr val="white"/>
                </a:solidFill>
              </a:rPr>
              <a:t>groups, meetings with </a:t>
            </a:r>
            <a:r>
              <a:rPr lang="en-US" dirty="0" smtClean="0">
                <a:solidFill>
                  <a:prstClr val="white"/>
                </a:solidFill>
              </a:rPr>
              <a:t>missionary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6400" y="5273793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err="1" smtClean="0">
                <a:solidFill>
                  <a:prstClr val="white"/>
                </a:solidFill>
              </a:rPr>
              <a:t>Jum‘ah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err="1">
                <a:solidFill>
                  <a:prstClr val="white"/>
                </a:solidFill>
              </a:rPr>
              <a:t>Jalsa</a:t>
            </a:r>
            <a:r>
              <a:rPr lang="en-US" dirty="0">
                <a:solidFill>
                  <a:prstClr val="white"/>
                </a:solidFill>
              </a:rPr>
              <a:t>, events, </a:t>
            </a:r>
            <a:r>
              <a:rPr lang="en-US" dirty="0" err="1" smtClean="0">
                <a:solidFill>
                  <a:prstClr val="white"/>
                </a:solidFill>
              </a:rPr>
              <a:t>Salat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2363014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672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7200" y="4499608"/>
            <a:ext cx="609600" cy="9105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>
                <a:solidFill>
                  <a:srgbClr val="464653"/>
                </a:solidFill>
              </a:rPr>
              <a:pPr/>
              <a:t>67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1718580"/>
            <a:ext cx="1447800" cy="685800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Indirect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Direct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One-on-One </a:t>
            </a:r>
            <a:r>
              <a:rPr lang="en-US" dirty="0" err="1" smtClean="0">
                <a:solidFill>
                  <a:prstClr val="white"/>
                </a:solidFill>
              </a:rPr>
              <a:t>Tabligh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5273793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Participation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953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953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5300" y="4516208"/>
            <a:ext cx="609600" cy="8939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Impersonal contact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5438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</a:t>
            </a:r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5438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interaction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543800" y="5273793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9629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9629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962900" y="4516208"/>
            <a:ext cx="609600" cy="8939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76400" y="1718580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television, books in library, newspaper article, radio, </a:t>
            </a:r>
            <a:r>
              <a:rPr lang="en-US" dirty="0" smtClean="0"/>
              <a:t>Review,  Sunrise</a:t>
            </a:r>
            <a:r>
              <a:rPr lang="en-US" dirty="0"/>
              <a:t>, </a:t>
            </a:r>
            <a:r>
              <a:rPr lang="en-US" dirty="0" smtClean="0"/>
              <a:t>posting </a:t>
            </a:r>
            <a:r>
              <a:rPr lang="en-US" dirty="0"/>
              <a:t>on internet, </a:t>
            </a:r>
            <a:r>
              <a:rPr lang="en-US" dirty="0" smtClean="0"/>
              <a:t>CD</a:t>
            </a:r>
            <a:r>
              <a:rPr lang="en-US" dirty="0"/>
              <a:t>, DVD, </a:t>
            </a:r>
            <a:r>
              <a:rPr lang="en-US" dirty="0" smtClean="0"/>
              <a:t>billboard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676400" y="2802797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bookstall, interfaith, </a:t>
            </a:r>
            <a:r>
              <a:rPr lang="en-US" dirty="0"/>
              <a:t>seminar, exhibition, leaflet distribution, </a:t>
            </a:r>
            <a:r>
              <a:rPr lang="en-US" dirty="0" smtClean="0"/>
              <a:t>book </a:t>
            </a:r>
            <a:r>
              <a:rPr lang="en-US" dirty="0"/>
              <a:t>fair, open house, bus, trailer, lectures in </a:t>
            </a:r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676400" y="3889191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repeat visits to small towns, </a:t>
            </a:r>
            <a:r>
              <a:rPr lang="en-US" dirty="0" smtClean="0"/>
              <a:t>retirement </a:t>
            </a:r>
            <a:r>
              <a:rPr lang="en-US" dirty="0" smtClean="0"/>
              <a:t>homes, ethnic </a:t>
            </a:r>
            <a:r>
              <a:rPr lang="en-US" dirty="0"/>
              <a:t>groups, meetings with </a:t>
            </a:r>
            <a:r>
              <a:rPr lang="en-US" dirty="0" smtClean="0"/>
              <a:t>missionary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676400" y="5273793"/>
            <a:ext cx="571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err="1" smtClean="0"/>
              <a:t>Jum‘ah</a:t>
            </a:r>
            <a:r>
              <a:rPr lang="en-US" dirty="0"/>
              <a:t>, </a:t>
            </a:r>
            <a:r>
              <a:rPr lang="en-US" dirty="0" err="1"/>
              <a:t>Jalsa</a:t>
            </a:r>
            <a:r>
              <a:rPr lang="en-US" dirty="0"/>
              <a:t>, events, </a:t>
            </a:r>
            <a:r>
              <a:rPr lang="en-US" dirty="0" err="1" smtClean="0"/>
              <a:t>Salat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4267200" y="2363014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2672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267200" y="4499608"/>
            <a:ext cx="609600" cy="9105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373E-4244-47D0-9149-DED05F7D599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6200" y="171858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Indirect </a:t>
            </a:r>
            <a:r>
              <a:rPr lang="en-US" dirty="0" err="1" smtClean="0"/>
              <a:t>Tabligh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6200" y="2802797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</a:t>
            </a:r>
            <a:r>
              <a:rPr lang="en-US" dirty="0" err="1" smtClean="0"/>
              <a:t>Tabligh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6200" y="3889191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One-on-One </a:t>
            </a:r>
            <a:r>
              <a:rPr lang="en-US" dirty="0" err="1" smtClean="0"/>
              <a:t>Tabligh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6200" y="5273793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495300" y="23455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95300" y="3412397"/>
            <a:ext cx="609600" cy="533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95300" y="4516208"/>
            <a:ext cx="609600" cy="89399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1430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Im</a:t>
            </a:r>
            <a:r>
              <a:rPr lang="en-US" sz="2400" dirty="0" smtClean="0">
                <a:solidFill>
                  <a:schemeClr val="tx1"/>
                </a:solidFill>
              </a:rPr>
              <a:t>-personal </a:t>
            </a:r>
            <a:r>
              <a:rPr lang="en-US" sz="2400" dirty="0" smtClean="0">
                <a:solidFill>
                  <a:schemeClr val="tx1"/>
                </a:solidFill>
              </a:rPr>
              <a:t>contact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3800" y="2650397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Personal </a:t>
            </a:r>
            <a:r>
              <a:rPr lang="en-US" sz="2400" dirty="0" smtClean="0">
                <a:solidFill>
                  <a:schemeClr val="tx1"/>
                </a:solidFill>
              </a:rPr>
              <a:t>contact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39318" y="41148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Personal </a:t>
            </a:r>
            <a:r>
              <a:rPr lang="en-US" sz="2400" dirty="0" smtClean="0">
                <a:solidFill>
                  <a:schemeClr val="tx1"/>
                </a:solidFill>
              </a:rPr>
              <a:t>inter-action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5599166"/>
            <a:ext cx="1447800" cy="110898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Partici-pation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9629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62900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9584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1143000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television, books in library, newspaper article, radio, </a:t>
            </a:r>
            <a:r>
              <a:rPr lang="en-US" sz="2400" dirty="0" smtClean="0">
                <a:solidFill>
                  <a:schemeClr val="tx1"/>
                </a:solidFill>
              </a:rPr>
              <a:t>Review,  Sunrise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posting </a:t>
            </a:r>
            <a:r>
              <a:rPr lang="en-US" sz="2400" dirty="0">
                <a:solidFill>
                  <a:schemeClr val="tx1"/>
                </a:solidFill>
              </a:rPr>
              <a:t>on internet, </a:t>
            </a:r>
            <a:r>
              <a:rPr lang="en-US" sz="2400" dirty="0" smtClean="0">
                <a:solidFill>
                  <a:schemeClr val="tx1"/>
                </a:solidFill>
              </a:rPr>
              <a:t>CD</a:t>
            </a:r>
            <a:r>
              <a:rPr lang="en-US" sz="2400" dirty="0">
                <a:solidFill>
                  <a:schemeClr val="tx1"/>
                </a:solidFill>
              </a:rPr>
              <a:t>, DVD, </a:t>
            </a:r>
            <a:r>
              <a:rPr lang="en-US" sz="2400" dirty="0" smtClean="0">
                <a:solidFill>
                  <a:schemeClr val="tx1"/>
                </a:solidFill>
              </a:rPr>
              <a:t>billboard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2650397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>
                <a:solidFill>
                  <a:schemeClr val="tx1"/>
                </a:solidFill>
              </a:rPr>
              <a:t>interfaith, </a:t>
            </a:r>
            <a:r>
              <a:rPr lang="en-US" sz="2400" dirty="0">
                <a:solidFill>
                  <a:schemeClr val="tx1"/>
                </a:solidFill>
              </a:rPr>
              <a:t>seminar, exhibition, leaflet distribution, bookstall, book fair, open house, bus, trailer, lectures in </a:t>
            </a:r>
            <a:r>
              <a:rPr lang="en-US" sz="2400" dirty="0" smtClean="0">
                <a:solidFill>
                  <a:schemeClr val="tx1"/>
                </a:solidFill>
              </a:rPr>
              <a:t>schools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1918" y="4122850"/>
            <a:ext cx="5715000" cy="1091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repeat visits to small towns, </a:t>
            </a:r>
            <a:r>
              <a:rPr lang="en-US" sz="2400" dirty="0" smtClean="0">
                <a:solidFill>
                  <a:schemeClr val="tx1"/>
                </a:solidFill>
              </a:rPr>
              <a:t>retirement </a:t>
            </a:r>
            <a:r>
              <a:rPr lang="en-US" sz="2400" dirty="0" smtClean="0">
                <a:solidFill>
                  <a:schemeClr val="tx1"/>
                </a:solidFill>
              </a:rPr>
              <a:t>homes, ethnic </a:t>
            </a:r>
            <a:r>
              <a:rPr lang="en-US" sz="2400" dirty="0">
                <a:solidFill>
                  <a:schemeClr val="tx1"/>
                </a:solidFill>
              </a:rPr>
              <a:t>groups, meetings with </a:t>
            </a:r>
            <a:r>
              <a:rPr lang="en-US" sz="2400" dirty="0" smtClean="0">
                <a:solidFill>
                  <a:schemeClr val="tx1"/>
                </a:solidFill>
              </a:rPr>
              <a:t>missionary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6400" y="5599166"/>
            <a:ext cx="5715000" cy="110898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err="1" smtClean="0">
                <a:solidFill>
                  <a:schemeClr val="tx1"/>
                </a:solidFill>
              </a:rPr>
              <a:t>Jum‘ah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Jalsa</a:t>
            </a:r>
            <a:r>
              <a:rPr lang="en-US" sz="2400" dirty="0">
                <a:solidFill>
                  <a:schemeClr val="tx1"/>
                </a:solidFill>
              </a:rPr>
              <a:t>, events, </a:t>
            </a:r>
            <a:r>
              <a:rPr lang="en-US" sz="2400" dirty="0" err="1" smtClean="0">
                <a:solidFill>
                  <a:schemeClr val="tx1"/>
                </a:solidFill>
              </a:rPr>
              <a:t>Salat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2210614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80647" y="368674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27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11430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Indirect </a:t>
            </a:r>
            <a:r>
              <a:rPr lang="en-US" sz="2400" dirty="0" err="1" smtClean="0">
                <a:solidFill>
                  <a:schemeClr val="tx1"/>
                </a:solidFill>
              </a:rPr>
              <a:t>Tabligh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2650397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Direct </a:t>
            </a:r>
            <a:r>
              <a:rPr lang="en-US" sz="2400" dirty="0" err="1" smtClean="0">
                <a:solidFill>
                  <a:schemeClr val="tx1"/>
                </a:solidFill>
              </a:rPr>
              <a:t>Tabligh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718" y="4122850"/>
            <a:ext cx="1447800" cy="1091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One-on-One </a:t>
            </a:r>
            <a:r>
              <a:rPr lang="en-US" sz="2400" dirty="0" err="1" smtClean="0">
                <a:solidFill>
                  <a:schemeClr val="tx1"/>
                </a:solidFill>
              </a:rPr>
              <a:t>Tabligh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5599166"/>
            <a:ext cx="1447800" cy="110898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Partici-pation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953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02024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0818" y="5214636"/>
            <a:ext cx="609600" cy="500364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F87C-F5CC-4C51-A104-94AE1553AAF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many nonmembers were brought to the mosque/center or an event by </a:t>
            </a:r>
            <a:r>
              <a:rPr lang="en-US" sz="2800" dirty="0" err="1"/>
              <a:t>Ansar</a:t>
            </a:r>
            <a:r>
              <a:rPr lang="en-US" sz="2800" dirty="0"/>
              <a:t> (</a:t>
            </a:r>
            <a:r>
              <a:rPr lang="en-US" sz="2800" dirty="0" err="1"/>
              <a:t>Jum‘ah</a:t>
            </a:r>
            <a:r>
              <a:rPr lang="en-US" sz="2800" dirty="0"/>
              <a:t>, </a:t>
            </a:r>
            <a:r>
              <a:rPr lang="en-US" sz="2800" dirty="0" err="1"/>
              <a:t>Salat</a:t>
            </a:r>
            <a:r>
              <a:rPr lang="en-US" sz="2800" dirty="0"/>
              <a:t>, open house, meeting with missionary, interfaith meeting, </a:t>
            </a:r>
            <a:r>
              <a:rPr lang="en-US" sz="2800" dirty="0" err="1"/>
              <a:t>Jalsa</a:t>
            </a:r>
            <a:r>
              <a:rPr lang="en-US" sz="2800" dirty="0"/>
              <a:t> </a:t>
            </a:r>
            <a:r>
              <a:rPr lang="en-US" sz="2800" dirty="0" err="1"/>
              <a:t>Salana</a:t>
            </a:r>
            <a:r>
              <a:rPr lang="en-US" sz="2800" dirty="0"/>
              <a:t>, Jama‘at events, mosque/center visit)? _____ (Please count a nonmember only once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5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Types of </a:t>
            </a:r>
            <a:r>
              <a:rPr lang="en-US" sz="4000" dirty="0" err="1" smtClean="0"/>
              <a:t>Tabligh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543800" y="11430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Im</a:t>
            </a:r>
            <a:r>
              <a:rPr lang="en-US" sz="2400" dirty="0" smtClean="0">
                <a:solidFill>
                  <a:prstClr val="black"/>
                </a:solidFill>
              </a:rPr>
              <a:t>-personal contact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3800" y="2650397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Personal </a:t>
            </a:r>
            <a:r>
              <a:rPr lang="en-US" sz="2400" dirty="0" smtClean="0">
                <a:solidFill>
                  <a:prstClr val="black"/>
                </a:solidFill>
              </a:rPr>
              <a:t>contact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39318" y="4114800"/>
            <a:ext cx="1447800" cy="110898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Personal inter-action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43800" y="5599166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</a:rPr>
              <a:t>Partici-pation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9629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962900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9584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1143000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prstClr val="black"/>
                </a:solidFill>
              </a:rPr>
              <a:t>television, books in library, newspaper article, radio, </a:t>
            </a:r>
            <a:r>
              <a:rPr lang="en-US" sz="2400" dirty="0" smtClean="0">
                <a:solidFill>
                  <a:prstClr val="black"/>
                </a:solidFill>
              </a:rPr>
              <a:t>Review,  Sunrise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posting </a:t>
            </a:r>
            <a:r>
              <a:rPr lang="en-US" sz="2400" dirty="0">
                <a:solidFill>
                  <a:prstClr val="black"/>
                </a:solidFill>
              </a:rPr>
              <a:t>on internet, </a:t>
            </a:r>
            <a:r>
              <a:rPr lang="en-US" sz="2400" dirty="0" smtClean="0">
                <a:solidFill>
                  <a:prstClr val="black"/>
                </a:solidFill>
              </a:rPr>
              <a:t>CD</a:t>
            </a:r>
            <a:r>
              <a:rPr lang="en-US" sz="2400" dirty="0">
                <a:solidFill>
                  <a:prstClr val="black"/>
                </a:solidFill>
              </a:rPr>
              <a:t>, DVD, </a:t>
            </a:r>
            <a:r>
              <a:rPr lang="en-US" sz="2400" dirty="0" smtClean="0">
                <a:solidFill>
                  <a:prstClr val="black"/>
                </a:solidFill>
              </a:rPr>
              <a:t>billboard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2650397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>
                <a:solidFill>
                  <a:prstClr val="black"/>
                </a:solidFill>
              </a:rPr>
              <a:t>interfaith, </a:t>
            </a:r>
            <a:r>
              <a:rPr lang="en-US" sz="2400" dirty="0">
                <a:solidFill>
                  <a:prstClr val="black"/>
                </a:solidFill>
              </a:rPr>
              <a:t>seminar, exhibition, leaflet distribution, bookstall, book fair, open house, bus, trailer, lectures in </a:t>
            </a:r>
            <a:r>
              <a:rPr lang="en-US" sz="2400" dirty="0" smtClean="0">
                <a:solidFill>
                  <a:prstClr val="black"/>
                </a:solidFill>
              </a:rPr>
              <a:t>schools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1918" y="4122850"/>
            <a:ext cx="5715000" cy="1091786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prstClr val="black"/>
                </a:solidFill>
              </a:rPr>
              <a:t>repeat visits to small towns, retirement homes, ethnic groups, meetings with missionary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00" y="5599166"/>
            <a:ext cx="57150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err="1">
                <a:solidFill>
                  <a:prstClr val="black"/>
                </a:solidFill>
              </a:rPr>
              <a:t>Jum‘ah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Jalsa</a:t>
            </a:r>
            <a:r>
              <a:rPr lang="en-US" sz="2400" dirty="0">
                <a:solidFill>
                  <a:prstClr val="black"/>
                </a:solidFill>
              </a:rPr>
              <a:t>, events, </a:t>
            </a:r>
            <a:r>
              <a:rPr lang="en-US" sz="2400" dirty="0" err="1">
                <a:solidFill>
                  <a:prstClr val="black"/>
                </a:solidFill>
              </a:rPr>
              <a:t>Salat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67200" y="2210614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80647" y="368674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2718" y="5223780"/>
            <a:ext cx="609600" cy="49122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1143000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Indirect </a:t>
            </a:r>
            <a:r>
              <a:rPr lang="en-US" sz="2400" dirty="0" err="1" smtClean="0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2650397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Direct </a:t>
            </a:r>
            <a:r>
              <a:rPr lang="en-US" sz="2400" dirty="0" err="1" smtClean="0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718" y="4122850"/>
            <a:ext cx="1447800" cy="1091786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One-on-One </a:t>
            </a:r>
            <a:r>
              <a:rPr lang="en-US" sz="2400" dirty="0" err="1">
                <a:solidFill>
                  <a:prstClr val="black"/>
                </a:solidFill>
              </a:rPr>
              <a:t>Tabligh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5599166"/>
            <a:ext cx="1447800" cy="1108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</a:rPr>
              <a:t>Partici-pation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95300" y="2193197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02024" y="3694795"/>
            <a:ext cx="609600" cy="5334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90818" y="5214636"/>
            <a:ext cx="609600" cy="500364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23195</TotalTime>
  <Words>3356</Words>
  <Application>Microsoft Office PowerPoint</Application>
  <PresentationFormat>On-screen Show (4:3)</PresentationFormat>
  <Paragraphs>655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Flow</vt:lpstr>
      <vt:lpstr>Origin</vt:lpstr>
      <vt:lpstr>1_Flow</vt:lpstr>
      <vt:lpstr>1_Origin</vt:lpstr>
      <vt:lpstr>2_Origin</vt:lpstr>
      <vt:lpstr>3_Origin</vt:lpstr>
      <vt:lpstr>4_Origin</vt:lpstr>
      <vt:lpstr>5_Origin</vt:lpstr>
      <vt:lpstr>6_Origin</vt:lpstr>
      <vt:lpstr>7_Origin</vt:lpstr>
      <vt:lpstr>PowerPoint Presentation</vt:lpstr>
      <vt:lpstr> </vt:lpstr>
      <vt:lpstr>Many Campaigns</vt:lpstr>
      <vt:lpstr>First Tabligh Question in the Monthly Report</vt:lpstr>
      <vt:lpstr>What Else Can You Do?</vt:lpstr>
      <vt:lpstr>Types of Tabligh</vt:lpstr>
      <vt:lpstr>Types of Tabligh</vt:lpstr>
      <vt:lpstr>Next Questions</vt:lpstr>
      <vt:lpstr>Types of Tabligh</vt:lpstr>
      <vt:lpstr>Visit small towns and make contacts  Visit retirement homes and make contacts  Make contacts with immigrant communities</vt:lpstr>
      <vt:lpstr>Next Questions</vt:lpstr>
      <vt:lpstr>PowerPoint Presentation</vt:lpstr>
      <vt:lpstr>Types of Tabligh</vt:lpstr>
      <vt:lpstr>Next Questions</vt:lpstr>
      <vt:lpstr>PowerPoint Presentation</vt:lpstr>
      <vt:lpstr>Types of Tabligh</vt:lpstr>
      <vt:lpstr>Next Questions</vt:lpstr>
      <vt:lpstr>PowerPoint Presentation</vt:lpstr>
      <vt:lpstr>The Last Question</vt:lpstr>
      <vt:lpstr>How?</vt:lpstr>
      <vt:lpstr>Tabligh Work Flow</vt:lpstr>
      <vt:lpstr>PowerPoint Presentation</vt:lpstr>
      <vt:lpstr>What Do You Need?</vt:lpstr>
      <vt:lpstr>Tabligh Harmony</vt:lpstr>
      <vt:lpstr>Types of Tabligh</vt:lpstr>
      <vt:lpstr>Priorities </vt:lpstr>
      <vt:lpstr>Ahmadiyya Muslim TV Programs on Local Cable Channels</vt:lpstr>
      <vt:lpstr>PowerPoint Presentation</vt:lpstr>
      <vt:lpstr>Ansar Majalis</vt:lpstr>
      <vt:lpstr>Weekly Ahmadiyya Muslim Programs  On Local Cable Channels</vt:lpstr>
      <vt:lpstr>PowerPoint Presentation</vt:lpstr>
      <vt:lpstr>Weekly Ahmadiyya Muslim Programs  On Local Cable Channels 10 States, 20 Cities</vt:lpstr>
      <vt:lpstr>Where do Ansar live?</vt:lpstr>
      <vt:lpstr>PowerPoint Presentation</vt:lpstr>
      <vt:lpstr>Majalis Ranking</vt:lpstr>
      <vt:lpstr>Da’in Cards</vt:lpstr>
      <vt:lpstr>Contact Form</vt:lpstr>
      <vt:lpstr>Online Contact Database</vt:lpstr>
      <vt:lpstr>Let Us Know of Your Needs</vt:lpstr>
      <vt:lpstr>Review of Religions</vt:lpstr>
      <vt:lpstr>Tabligh Pipeline</vt:lpstr>
      <vt:lpstr>What Your Majlis Can Do?</vt:lpstr>
      <vt:lpstr>Types of Interaction</vt:lpstr>
      <vt:lpstr>Types of Interaction</vt:lpstr>
      <vt:lpstr>Types of Interaction</vt:lpstr>
      <vt:lpstr>Types of Interaction</vt:lpstr>
      <vt:lpstr>Types of Interaction</vt:lpstr>
      <vt:lpstr>Levels of Contact</vt:lpstr>
      <vt:lpstr>Tasks for Each Level</vt:lpstr>
      <vt:lpstr>Tasks for Each Level</vt:lpstr>
      <vt:lpstr>What can we do?</vt:lpstr>
      <vt:lpstr>Qa’ids Goals</vt:lpstr>
      <vt:lpstr>PowerPoint Presentation</vt:lpstr>
      <vt:lpstr>PowerPoint Presentation</vt:lpstr>
      <vt:lpstr>PowerPoint Presentation</vt:lpstr>
      <vt:lpstr>PowerPoint Presentation</vt:lpstr>
      <vt:lpstr>Tabligh 2013</vt:lpstr>
      <vt:lpstr>Da‘in Teams</vt:lpstr>
      <vt:lpstr>We will provide support In Sha Allah </vt:lpstr>
      <vt:lpstr>How To Guidelines and Help</vt:lpstr>
      <vt:lpstr>Tools to Monitor  Level of Activities and  Level of Progress</vt:lpstr>
      <vt:lpstr>Where do Ansar live?</vt:lpstr>
      <vt:lpstr>Where do Ansar live?</vt:lpstr>
      <vt:lpstr>Types of Tabligh</vt:lpstr>
      <vt:lpstr>Types of Tabligh</vt:lpstr>
      <vt:lpstr>Types of Tabligh</vt:lpstr>
      <vt:lpstr>Types of Tabligh</vt:lpstr>
      <vt:lpstr>Types of Tabligh</vt:lpstr>
    </vt:vector>
  </TitlesOfParts>
  <Company>North 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Center for Nanoscale Science and Engineering</dc:creator>
  <cp:lastModifiedBy>Syed Sajid Ahmad</cp:lastModifiedBy>
  <cp:revision>87</cp:revision>
  <dcterms:created xsi:type="dcterms:W3CDTF">2003-10-16T20:24:57Z</dcterms:created>
  <dcterms:modified xsi:type="dcterms:W3CDTF">2013-01-19T05:39:59Z</dcterms:modified>
</cp:coreProperties>
</file>