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61" r:id="rId4"/>
    <p:sldId id="262" r:id="rId5"/>
    <p:sldId id="273" r:id="rId6"/>
    <p:sldId id="274" r:id="rId7"/>
    <p:sldId id="276" r:id="rId8"/>
    <p:sldId id="265" r:id="rId9"/>
    <p:sldId id="266" r:id="rId10"/>
    <p:sldId id="277" r:id="rId11"/>
    <p:sldId id="268" r:id="rId12"/>
    <p:sldId id="270" r:id="rId13"/>
    <p:sldId id="27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ECF8-ED1C-4941-B570-0261F57D55B4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98BD-09DD-425D-ABE6-4B3CA235C4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ECF8-ED1C-4941-B570-0261F57D55B4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98BD-09DD-425D-ABE6-4B3CA235C4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ECF8-ED1C-4941-B570-0261F57D55B4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98BD-09DD-425D-ABE6-4B3CA235C4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ECF8-ED1C-4941-B570-0261F57D55B4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98BD-09DD-425D-ABE6-4B3CA235C4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ECF8-ED1C-4941-B570-0261F57D55B4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98BD-09DD-425D-ABE6-4B3CA235C4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ECF8-ED1C-4941-B570-0261F57D55B4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98BD-09DD-425D-ABE6-4B3CA235C4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ECF8-ED1C-4941-B570-0261F57D55B4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98BD-09DD-425D-ABE6-4B3CA235C4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ECF8-ED1C-4941-B570-0261F57D55B4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98BD-09DD-425D-ABE6-4B3CA235C4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ECF8-ED1C-4941-B570-0261F57D55B4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98BD-09DD-425D-ABE6-4B3CA235C4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ECF8-ED1C-4941-B570-0261F57D55B4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98BD-09DD-425D-ABE6-4B3CA235C4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4ECF8-ED1C-4941-B570-0261F57D55B4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E9198BD-09DD-425D-ABE6-4B3CA235C4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54ECF8-ED1C-4941-B570-0261F57D55B4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E9198BD-09DD-425D-ABE6-4B3CA235C4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tel:(732)%20734%204879" TargetMode="External"/><Relationship Id="rId2" Type="http://schemas.openxmlformats.org/officeDocument/2006/relationships/hyperlink" Target="http://moodle.alfurqan.us/file.php/1/resources/Manuals/Class_Join_in_Guide_for_Students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lislam.org/" TargetMode="External"/><Relationship Id="rId2" Type="http://schemas.openxmlformats.org/officeDocument/2006/relationships/hyperlink" Target="http://www.ansarusa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lfurqan.us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ansarusa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590800"/>
            <a:ext cx="7854696" cy="373380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/>
              <a:t>Majlis </a:t>
            </a:r>
            <a:r>
              <a:rPr lang="en-US" sz="3600" dirty="0" err="1" smtClean="0"/>
              <a:t>Ansārullāh</a:t>
            </a:r>
            <a:r>
              <a:rPr lang="en-US" sz="3600" dirty="0" smtClean="0"/>
              <a:t> USA </a:t>
            </a:r>
            <a:br>
              <a:rPr lang="en-US" sz="3600" dirty="0" smtClean="0"/>
            </a:br>
            <a:r>
              <a:rPr lang="en-US" sz="3600" dirty="0" smtClean="0"/>
              <a:t>ALC-2013</a:t>
            </a:r>
          </a:p>
          <a:p>
            <a:pPr algn="ctr"/>
            <a:endParaRPr lang="en-US" sz="3600" dirty="0" smtClean="0"/>
          </a:p>
          <a:p>
            <a:pPr algn="ctr"/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2000" dirty="0" smtClean="0"/>
              <a:t>SYED FAZAL AHMED</a:t>
            </a:r>
            <a:br>
              <a:rPr lang="en-US" sz="2000" dirty="0" smtClean="0"/>
            </a:br>
            <a:r>
              <a:rPr lang="en-US" sz="2000" dirty="0" err="1" smtClean="0"/>
              <a:t>Qaid</a:t>
            </a:r>
            <a:r>
              <a:rPr lang="en-US" sz="2000" dirty="0" smtClean="0"/>
              <a:t> </a:t>
            </a:r>
            <a:r>
              <a:rPr lang="en-US" sz="2000" dirty="0" err="1" smtClean="0"/>
              <a:t>Ta'līmul</a:t>
            </a:r>
            <a:r>
              <a:rPr lang="en-US" sz="2000" dirty="0" smtClean="0"/>
              <a:t> Qur'ān</a:t>
            </a:r>
            <a:endParaRPr lang="en-US" sz="2000" dirty="0"/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914400"/>
            <a:ext cx="4876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534400" cy="1981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At-Tarteel (</a:t>
            </a:r>
            <a:r>
              <a:rPr lang="ar-AE" dirty="0" smtClean="0"/>
              <a:t>الترتیل) </a:t>
            </a:r>
            <a:r>
              <a:rPr lang="en-US" dirty="0" smtClean="0"/>
              <a:t>course for members of Majlis Ansarullah, USA  by </a:t>
            </a:r>
            <a:r>
              <a:rPr lang="en-US" dirty="0" err="1" smtClean="0"/>
              <a:t>Alfurqan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t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Class Name: </a:t>
            </a:r>
            <a:r>
              <a:rPr lang="en-US" dirty="0" smtClean="0"/>
              <a:t>AR09</a:t>
            </a:r>
            <a:r>
              <a:rPr lang="en-US" b="1" dirty="0" smtClean="0"/>
              <a:t> </a:t>
            </a:r>
            <a:r>
              <a:rPr lang="en-US" dirty="0" smtClean="0"/>
              <a:t>At-Tarteel (Holy Qur'an Recitation with basic Tajweed rules)</a:t>
            </a:r>
            <a:br>
              <a:rPr lang="en-US" dirty="0" smtClean="0"/>
            </a:br>
            <a:r>
              <a:rPr lang="en-US" b="1" dirty="0" smtClean="0"/>
              <a:t>Teacher: </a:t>
            </a:r>
            <a:r>
              <a:rPr lang="en-US" dirty="0" smtClean="0"/>
              <a:t>Respected Hafiz </a:t>
            </a:r>
            <a:r>
              <a:rPr lang="en-US" dirty="0" err="1" smtClean="0"/>
              <a:t>Burhan</a:t>
            </a:r>
            <a:r>
              <a:rPr lang="en-US" dirty="0" smtClean="0"/>
              <a:t> Muhammad Khan Sahib (Professor, Jamia Ahmadiyya)</a:t>
            </a:r>
            <a:br>
              <a:rPr lang="en-US" dirty="0" smtClean="0"/>
            </a:br>
            <a:r>
              <a:rPr lang="en-US" b="1" dirty="0" smtClean="0"/>
              <a:t>Start Date: </a:t>
            </a:r>
            <a:r>
              <a:rPr lang="en-US" dirty="0" smtClean="0"/>
              <a:t>January 21, 2013</a:t>
            </a:r>
            <a:br>
              <a:rPr lang="en-US" dirty="0" smtClean="0"/>
            </a:br>
            <a:r>
              <a:rPr lang="en-US" b="1" dirty="0" smtClean="0"/>
              <a:t>Time Commitment:</a:t>
            </a:r>
            <a:r>
              <a:rPr lang="en-US" dirty="0" smtClean="0"/>
              <a:t> Mon - Wed at 7:00 pm EST</a:t>
            </a:r>
          </a:p>
          <a:p>
            <a:r>
              <a:rPr lang="en-US" dirty="0" smtClean="0"/>
              <a:t>For registration go through this step by step User's guide </a:t>
            </a:r>
            <a:r>
              <a:rPr lang="en-US" dirty="0" smtClean="0">
                <a:hlinkClick r:id="rId2"/>
              </a:rPr>
              <a:t>Class_Join_in_Guide_for_Students.pdf</a:t>
            </a:r>
            <a:r>
              <a:rPr lang="en-US" dirty="0" smtClean="0"/>
              <a:t> OR </a:t>
            </a:r>
          </a:p>
          <a:p>
            <a:r>
              <a:rPr lang="en-US" smtClean="0"/>
              <a:t>Call us on </a:t>
            </a:r>
            <a:r>
              <a:rPr lang="en-US" smtClean="0">
                <a:hlinkClick r:id="rId3"/>
              </a:rPr>
              <a:t>(732) 734 4879</a:t>
            </a:r>
            <a:endParaRPr lang="en-US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SPECIAL PROJECTS -2013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sz="2800" b="1" dirty="0" smtClean="0">
                <a:latin typeface="Constantia" pitchFamily="18" charset="0"/>
              </a:rPr>
              <a:t>TELEPHONE CLASS  FOR HOLY QUR`AN LEARNING</a:t>
            </a:r>
          </a:p>
          <a:p>
            <a:pPr algn="ctr"/>
            <a:endParaRPr lang="en-US" sz="2800" b="1" dirty="0" smtClean="0">
              <a:latin typeface="Constantia" pitchFamily="18" charset="0"/>
            </a:endParaRPr>
          </a:p>
          <a:p>
            <a:pPr algn="ctr"/>
            <a:r>
              <a:rPr lang="en-US" sz="2800" b="1" dirty="0" smtClean="0">
                <a:latin typeface="Constantia" pitchFamily="18" charset="0"/>
              </a:rPr>
              <a:t>CLASS FOR NEW CONVERTS</a:t>
            </a:r>
          </a:p>
          <a:p>
            <a:pPr algn="ctr"/>
            <a:endParaRPr lang="en-US" sz="2800" b="1" dirty="0" smtClean="0">
              <a:latin typeface="Constantia" pitchFamily="18" charset="0"/>
            </a:endParaRPr>
          </a:p>
          <a:p>
            <a:pPr algn="ctr"/>
            <a:r>
              <a:rPr lang="en-US" sz="2800" b="1" dirty="0" smtClean="0">
                <a:latin typeface="Constantia" pitchFamily="18" charset="0"/>
              </a:rPr>
              <a:t>TEACHER CERTIFICATION ONLINE CLASS FOR CORRECT TARTEEL &amp; TAJWEED</a:t>
            </a:r>
          </a:p>
          <a:p>
            <a:pPr algn="ctr">
              <a:buNone/>
            </a:pPr>
            <a:endParaRPr lang="en-US" sz="2000" b="1" dirty="0" smtClean="0">
              <a:latin typeface="Cambria" pitchFamily="18" charset="0"/>
            </a:endParaRPr>
          </a:p>
          <a:p>
            <a:pPr algn="ctr">
              <a:buNone/>
            </a:pPr>
            <a:endParaRPr lang="en-US" sz="2000" b="1" dirty="0" smtClean="0">
              <a:latin typeface="Cambria" pitchFamily="18" charset="0"/>
            </a:endParaRPr>
          </a:p>
          <a:p>
            <a:pPr algn="ctr">
              <a:buNone/>
            </a:pPr>
            <a:r>
              <a:rPr lang="en-US" sz="2000" b="1" dirty="0" smtClean="0">
                <a:solidFill>
                  <a:srgbClr val="0070C0"/>
                </a:solidFill>
                <a:latin typeface="Cambria" pitchFamily="18" charset="0"/>
              </a:rPr>
              <a:t>REQUEST:URGE MEMBERS TO ENROLL </a:t>
            </a:r>
          </a:p>
          <a:p>
            <a:pPr algn="ctr"/>
            <a:endParaRPr lang="en-US" sz="2800" b="1" dirty="0" smtClean="0">
              <a:latin typeface="Constantia" pitchFamily="18" charset="0"/>
            </a:endParaRPr>
          </a:p>
          <a:p>
            <a:pPr algn="ctr">
              <a:buNone/>
            </a:pPr>
            <a:endParaRPr lang="en-US" sz="2800" b="1" dirty="0" smtClean="0">
              <a:latin typeface="Constantia" pitchFamily="18" charset="0"/>
            </a:endParaRPr>
          </a:p>
          <a:p>
            <a:pPr algn="ctr"/>
            <a:endParaRPr lang="en-US" sz="2800" b="1" dirty="0" smtClean="0">
              <a:latin typeface="Constantia" pitchFamily="18" charset="0"/>
            </a:endParaRPr>
          </a:p>
          <a:p>
            <a:pPr algn="ctr"/>
            <a:endParaRPr lang="en-US" sz="2800" b="1" dirty="0" smtClean="0">
              <a:latin typeface="Constantia" pitchFamily="18" charset="0"/>
            </a:endParaRPr>
          </a:p>
          <a:p>
            <a:pPr algn="ctr"/>
            <a:endParaRPr lang="en-US" sz="2800" b="1" dirty="0" smtClean="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1981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00B050"/>
                </a:solidFill>
              </a:rPr>
              <a:t>Our ultimate responsibilities towards </a:t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>the Holy Qur`an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610600" cy="48768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en-US" sz="7400" dirty="0" smtClean="0">
              <a:latin typeface="Constantia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9600" dirty="0" smtClean="0">
                <a:latin typeface="Cambria" pitchFamily="18" charset="0"/>
              </a:rPr>
              <a:t>Motivating ourselves to learn the reading of the Holy Qur’ān with correct  pronunciation and teach it to others.</a:t>
            </a:r>
          </a:p>
          <a:p>
            <a:pPr algn="just">
              <a:buNone/>
            </a:pPr>
            <a:endParaRPr lang="en-US" sz="9600" dirty="0" smtClean="0">
              <a:latin typeface="Cambria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9600" dirty="0" smtClean="0">
                <a:latin typeface="Cambria" pitchFamily="18" charset="0"/>
              </a:rPr>
              <a:t>Teaching and helping others to recite the Holy Qur’ān </a:t>
            </a:r>
          </a:p>
          <a:p>
            <a:pPr algn="just">
              <a:buNone/>
            </a:pPr>
            <a:endParaRPr lang="en-US" sz="9600" dirty="0" smtClean="0">
              <a:latin typeface="Cambria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9600" dirty="0" smtClean="0">
                <a:latin typeface="Cambria" pitchFamily="18" charset="0"/>
              </a:rPr>
              <a:t>Inculcating love of the Holy Qur’ān by understanding it.</a:t>
            </a:r>
            <a:br>
              <a:rPr lang="en-US" sz="9600" dirty="0" smtClean="0">
                <a:latin typeface="Cambria" pitchFamily="18" charset="0"/>
              </a:rPr>
            </a:br>
            <a:endParaRPr lang="en-US" sz="9600" dirty="0" smtClean="0">
              <a:latin typeface="Cambria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9600" dirty="0" smtClean="0">
                <a:latin typeface="Cambria" pitchFamily="18" charset="0"/>
              </a:rPr>
              <a:t>Leading by example -by practicing what we preach.</a:t>
            </a:r>
          </a:p>
          <a:p>
            <a:pPr algn="just">
              <a:buFont typeface="Wingdings" pitchFamily="2" charset="2"/>
              <a:buChar char="v"/>
            </a:pPr>
            <a:endParaRPr lang="en-US" sz="9600" dirty="0" smtClean="0">
              <a:latin typeface="Cambria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9600" dirty="0" smtClean="0">
                <a:latin typeface="Cambria" pitchFamily="18" charset="0"/>
              </a:rPr>
              <a:t>Exhorting our children for  all the above</a:t>
            </a:r>
          </a:p>
          <a:p>
            <a:pPr>
              <a:buNone/>
            </a:pPr>
            <a:endParaRPr lang="en-US" dirty="0" smtClean="0">
              <a:latin typeface="Constantia" pitchFamily="18" charset="0"/>
            </a:endParaRPr>
          </a:p>
          <a:p>
            <a:pPr>
              <a:buNone/>
            </a:pPr>
            <a:endParaRPr lang="en-US" dirty="0" smtClean="0">
              <a:latin typeface="Constantia" pitchFamily="18" charset="0"/>
            </a:endParaRPr>
          </a:p>
          <a:p>
            <a:pPr>
              <a:buNone/>
            </a:pPr>
            <a:r>
              <a:rPr lang="en-US" sz="7200" b="1" dirty="0" smtClean="0">
                <a:latin typeface="Constantia" pitchFamily="18" charset="0"/>
              </a:rPr>
              <a:t>MAY ALLAH ENABLE ALL OF US TO FULFILL OUR RESPONSIBILITIES </a:t>
            </a:r>
          </a:p>
          <a:p>
            <a:pPr>
              <a:buNone/>
            </a:pPr>
            <a:endParaRPr lang="en-US" sz="7200" b="1" i="1" dirty="0" smtClean="0">
              <a:latin typeface="Constantia" pitchFamily="18" charset="0"/>
            </a:endParaRPr>
          </a:p>
          <a:p>
            <a:pPr algn="r">
              <a:buNone/>
            </a:pPr>
            <a:r>
              <a:rPr lang="en-US" sz="7200" b="1" i="1" dirty="0" smtClean="0">
                <a:latin typeface="Constantia" pitchFamily="18" charset="0"/>
              </a:rPr>
              <a:t>		JAZAKUMULLAH WA AHSANULJAZA</a:t>
            </a:r>
            <a:endParaRPr 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 &amp; 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ansarusa.org/sites/default/files/chapter%2054%20v%2041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0"/>
            <a:ext cx="8229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3400" y="3505200"/>
            <a:ext cx="8229600" cy="2255520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  <a:defRPr/>
            </a:pPr>
            <a:endParaRPr lang="en-US" i="1" dirty="0" smtClean="0"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ct val="0"/>
              </a:spcBef>
              <a:buNone/>
              <a:defRPr/>
            </a:pPr>
            <a:r>
              <a:rPr lang="en-US" i="1" dirty="0" smtClean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And, indeed, We have made the Qur'an </a:t>
            </a:r>
          </a:p>
          <a:p>
            <a:pPr marL="0" indent="0" algn="ctr">
              <a:spcBef>
                <a:spcPct val="0"/>
              </a:spcBef>
              <a:buNone/>
              <a:defRPr/>
            </a:pPr>
            <a:r>
              <a:rPr lang="en-US" i="1" dirty="0" smtClean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easy to remember. </a:t>
            </a:r>
            <a:endParaRPr lang="en-US" dirty="0" smtClean="0">
              <a:latin typeface="Cambria" pitchFamily="18" charset="0"/>
              <a:cs typeface="Arial" pitchFamily="34" charset="0"/>
            </a:endParaRPr>
          </a:p>
          <a:p>
            <a:pPr marL="0" indent="0" algn="ctr" fontAlgn="auto"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i="1" dirty="0" smtClean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But is there anyone who will take heed?</a:t>
            </a:r>
            <a:r>
              <a:rPr lang="en-US" dirty="0" smtClean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ctr" fontAlgn="auto"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i="1" dirty="0" smtClean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(54: 41)</a:t>
            </a:r>
            <a:endParaRPr lang="en-US" dirty="0" smtClean="0">
              <a:latin typeface="Cambria" pitchFamily="18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200400" y="838200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B0F0"/>
                </a:solidFill>
              </a:rPr>
              <a:t>AL QURAN</a:t>
            </a:r>
            <a:endParaRPr lang="en-US" sz="32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276600"/>
            <a:ext cx="7239000" cy="19812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Calibri" pitchFamily="34" charset="0"/>
              </a:rPr>
              <a:t/>
            </a:r>
            <a:br>
              <a:rPr lang="en-US" dirty="0" smtClean="0">
                <a:latin typeface="Calibri" pitchFamily="34" charset="0"/>
              </a:rPr>
            </a:br>
            <a:r>
              <a:rPr lang="en-US" dirty="0" smtClean="0">
                <a:latin typeface="Calibri" pitchFamily="34" charset="0"/>
              </a:rPr>
              <a:t/>
            </a:r>
            <a:br>
              <a:rPr lang="en-US" dirty="0" smtClean="0">
                <a:latin typeface="Calibri" pitchFamily="34" charset="0"/>
              </a:rPr>
            </a:br>
            <a:r>
              <a:rPr lang="en-US" sz="3600" b="1" i="1" dirty="0" smtClean="0">
                <a:latin typeface="Cambria" pitchFamily="18" charset="0"/>
              </a:rPr>
              <a:t>The best among you is the one who learns the Holy Qur'an and teaches it to others </a:t>
            </a:r>
            <a:r>
              <a:rPr lang="en-US" sz="3600" b="1" dirty="0" smtClean="0">
                <a:latin typeface="Cambria" pitchFamily="18" charset="0"/>
              </a:rPr>
              <a:t>(</a:t>
            </a:r>
            <a:r>
              <a:rPr lang="en-US" sz="3600" b="1" dirty="0" err="1" smtClean="0">
                <a:latin typeface="Cambria" pitchFamily="18" charset="0"/>
              </a:rPr>
              <a:t>Buhkari</a:t>
            </a:r>
            <a:r>
              <a:rPr lang="en-US" sz="3600" b="1" dirty="0" smtClean="0">
                <a:latin typeface="Cambria" pitchFamily="18" charset="0"/>
              </a:rPr>
              <a:t>)</a:t>
            </a:r>
            <a:r>
              <a:rPr lang="en-US" dirty="0" smtClean="0">
                <a:latin typeface="Cambria" pitchFamily="18" charset="0"/>
              </a:rPr>
              <a:t/>
            </a:r>
            <a:br>
              <a:rPr lang="en-US" dirty="0" smtClean="0">
                <a:latin typeface="Cambria" pitchFamily="18" charset="0"/>
              </a:rPr>
            </a:br>
            <a:endParaRPr lang="en-US" dirty="0"/>
          </a:p>
        </p:txBody>
      </p:sp>
      <p:pic>
        <p:nvPicPr>
          <p:cNvPr id="5" name="Picture 2" descr="http://ansarusa.org/sites/default/files/Teching%20Holy%20Quran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1676400"/>
            <a:ext cx="396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295400" y="6096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429000" y="838200"/>
            <a:ext cx="259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00B050"/>
                </a:solidFill>
              </a:rPr>
              <a:t>HADITH</a:t>
            </a:r>
            <a:endParaRPr lang="en-US" sz="4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6002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1" dirty="0" smtClean="0">
                <a:solidFill>
                  <a:srgbClr val="FFC000"/>
                </a:solidFill>
                <a:latin typeface="Cambria" pitchFamily="18" charset="0"/>
                <a:ea typeface="Calibri" pitchFamily="34" charset="0"/>
                <a:cs typeface="Georgia" pitchFamily="18" charset="0"/>
              </a:rPr>
              <a:t/>
            </a:r>
            <a:br>
              <a:rPr lang="en-US" b="1" i="1" dirty="0" smtClean="0">
                <a:solidFill>
                  <a:srgbClr val="FFC000"/>
                </a:solidFill>
                <a:latin typeface="Cambria" pitchFamily="18" charset="0"/>
                <a:ea typeface="Calibri" pitchFamily="34" charset="0"/>
                <a:cs typeface="Georgia" pitchFamily="18" charset="0"/>
              </a:rPr>
            </a:br>
            <a:r>
              <a:rPr lang="en-US" b="1" i="1" dirty="0" smtClean="0">
                <a:solidFill>
                  <a:srgbClr val="FFC000"/>
                </a:solidFill>
                <a:latin typeface="Cambria" pitchFamily="18" charset="0"/>
                <a:ea typeface="Calibri" pitchFamily="34" charset="0"/>
                <a:cs typeface="Georgia" pitchFamily="18" charset="0"/>
              </a:rPr>
              <a:t/>
            </a:r>
            <a:br>
              <a:rPr lang="en-US" b="1" i="1" dirty="0" smtClean="0">
                <a:solidFill>
                  <a:srgbClr val="FFC000"/>
                </a:solidFill>
                <a:latin typeface="Cambria" pitchFamily="18" charset="0"/>
                <a:ea typeface="Calibri" pitchFamily="34" charset="0"/>
                <a:cs typeface="Georgia" pitchFamily="18" charset="0"/>
              </a:rPr>
            </a:br>
            <a:r>
              <a:rPr lang="en-US" b="1" i="1" dirty="0" smtClean="0">
                <a:solidFill>
                  <a:srgbClr val="FFC000"/>
                </a:solidFill>
                <a:latin typeface="Cambria" pitchFamily="18" charset="0"/>
                <a:ea typeface="Calibri" pitchFamily="34" charset="0"/>
                <a:cs typeface="Georgia" pitchFamily="18" charset="0"/>
              </a:rPr>
              <a:t/>
            </a:r>
            <a:br>
              <a:rPr lang="en-US" b="1" i="1" dirty="0" smtClean="0">
                <a:solidFill>
                  <a:srgbClr val="FFC000"/>
                </a:solidFill>
                <a:latin typeface="Cambria" pitchFamily="18" charset="0"/>
                <a:ea typeface="Calibri" pitchFamily="34" charset="0"/>
                <a:cs typeface="Georgia" pitchFamily="18" charset="0"/>
              </a:rPr>
            </a:br>
            <a:r>
              <a:rPr lang="en-US" b="1" i="1" dirty="0" smtClean="0">
                <a:solidFill>
                  <a:srgbClr val="FFC000"/>
                </a:solidFill>
                <a:latin typeface="Cambria" pitchFamily="18" charset="0"/>
                <a:ea typeface="Calibri" pitchFamily="34" charset="0"/>
                <a:cs typeface="Georgia" pitchFamily="18" charset="0"/>
              </a:rPr>
              <a:t>The </a:t>
            </a:r>
            <a:r>
              <a:rPr lang="en-US" b="1" i="1" dirty="0" smtClean="0">
                <a:solidFill>
                  <a:srgbClr val="FFC000"/>
                </a:solidFill>
                <a:latin typeface="Cambria" pitchFamily="18" charset="0"/>
                <a:ea typeface="Calibri" pitchFamily="34" charset="0"/>
                <a:cs typeface="Georgia" pitchFamily="18" charset="0"/>
              </a:rPr>
              <a:t>Promised Messiah writes:</a:t>
            </a:r>
            <a:r>
              <a:rPr lang="en-US" b="1" i="1" dirty="0" smtClean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Georgia" pitchFamily="18" charset="0"/>
              </a:rPr>
              <a:t/>
            </a:r>
            <a:br>
              <a:rPr lang="en-US" b="1" i="1" dirty="0" smtClean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Georgia" pitchFamily="18" charset="0"/>
              </a:rPr>
            </a:br>
            <a:r>
              <a:rPr lang="en-US" sz="2000" b="1" i="1" dirty="0" smtClean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Georgia" pitchFamily="18" charset="0"/>
              </a:rPr>
              <a:t>A  Persian poem </a:t>
            </a:r>
            <a:r>
              <a:rPr lang="en-US" sz="2000" b="1" i="1" dirty="0" smtClean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Georgia" pitchFamily="18" charset="0"/>
              </a:rPr>
              <a:t>translated</a:t>
            </a:r>
            <a:r>
              <a:rPr lang="en-US" dirty="0" smtClean="0">
                <a:latin typeface="Cambria" pitchFamily="18" charset="0"/>
                <a:ea typeface="Calibri" pitchFamily="34" charset="0"/>
                <a:cs typeface="Georgia" pitchFamily="18" charset="0"/>
              </a:rPr>
              <a:t/>
            </a:r>
            <a:br>
              <a:rPr lang="en-US" dirty="0" smtClean="0">
                <a:latin typeface="Cambria" pitchFamily="18" charset="0"/>
                <a:ea typeface="Calibri" pitchFamily="34" charset="0"/>
                <a:cs typeface="Georgia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495800"/>
          </a:xfrm>
        </p:spPr>
        <p:txBody>
          <a:bodyPr>
            <a:normAutofit lnSpcReduction="10000"/>
          </a:bodyPr>
          <a:lstStyle/>
          <a:p>
            <a:pPr eaLnBrk="0" hangingPunct="0"/>
            <a:r>
              <a:rPr lang="en-US" sz="2400" b="1" dirty="0" smtClean="0">
                <a:solidFill>
                  <a:srgbClr val="000000"/>
                </a:solidFill>
                <a:ea typeface="Calibri" pitchFamily="34" charset="0"/>
                <a:cs typeface="Aharoni" pitchFamily="2" charset="-79"/>
              </a:rPr>
              <a:t>With the Divine word, the dawn of truth has broken;</a:t>
            </a:r>
            <a:endParaRPr lang="en-US" sz="2400" b="1" dirty="0" smtClean="0">
              <a:ea typeface="Calibri" pitchFamily="34" charset="0"/>
              <a:cs typeface="Aharoni" pitchFamily="2" charset="-79"/>
            </a:endParaRPr>
          </a:p>
          <a:p>
            <a:pPr eaLnBrk="0" hangingPunct="0"/>
            <a:r>
              <a:rPr lang="en-US" sz="2400" b="1" dirty="0" smtClean="0">
                <a:solidFill>
                  <a:srgbClr val="000000"/>
                </a:solidFill>
                <a:ea typeface="Calibri" pitchFamily="34" charset="0"/>
                <a:cs typeface="Aharoni" pitchFamily="2" charset="-79"/>
              </a:rPr>
              <a:t>The eye that has not seen those holy scriptures has seen nothing.</a:t>
            </a:r>
            <a:endParaRPr lang="en-US" sz="2400" b="1" dirty="0" smtClean="0">
              <a:ea typeface="Calibri" pitchFamily="34" charset="0"/>
              <a:cs typeface="Aharoni" pitchFamily="2" charset="-79"/>
            </a:endParaRPr>
          </a:p>
          <a:p>
            <a:pPr eaLnBrk="0" hangingPunct="0"/>
            <a:r>
              <a:rPr lang="en-US" sz="2400" b="1" dirty="0" smtClean="0">
                <a:solidFill>
                  <a:srgbClr val="000000"/>
                </a:solidFill>
                <a:ea typeface="Calibri" pitchFamily="34" charset="0"/>
                <a:cs typeface="Aharoni" pitchFamily="2" charset="-79"/>
              </a:rPr>
              <a:t>The eye which does not partake of the light of the Furqan;</a:t>
            </a:r>
            <a:endParaRPr lang="en-US" sz="2400" b="1" dirty="0" smtClean="0">
              <a:ea typeface="Calibri" pitchFamily="34" charset="0"/>
              <a:cs typeface="Aharoni" pitchFamily="2" charset="-79"/>
            </a:endParaRPr>
          </a:p>
          <a:p>
            <a:pPr eaLnBrk="0" hangingPunct="0"/>
            <a:r>
              <a:rPr lang="en-US" sz="2400" b="1" dirty="0" smtClean="0">
                <a:solidFill>
                  <a:srgbClr val="000000"/>
                </a:solidFill>
                <a:ea typeface="Calibri" pitchFamily="34" charset="0"/>
                <a:cs typeface="Aharoni" pitchFamily="2" charset="-79"/>
              </a:rPr>
              <a:t>I declare in the name of God, that it will never be redeemed of its blindness.</a:t>
            </a:r>
            <a:endParaRPr lang="en-US" sz="2400" b="1" dirty="0" smtClean="0">
              <a:ea typeface="Calibri" pitchFamily="34" charset="0"/>
              <a:cs typeface="Aharoni" pitchFamily="2" charset="-79"/>
            </a:endParaRPr>
          </a:p>
          <a:p>
            <a:pPr eaLnBrk="0" hangingPunct="0"/>
            <a:r>
              <a:rPr lang="en-US" sz="2400" b="1" dirty="0" smtClean="0">
                <a:solidFill>
                  <a:srgbClr val="000000"/>
                </a:solidFill>
                <a:ea typeface="Calibri" pitchFamily="34" charset="0"/>
                <a:cs typeface="Aharoni" pitchFamily="2" charset="-79"/>
              </a:rPr>
              <a:t>Unfortunate and benighted are the people;</a:t>
            </a:r>
            <a:endParaRPr lang="en-US" sz="2400" b="1" dirty="0" smtClean="0">
              <a:ea typeface="Calibri" pitchFamily="34" charset="0"/>
              <a:cs typeface="Aharoni" pitchFamily="2" charset="-79"/>
            </a:endParaRPr>
          </a:p>
          <a:p>
            <a:pPr eaLnBrk="0" hangingPunct="0"/>
            <a:r>
              <a:rPr lang="en-US" sz="2400" b="1" dirty="0" smtClean="0">
                <a:solidFill>
                  <a:srgbClr val="000000"/>
                </a:solidFill>
                <a:ea typeface="Calibri" pitchFamily="34" charset="0"/>
                <a:cs typeface="Aharoni" pitchFamily="2" charset="-79"/>
              </a:rPr>
              <a:t>Who turn their backs upon this light because of their self-conceit.</a:t>
            </a:r>
          </a:p>
          <a:p>
            <a:pPr eaLnBrk="0" hangingPunct="0"/>
            <a:endParaRPr lang="en-US" sz="2000" b="1" dirty="0" smtClean="0">
              <a:ea typeface="Calibri" pitchFamily="34" charset="0"/>
              <a:cs typeface="Aharoni" pitchFamily="2" charset="-79"/>
            </a:endParaRPr>
          </a:p>
          <a:p>
            <a:pPr algn="r" eaLnBrk="0" hangingPunct="0">
              <a:buNone/>
            </a:pPr>
            <a:r>
              <a:rPr lang="en-US" sz="1600" dirty="0" smtClean="0">
                <a:solidFill>
                  <a:srgbClr val="000000"/>
                </a:solidFill>
                <a:ea typeface="Calibri" pitchFamily="34" charset="0"/>
                <a:cs typeface="Aharoni" pitchFamily="2" charset="-79"/>
              </a:rPr>
              <a:t>[</a:t>
            </a:r>
            <a:r>
              <a:rPr lang="en-US" sz="1200" dirty="0" err="1" smtClean="0">
                <a:solidFill>
                  <a:srgbClr val="000000"/>
                </a:solidFill>
                <a:ea typeface="Calibri" pitchFamily="34" charset="0"/>
                <a:cs typeface="Aharoni" pitchFamily="2" charset="-79"/>
              </a:rPr>
              <a:t>Brahin</a:t>
            </a:r>
            <a:r>
              <a:rPr lang="en-US" sz="1200" dirty="0" smtClean="0">
                <a:solidFill>
                  <a:srgbClr val="000000"/>
                </a:solidFill>
                <a:ea typeface="Calibri" pitchFamily="34" charset="0"/>
                <a:cs typeface="Aharoni" pitchFamily="2" charset="-79"/>
              </a:rPr>
              <a:t>-e-Ahmadiyya, </a:t>
            </a:r>
            <a:r>
              <a:rPr lang="en-US" sz="1200" dirty="0" err="1" smtClean="0">
                <a:solidFill>
                  <a:srgbClr val="000000"/>
                </a:solidFill>
                <a:ea typeface="Calibri" pitchFamily="34" charset="0"/>
                <a:cs typeface="Aharoni" pitchFamily="2" charset="-79"/>
              </a:rPr>
              <a:t>Ruhani</a:t>
            </a:r>
            <a:r>
              <a:rPr lang="en-US" sz="1200" dirty="0" smtClean="0">
                <a:solidFill>
                  <a:srgbClr val="000000"/>
                </a:solidFill>
                <a:ea typeface="Calibri" pitchFamily="34" charset="0"/>
                <a:cs typeface="Aharoni" pitchFamily="2" charset="-79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ea typeface="Calibri" pitchFamily="34" charset="0"/>
                <a:cs typeface="Aharoni" pitchFamily="2" charset="-79"/>
              </a:rPr>
              <a:t>Khaza’in</a:t>
            </a:r>
            <a:r>
              <a:rPr lang="en-US" sz="1200" dirty="0" smtClean="0">
                <a:solidFill>
                  <a:srgbClr val="000000"/>
                </a:solidFill>
                <a:ea typeface="Calibri" pitchFamily="34" charset="0"/>
                <a:cs typeface="Aharoni" pitchFamily="2" charset="-79"/>
              </a:rPr>
              <a:t> Vol. 1, p. 335]</a:t>
            </a:r>
            <a:endParaRPr lang="en-US" sz="1200" dirty="0"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27711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 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FF0000"/>
                </a:solidFill>
              </a:rPr>
              <a:t>THE </a:t>
            </a:r>
            <a:r>
              <a:rPr lang="en-US" b="1" dirty="0" smtClean="0">
                <a:solidFill>
                  <a:srgbClr val="FF0000"/>
                </a:solidFill>
              </a:rPr>
              <a:t>HOLY QUR`AN SYLLABUS: </a:t>
            </a:r>
            <a:r>
              <a:rPr lang="en-US" b="1" dirty="0" smtClean="0">
                <a:solidFill>
                  <a:srgbClr val="FF0000"/>
                </a:solidFill>
              </a:rPr>
              <a:t>2013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458200" cy="240792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January-June: </a:t>
            </a:r>
            <a:r>
              <a:rPr lang="en-US" dirty="0" smtClean="0">
                <a:solidFill>
                  <a:srgbClr val="002060"/>
                </a:solidFill>
              </a:rPr>
              <a:t> Ch 24, </a:t>
            </a:r>
            <a:r>
              <a:rPr lang="en-US" dirty="0" err="1" smtClean="0">
                <a:solidFill>
                  <a:srgbClr val="002060"/>
                </a:solidFill>
              </a:rPr>
              <a:t>Āl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Nur</a:t>
            </a:r>
            <a:r>
              <a:rPr lang="en-US" dirty="0" smtClean="0">
                <a:solidFill>
                  <a:srgbClr val="002060"/>
                </a:solidFill>
              </a:rPr>
              <a:t> Verses: 36-41 </a:t>
            </a:r>
          </a:p>
          <a:p>
            <a:pPr>
              <a:buNone/>
            </a:pP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002060"/>
              </a:solidFill>
            </a:endParaRPr>
          </a:p>
          <a:p>
            <a:r>
              <a:rPr lang="en-US" b="1" dirty="0" smtClean="0">
                <a:solidFill>
                  <a:srgbClr val="002060"/>
                </a:solidFill>
              </a:rPr>
              <a:t>July-December :</a:t>
            </a:r>
            <a:r>
              <a:rPr lang="en-US" dirty="0" smtClean="0">
                <a:solidFill>
                  <a:srgbClr val="002060"/>
                </a:solidFill>
              </a:rPr>
              <a:t> Ch 24, </a:t>
            </a:r>
            <a:r>
              <a:rPr lang="en-US" dirty="0" err="1" smtClean="0">
                <a:solidFill>
                  <a:srgbClr val="002060"/>
                </a:solidFill>
              </a:rPr>
              <a:t>Āl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Nur</a:t>
            </a:r>
            <a:r>
              <a:rPr lang="en-US" dirty="0" smtClean="0">
                <a:solidFill>
                  <a:srgbClr val="002060"/>
                </a:solidFill>
              </a:rPr>
              <a:t> Verses: 52-58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838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MONTHLY REPORTING </a:t>
            </a:r>
            <a:r>
              <a:rPr lang="en-US" b="1" dirty="0" smtClean="0">
                <a:solidFill>
                  <a:srgbClr val="FF0000"/>
                </a:solidFill>
              </a:rPr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624072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How many Ansar Learnt to Recite with correct pronunciation? </a:t>
            </a:r>
            <a:endParaRPr lang="en-US" sz="2000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n-US" sz="2000" dirty="0" smtClean="0">
              <a:solidFill>
                <a:srgbClr val="00B050"/>
              </a:solidFill>
            </a:endParaRPr>
          </a:p>
          <a:p>
            <a:r>
              <a:rPr lang="en-US" sz="2000" dirty="0" smtClean="0">
                <a:solidFill>
                  <a:srgbClr val="00B050"/>
                </a:solidFill>
              </a:rPr>
              <a:t>How many Ansar Learnt the translation and Commentary </a:t>
            </a:r>
            <a:r>
              <a:rPr lang="en-US" sz="2000" dirty="0" smtClean="0">
                <a:solidFill>
                  <a:srgbClr val="00B050"/>
                </a:solidFill>
              </a:rPr>
              <a:t>?</a:t>
            </a:r>
          </a:p>
          <a:p>
            <a:pPr>
              <a:buNone/>
            </a:pPr>
            <a:endParaRPr lang="en-US" sz="2000" dirty="0" smtClean="0">
              <a:solidFill>
                <a:srgbClr val="00B050"/>
              </a:solidFill>
            </a:endParaRPr>
          </a:p>
          <a:p>
            <a:r>
              <a:rPr lang="en-US" sz="2000" dirty="0" smtClean="0">
                <a:solidFill>
                  <a:srgbClr val="00B050"/>
                </a:solidFill>
              </a:rPr>
              <a:t>How many Ansar Memorized the verses</a:t>
            </a:r>
            <a:r>
              <a:rPr lang="en-US" sz="2000" dirty="0" smtClean="0">
                <a:solidFill>
                  <a:srgbClr val="00B050"/>
                </a:solidFill>
              </a:rPr>
              <a:t>?</a:t>
            </a:r>
          </a:p>
          <a:p>
            <a:pPr>
              <a:buNone/>
            </a:pPr>
            <a:endParaRPr lang="en-US" sz="2000" dirty="0" smtClean="0">
              <a:solidFill>
                <a:srgbClr val="00B050"/>
              </a:solidFill>
            </a:endParaRPr>
          </a:p>
          <a:p>
            <a:r>
              <a:rPr lang="en-US" sz="2000" dirty="0" smtClean="0">
                <a:solidFill>
                  <a:srgbClr val="00B050"/>
                </a:solidFill>
              </a:rPr>
              <a:t>How many Ansar Registered in Waqf ‘</a:t>
            </a:r>
            <a:r>
              <a:rPr lang="en-US" sz="2000" dirty="0" err="1" smtClean="0">
                <a:solidFill>
                  <a:srgbClr val="00B050"/>
                </a:solidFill>
              </a:rPr>
              <a:t>Ārdi</a:t>
            </a:r>
            <a:r>
              <a:rPr lang="en-US" sz="2000" dirty="0" smtClean="0">
                <a:solidFill>
                  <a:srgbClr val="00B050"/>
                </a:solidFill>
              </a:rPr>
              <a:t>?  </a:t>
            </a:r>
            <a:endParaRPr lang="en-US" sz="2000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n-US" sz="2000" dirty="0" smtClean="0">
              <a:solidFill>
                <a:srgbClr val="00B050"/>
              </a:solidFill>
            </a:endParaRPr>
          </a:p>
          <a:p>
            <a:r>
              <a:rPr lang="en-US" sz="2000" dirty="0" smtClean="0">
                <a:solidFill>
                  <a:srgbClr val="00B050"/>
                </a:solidFill>
              </a:rPr>
              <a:t>Did your Majlis Organized  Quran Exhibition ?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ANNUAL TARGET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503920" cy="3806952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3600" b="1" dirty="0" smtClean="0">
                <a:solidFill>
                  <a:srgbClr val="00B050"/>
                </a:solidFill>
              </a:rPr>
              <a:t>Waqf ‘</a:t>
            </a:r>
            <a:r>
              <a:rPr lang="en-US" sz="3600" b="1" dirty="0" err="1" smtClean="0">
                <a:solidFill>
                  <a:srgbClr val="00B050"/>
                </a:solidFill>
              </a:rPr>
              <a:t>Ārdi</a:t>
            </a:r>
            <a:r>
              <a:rPr lang="en-US" sz="3600" b="1" dirty="0" smtClean="0">
                <a:solidFill>
                  <a:srgbClr val="00B050"/>
                </a:solidFill>
              </a:rPr>
              <a:t> </a:t>
            </a:r>
            <a:endParaRPr lang="en-US" sz="3600" dirty="0" smtClean="0">
              <a:solidFill>
                <a:srgbClr val="00B050"/>
              </a:solidFill>
            </a:endParaRPr>
          </a:p>
          <a:p>
            <a:pPr algn="ctr"/>
            <a:r>
              <a:rPr lang="en-US" sz="3600" b="1" dirty="0" smtClean="0">
                <a:solidFill>
                  <a:srgbClr val="00B050"/>
                </a:solidFill>
              </a:rPr>
              <a:t>Quran Exhibition</a:t>
            </a:r>
          </a:p>
          <a:p>
            <a:pPr algn="ctr">
              <a:buNone/>
            </a:pPr>
            <a:r>
              <a:rPr lang="en-US" sz="3600" dirty="0" smtClean="0"/>
              <a:t> </a:t>
            </a:r>
          </a:p>
          <a:p>
            <a:pPr algn="ctr">
              <a:buNone/>
            </a:pPr>
            <a:r>
              <a:rPr lang="en-US" sz="3600" dirty="0" smtClean="0"/>
              <a:t>Small Majlis =1 </a:t>
            </a:r>
          </a:p>
          <a:p>
            <a:pPr algn="ctr">
              <a:buNone/>
            </a:pPr>
            <a:r>
              <a:rPr lang="en-US" sz="3600" dirty="0" smtClean="0"/>
              <a:t>Medium Majlis =2  </a:t>
            </a:r>
          </a:p>
          <a:p>
            <a:pPr algn="ctr">
              <a:buNone/>
            </a:pPr>
            <a:r>
              <a:rPr lang="en-US" sz="3600" dirty="0" smtClean="0"/>
              <a:t>Large Majlis =3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 Black" pitchFamily="34" charset="0"/>
              </a:rPr>
              <a:t>AVAILABLE </a:t>
            </a:r>
            <a:r>
              <a:rPr lang="en-US" dirty="0" smtClean="0">
                <a:latin typeface="Arial Black" pitchFamily="34" charset="0"/>
              </a:rPr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503920" cy="4572000"/>
          </a:xfrm>
        </p:spPr>
        <p:txBody>
          <a:bodyPr/>
          <a:lstStyle/>
          <a:p>
            <a:r>
              <a:rPr lang="en-US" dirty="0" smtClean="0"/>
              <a:t>Ansar Hand book has the syllabus portion</a:t>
            </a:r>
          </a:p>
          <a:p>
            <a:r>
              <a:rPr lang="en-US" dirty="0" smtClean="0"/>
              <a:t>Monthly Ansar news letter also contains the verses in syllabus of the month</a:t>
            </a:r>
          </a:p>
          <a:p>
            <a:r>
              <a:rPr lang="en-US" dirty="0" smtClean="0"/>
              <a:t>Web sites: </a:t>
            </a:r>
          </a:p>
          <a:p>
            <a:pPr>
              <a:buNone/>
            </a:pPr>
            <a:r>
              <a:rPr lang="en-US" dirty="0" smtClean="0">
                <a:hlinkClick r:id="rId2"/>
              </a:rPr>
              <a:t>			</a:t>
            </a:r>
            <a:r>
              <a:rPr lang="en-US" dirty="0" smtClean="0">
                <a:solidFill>
                  <a:srgbClr val="FF0000"/>
                </a:solidFill>
                <a:hlinkClick r:id="rId2"/>
              </a:rPr>
              <a:t>www.ansarusa.org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			</a:t>
            </a:r>
            <a:r>
              <a:rPr lang="en-US" dirty="0" smtClean="0">
                <a:solidFill>
                  <a:srgbClr val="FF0000"/>
                </a:solidFill>
                <a:hlinkClick r:id="rId3"/>
              </a:rPr>
              <a:t>www.alislam.org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  <a:hlinkClick r:id="rId4"/>
              </a:rPr>
              <a:t>			www.alfurqan.us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 pitchFamily="34" charset="0"/>
                <a:ea typeface="Calibri" pitchFamily="34" charset="0"/>
                <a:cs typeface="Arial" pitchFamily="34" charset="0"/>
                <a:hlinkClick r:id="rId2"/>
              </a:rPr>
              <a:t>Visit Ansar web: www.ansarusa.org</a:t>
            </a:r>
            <a:endParaRPr lang="en-US" dirty="0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990600" y="1524000"/>
            <a:ext cx="7127452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549</TotalTime>
  <Words>319</Words>
  <Application>Microsoft Office PowerPoint</Application>
  <PresentationFormat>On-screen Show (4:3)</PresentationFormat>
  <Paragraphs>84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Slide 1</vt:lpstr>
      <vt:lpstr>Slide 2</vt:lpstr>
      <vt:lpstr>  The best among you is the one who learns the Holy Qur'an and teaches it to others (Buhkari) </vt:lpstr>
      <vt:lpstr>   The Promised Messiah writes: A  Persian poem translated </vt:lpstr>
      <vt:lpstr>      THE HOLY QUR`AN SYLLABUS: 2013</vt:lpstr>
      <vt:lpstr>MONTHLY REPORTING QUESTIONS</vt:lpstr>
      <vt:lpstr>ANNUAL TARGET</vt:lpstr>
      <vt:lpstr>AVAILABLE RESOURCES</vt:lpstr>
      <vt:lpstr>Visit Ansar web: www.ansarusa.org</vt:lpstr>
      <vt:lpstr>At-Tarteel (الترتیل) course for members of Majlis Ansarullah, USA  by Alfurqan</vt:lpstr>
      <vt:lpstr>SPECIAL PROJECTS -2013</vt:lpstr>
      <vt:lpstr> Our ultimate responsibilities towards  the Holy Qur`an</vt:lpstr>
      <vt:lpstr>Q &amp; A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Fazal Ahmed</dc:creator>
  <cp:lastModifiedBy>Syed Fazal Ahmed</cp:lastModifiedBy>
  <cp:revision>53</cp:revision>
  <dcterms:created xsi:type="dcterms:W3CDTF">2013-01-14T22:56:14Z</dcterms:created>
  <dcterms:modified xsi:type="dcterms:W3CDTF">2013-01-18T20:04:44Z</dcterms:modified>
</cp:coreProperties>
</file>