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92" r:id="rId2"/>
    <p:sldId id="294" r:id="rId3"/>
    <p:sldId id="297" r:id="rId4"/>
    <p:sldId id="298" r:id="rId5"/>
    <p:sldId id="296" r:id="rId6"/>
    <p:sldId id="293" r:id="rId7"/>
    <p:sldId id="295" r:id="rId8"/>
    <p:sldId id="289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95D59"/>
    <a:srgbClr val="F60E08"/>
    <a:srgbClr val="F83530"/>
    <a:srgbClr val="BEE395"/>
    <a:srgbClr val="95E3B5"/>
    <a:srgbClr val="4B731F"/>
    <a:srgbClr val="CC99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718" autoAdjust="0"/>
  </p:normalViewPr>
  <p:slideViewPr>
    <p:cSldViewPr snapToGrid="0">
      <p:cViewPr varScale="1">
        <p:scale>
          <a:sx n="115" d="100"/>
          <a:sy n="115" d="100"/>
        </p:scale>
        <p:origin x="-152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92" d="100"/>
          <a:sy n="92" d="100"/>
        </p:scale>
        <p:origin x="-3780" y="-102"/>
      </p:cViewPr>
      <p:guideLst>
        <p:guide orient="horz" pos="2880"/>
        <p:guide pos="2160"/>
      </p:guideLst>
    </p:cSldViewPr>
  </p:notes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Maqbool\Ansar\2014\Umumi\Majlis_progress\1%20-%20Annual%20Report%20-%20Comparative%20Data%20Historical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Maqbool\Ansar\2014\Umumi\Majlis_progress\1%20-%20Annual%20Report%20-%20Comparative%20Data%20Historical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Attendance!$A$24</c:f>
              <c:strCache>
                <c:ptCount val="1"/>
                <c:pt idx="0">
                  <c:v>Year -2012</c:v>
                </c:pt>
              </c:strCache>
            </c:strRef>
          </c:tx>
          <c:spPr>
            <a:solidFill>
              <a:schemeClr val="tx1">
                <a:lumMod val="60000"/>
                <a:lumOff val="40000"/>
              </a:schemeClr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 w="31750"/>
            </a:sp3d>
          </c:spPr>
          <c:cat>
            <c:strRef>
              <c:f>Attendance!$B$23:$M$23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Attendance!$B$24:$M$24</c:f>
              <c:numCache>
                <c:formatCode>General</c:formatCode>
                <c:ptCount val="12"/>
                <c:pt idx="0">
                  <c:v>54</c:v>
                </c:pt>
                <c:pt idx="1">
                  <c:v>56</c:v>
                </c:pt>
                <c:pt idx="2">
                  <c:v>55</c:v>
                </c:pt>
                <c:pt idx="3">
                  <c:v>52</c:v>
                </c:pt>
                <c:pt idx="4">
                  <c:v>42</c:v>
                </c:pt>
                <c:pt idx="5">
                  <c:v>39</c:v>
                </c:pt>
                <c:pt idx="6">
                  <c:v>42</c:v>
                </c:pt>
                <c:pt idx="7">
                  <c:v>29</c:v>
                </c:pt>
                <c:pt idx="8">
                  <c:v>53</c:v>
                </c:pt>
                <c:pt idx="9">
                  <c:v>50</c:v>
                </c:pt>
                <c:pt idx="10">
                  <c:v>56</c:v>
                </c:pt>
                <c:pt idx="11">
                  <c:v>57</c:v>
                </c:pt>
              </c:numCache>
            </c:numRef>
          </c:val>
        </c:ser>
        <c:ser>
          <c:idx val="1"/>
          <c:order val="1"/>
          <c:tx>
            <c:strRef>
              <c:f>Attendance!$A$25</c:f>
              <c:strCache>
                <c:ptCount val="1"/>
                <c:pt idx="0">
                  <c:v>Year -2013</c:v>
                </c:pt>
              </c:strCache>
            </c:strRef>
          </c:tx>
          <c:spPr>
            <a:solidFill>
              <a:srgbClr val="F95D59"/>
            </a:solidFill>
            <a:ln w="9525" cmpd="sng">
              <a:noFill/>
            </a:ln>
            <a:effectLst/>
            <a:scene3d>
              <a:camera prst="orthographicFront"/>
              <a:lightRig rig="threePt" dir="t"/>
            </a:scene3d>
            <a:sp3d>
              <a:bevelT w="31750"/>
            </a:sp3d>
          </c:spPr>
          <c:cat>
            <c:strRef>
              <c:f>Attendance!$B$23:$M$23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Attendance!$B$25:$M$25</c:f>
              <c:numCache>
                <c:formatCode>General</c:formatCode>
                <c:ptCount val="12"/>
                <c:pt idx="0">
                  <c:v>52</c:v>
                </c:pt>
                <c:pt idx="1">
                  <c:v>50</c:v>
                </c:pt>
                <c:pt idx="2">
                  <c:v>53</c:v>
                </c:pt>
                <c:pt idx="3">
                  <c:v>48</c:v>
                </c:pt>
                <c:pt idx="4">
                  <c:v>52</c:v>
                </c:pt>
                <c:pt idx="5">
                  <c:v>52</c:v>
                </c:pt>
                <c:pt idx="6">
                  <c:v>51</c:v>
                </c:pt>
                <c:pt idx="7">
                  <c:v>43</c:v>
                </c:pt>
                <c:pt idx="8">
                  <c:v>48</c:v>
                </c:pt>
                <c:pt idx="9">
                  <c:v>49</c:v>
                </c:pt>
                <c:pt idx="10">
                  <c:v>62</c:v>
                </c:pt>
                <c:pt idx="11">
                  <c:v>55</c:v>
                </c:pt>
              </c:numCache>
            </c:numRef>
          </c:val>
        </c:ser>
        <c:axId val="93254784"/>
        <c:axId val="93407104"/>
      </c:barChart>
      <c:catAx>
        <c:axId val="93254784"/>
        <c:scaling>
          <c:orientation val="minMax"/>
        </c:scaling>
        <c:axPos val="b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93407104"/>
        <c:crosses val="autoZero"/>
        <c:auto val="1"/>
        <c:lblAlgn val="ctr"/>
        <c:lblOffset val="100"/>
      </c:catAx>
      <c:valAx>
        <c:axId val="93407104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93254784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Attendance!$A$4</c:f>
              <c:strCache>
                <c:ptCount val="1"/>
                <c:pt idx="0">
                  <c:v>Year -2012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  <a:scene3d>
              <a:camera prst="orthographicFront"/>
              <a:lightRig rig="threePt" dir="t"/>
            </a:scene3d>
            <a:sp3d>
              <a:bevelT w="25400"/>
            </a:sp3d>
          </c:spPr>
          <c:cat>
            <c:strRef>
              <c:f>Attendance!$B$3:$M$3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Attendance!$B$4:$M$4</c:f>
              <c:numCache>
                <c:formatCode>General</c:formatCode>
                <c:ptCount val="12"/>
                <c:pt idx="0">
                  <c:v>667</c:v>
                </c:pt>
                <c:pt idx="1">
                  <c:v>737</c:v>
                </c:pt>
                <c:pt idx="2">
                  <c:v>748</c:v>
                </c:pt>
                <c:pt idx="3">
                  <c:v>628</c:v>
                </c:pt>
                <c:pt idx="4">
                  <c:v>566</c:v>
                </c:pt>
                <c:pt idx="5">
                  <c:v>610</c:v>
                </c:pt>
                <c:pt idx="6">
                  <c:v>611</c:v>
                </c:pt>
                <c:pt idx="7">
                  <c:v>387</c:v>
                </c:pt>
                <c:pt idx="8">
                  <c:v>573</c:v>
                </c:pt>
                <c:pt idx="9">
                  <c:v>527</c:v>
                </c:pt>
                <c:pt idx="10">
                  <c:v>752</c:v>
                </c:pt>
                <c:pt idx="11">
                  <c:v>636</c:v>
                </c:pt>
              </c:numCache>
            </c:numRef>
          </c:val>
        </c:ser>
        <c:ser>
          <c:idx val="1"/>
          <c:order val="1"/>
          <c:tx>
            <c:strRef>
              <c:f>Attendance!$A$5</c:f>
              <c:strCache>
                <c:ptCount val="1"/>
                <c:pt idx="0">
                  <c:v>Year -2013</c:v>
                </c:pt>
              </c:strCache>
            </c:strRef>
          </c:tx>
          <c:spPr>
            <a:solidFill>
              <a:srgbClr val="F95D59"/>
            </a:solidFill>
            <a:effectLst>
              <a:outerShdw blurRad="50800" dist="50800" dir="5400000" algn="ctr" rotWithShape="0">
                <a:schemeClr val="tx1"/>
              </a:outerShdw>
            </a:effectLst>
            <a:scene3d>
              <a:camera prst="orthographicFront"/>
              <a:lightRig rig="threePt" dir="t"/>
            </a:scene3d>
            <a:sp3d>
              <a:bevelT w="38100" h="82550"/>
            </a:sp3d>
          </c:spPr>
          <c:cat>
            <c:strRef>
              <c:f>Attendance!$B$3:$M$3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Attendance!$B$5:$M$5</c:f>
              <c:numCache>
                <c:formatCode>General</c:formatCode>
                <c:ptCount val="12"/>
                <c:pt idx="0">
                  <c:v>609</c:v>
                </c:pt>
                <c:pt idx="1">
                  <c:v>712</c:v>
                </c:pt>
                <c:pt idx="2">
                  <c:v>651</c:v>
                </c:pt>
                <c:pt idx="3">
                  <c:v>668</c:v>
                </c:pt>
                <c:pt idx="4">
                  <c:v>680</c:v>
                </c:pt>
                <c:pt idx="5">
                  <c:v>724</c:v>
                </c:pt>
                <c:pt idx="6">
                  <c:v>563</c:v>
                </c:pt>
                <c:pt idx="7">
                  <c:v>458</c:v>
                </c:pt>
                <c:pt idx="8">
                  <c:v>737</c:v>
                </c:pt>
                <c:pt idx="9">
                  <c:v>627</c:v>
                </c:pt>
                <c:pt idx="10">
                  <c:v>826</c:v>
                </c:pt>
                <c:pt idx="11">
                  <c:v>714</c:v>
                </c:pt>
              </c:numCache>
            </c:numRef>
          </c:val>
        </c:ser>
        <c:axId val="93256320"/>
        <c:axId val="93266688"/>
      </c:barChart>
      <c:catAx>
        <c:axId val="93256320"/>
        <c:scaling>
          <c:orientation val="minMax"/>
        </c:scaling>
        <c:axPos val="b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93266688"/>
        <c:crosses val="autoZero"/>
        <c:auto val="1"/>
        <c:lblAlgn val="ctr"/>
        <c:lblOffset val="100"/>
      </c:catAx>
      <c:valAx>
        <c:axId val="93266688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93256320"/>
        <c:crosses val="autoZero"/>
        <c:crossBetween val="between"/>
      </c:valAx>
      <c:spPr>
        <a:ln>
          <a:noFill/>
        </a:ln>
      </c:spPr>
    </c:plotArea>
    <c:legend>
      <c:legendPos val="r"/>
      <c:layout/>
      <c:txPr>
        <a:bodyPr/>
        <a:lstStyle/>
        <a:p>
          <a:pPr>
            <a:defRPr b="1"/>
          </a:pPr>
          <a:endParaRPr lang="en-US"/>
        </a:p>
      </c:txPr>
    </c:legend>
    <c:plotVisOnly val="1"/>
  </c:chart>
  <c:spPr>
    <a:noFill/>
    <a:ln cap="rnd" cmpd="sng">
      <a:noFill/>
    </a:ln>
  </c:sp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B900AE7-6C31-4AEE-9B70-65754084FF22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2399933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CE3E8F8-80C5-4499-B4D5-9A2253A8E90E}" type="slidenum">
              <a:rPr lang="en-US" smtClean="0"/>
              <a:pPr/>
              <a:t>1</a:t>
            </a:fld>
            <a:endParaRPr lang="en-US" dirty="0" smtClean="0"/>
          </a:p>
        </p:txBody>
      </p:sp>
      <p:sp>
        <p:nvSpPr>
          <p:cNvPr id="1177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="" xmlns:p14="http://schemas.microsoft.com/office/powerpoint/2010/main" val="19125577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900AE7-6C31-4AEE-9B70-65754084FF22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909565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900AE7-6C31-4AEE-9B70-65754084FF22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903114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900AE7-6C31-4AEE-9B70-65754084FF22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903114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900AE7-6C31-4AEE-9B70-65754084FF22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903114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900AE7-6C31-4AEE-9B70-65754084FF22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903114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900AE7-6C31-4AEE-9B70-65754084FF22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8942604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2F4235-AA08-41BD-A763-9435CDD50F2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24321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673692-49FA-4187-9C71-65CC31E79ACE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517782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11913E-9F8E-447D-AB05-DFCD329C62B2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5810096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CEA90CF6-BEA1-4B72-B048-51605956FDDB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7423694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B92FE28E-9D54-4396-8863-5C98F357B6D6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707915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F79F18-62D2-450A-B4A3-4451F5B1FC6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65969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8770" y="2401616"/>
            <a:ext cx="7772400" cy="1500187"/>
          </a:xfrm>
        </p:spPr>
        <p:txBody>
          <a:bodyPr anchor="b"/>
          <a:lstStyle>
            <a:lvl1pPr marL="0" indent="0">
              <a:buNone/>
              <a:defRPr sz="24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17472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A53913-A1AF-4A31-984B-C3D0A1733E8D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767917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06CB32-79B9-42A4-B0A9-DE46C5C8E7E9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467991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C1452F-084D-4C38-A1C9-131757D2B58C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043102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8BC148-A185-426B-9D5B-8B1F6DD5EE46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9969609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4DCEC6-CEAB-4B65-BB86-97581669EAA3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877781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85A182-DE59-4823-BD0B-6F98890B3A0B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94546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microsoft.com/office/2007/relationships/hdphoto" Target="../media/hdphoto2.wdp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microsoft.com/office/2007/relationships/hdphoto" Target="../media/hdphoto1.wdp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 cstate="print">
            <a:lum/>
            <a:extLst>
              <a:ext uri="{BEBA8EAE-BF5A-486C-A8C5-ECC9F3942E4B}">
                <a14:imgProps xmlns="" xmlns:a14="http://schemas.microsoft.com/office/drawing/2010/main">
                  <a14:imgLayer r:embed="rId16">
                    <a14:imgEffect>
                      <a14:saturation sat="25000"/>
                    </a14:imgEffect>
                    <a14:imgEffect>
                      <a14:brightnessContrast bright="12000" contrast="40000"/>
                    </a14:imgEffect>
                  </a14:imgLayer>
                </a14:imgProps>
              </a:ext>
            </a:extLst>
          </a:blip>
          <a:srcRect/>
          <a:tile tx="0" ty="0" sx="100000" sy="100000" flip="y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7" cstate="print">
            <a:extLst>
              <a:ext uri="{BEBA8EAE-BF5A-486C-A8C5-ECC9F3942E4B}">
                <a14:imgProps xmlns="" xmlns:a14="http://schemas.microsoft.com/office/drawing/2010/main">
                  <a14:imgLayer r:embed="rId18">
                    <a14:imgEffect>
                      <a14:sharpenSoften amount="11000"/>
                    </a14:imgEffect>
                    <a14:imgEffect>
                      <a14:brightnessContrast bright="7000" contrast="300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383322" y="2098747"/>
            <a:ext cx="377356" cy="9144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11" name="Rectangle 10"/>
          <p:cNvSpPr/>
          <p:nvPr userDrawn="1"/>
        </p:nvSpPr>
        <p:spPr>
          <a:xfrm>
            <a:off x="0" y="6484136"/>
            <a:ext cx="8839200" cy="37322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dirty="0" smtClean="0">
                <a:solidFill>
                  <a:srgbClr val="4D4D4D"/>
                </a:solidFill>
              </a:rPr>
              <a:t>Majlis Ansārullāh, USA - 2014</a:t>
            </a:r>
            <a:endParaRPr lang="en-US" dirty="0">
              <a:solidFill>
                <a:srgbClr val="4D4D4D"/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0" y="6261406"/>
            <a:ext cx="762000" cy="577319"/>
          </a:xfrm>
          <a:prstGeom prst="rect">
            <a:avLst/>
          </a:prstGeom>
        </p:spPr>
      </p:pic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533587"/>
            <a:ext cx="2895600" cy="274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287984" y="6533587"/>
            <a:ext cx="1181595" cy="274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57703" y="6533587"/>
            <a:ext cx="855023" cy="274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79F12BF-1644-4684-A923-CE67AD53701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nsarusa.net/?q=user" TargetMode="Externa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1657351"/>
            <a:ext cx="9144000" cy="1943100"/>
          </a:xfrm>
        </p:spPr>
        <p:txBody>
          <a:bodyPr/>
          <a:lstStyle/>
          <a:p>
            <a:pPr algn="ctr"/>
            <a:r>
              <a:rPr lang="en-US" sz="3600" dirty="0" smtClean="0">
                <a:solidFill>
                  <a:schemeClr val="tx1">
                    <a:lumMod val="75000"/>
                  </a:schemeClr>
                </a:solidFill>
              </a:rPr>
              <a:t>Ansār Leadership Conference (ALC)</a:t>
            </a:r>
            <a:r>
              <a:rPr lang="en-US" sz="2800" dirty="0" smtClean="0">
                <a:solidFill>
                  <a:schemeClr val="tx1">
                    <a:lumMod val="75000"/>
                  </a:schemeClr>
                </a:solidFill>
              </a:rPr>
              <a:t/>
            </a:r>
            <a:br>
              <a:rPr lang="en-US" sz="2800" dirty="0" smtClean="0">
                <a:solidFill>
                  <a:schemeClr val="tx1">
                    <a:lumMod val="75000"/>
                  </a:schemeClr>
                </a:solidFill>
              </a:rPr>
            </a:br>
            <a:r>
              <a:rPr lang="es-ES" sz="2400" dirty="0" err="1" smtClean="0">
                <a:solidFill>
                  <a:schemeClr val="tx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Baitul</a:t>
            </a:r>
            <a:r>
              <a:rPr lang="es-ES" sz="2400" dirty="0" smtClean="0">
                <a:solidFill>
                  <a:schemeClr val="tx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s-ES" sz="2400" dirty="0" err="1" smtClean="0">
                <a:solidFill>
                  <a:schemeClr val="tx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Ikram</a:t>
            </a:r>
            <a:r>
              <a:rPr lang="es-ES" sz="2400" dirty="0" smtClean="0">
                <a:solidFill>
                  <a:schemeClr val="tx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Mosque</a:t>
            </a:r>
            <a:br>
              <a:rPr lang="es-ES" sz="2400" dirty="0" smtClean="0">
                <a:solidFill>
                  <a:schemeClr val="tx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</a:br>
            <a:r>
              <a:rPr lang="es-ES" sz="2400" dirty="0" smtClean="0">
                <a:solidFill>
                  <a:schemeClr val="tx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Allen, TX</a:t>
            </a:r>
            <a:br>
              <a:rPr lang="es-ES" sz="2400" dirty="0" smtClean="0">
                <a:solidFill>
                  <a:schemeClr val="tx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</a:br>
            <a:r>
              <a:rPr lang="en-US" sz="2400" dirty="0" smtClean="0">
                <a:solidFill>
                  <a:schemeClr val="tx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January 18 - 19, 2014</a:t>
            </a:r>
            <a:r>
              <a:rPr lang="en-US" sz="2400" dirty="0" smtClean="0">
                <a:solidFill>
                  <a:srgbClr val="FFFFCC"/>
                </a:solidFill>
                <a:latin typeface="Calibri" pitchFamily="34" charset="0"/>
                <a:cs typeface="Calibri" pitchFamily="34" charset="0"/>
              </a:rPr>
              <a:t/>
            </a:r>
            <a:br>
              <a:rPr lang="en-US" sz="2400" dirty="0" smtClean="0">
                <a:solidFill>
                  <a:srgbClr val="FFFFCC"/>
                </a:solidFill>
                <a:latin typeface="Calibri" pitchFamily="34" charset="0"/>
                <a:cs typeface="Calibri" pitchFamily="34" charset="0"/>
              </a:rPr>
            </a:br>
            <a:endParaRPr lang="en-US" sz="2400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0" y="3648075"/>
            <a:ext cx="9144000" cy="892752"/>
          </a:xfrm>
        </p:spPr>
        <p:txBody>
          <a:bodyPr/>
          <a:lstStyle/>
          <a:p>
            <a:endParaRPr lang="en-US" sz="4000" b="1" dirty="0" smtClean="0">
              <a:solidFill>
                <a:schemeClr val="tx1">
                  <a:lumMod val="75000"/>
                </a:schemeClr>
              </a:solidFill>
            </a:endParaRPr>
          </a:p>
          <a:p>
            <a:r>
              <a:rPr lang="en-US" b="1" dirty="0" smtClean="0">
                <a:solidFill>
                  <a:schemeClr val="tx1">
                    <a:lumMod val="75000"/>
                  </a:schemeClr>
                </a:solidFill>
              </a:rPr>
              <a:t>Department of </a:t>
            </a:r>
            <a:r>
              <a:rPr lang="en-US" b="1" dirty="0" err="1" smtClean="0">
                <a:solidFill>
                  <a:schemeClr val="tx1">
                    <a:lumMod val="75000"/>
                  </a:schemeClr>
                </a:solidFill>
              </a:rPr>
              <a:t>Umumi</a:t>
            </a:r>
            <a:endParaRPr lang="en-US" b="1" dirty="0">
              <a:solidFill>
                <a:schemeClr val="tx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0663023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Umumi</a:t>
            </a:r>
            <a:r>
              <a:rPr lang="en-US" dirty="0" smtClean="0">
                <a:solidFill>
                  <a:schemeClr val="tx1"/>
                </a:solidFill>
              </a:rPr>
              <a:t> Team 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353787" y="1983179"/>
            <a:ext cx="659080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+mn-lt"/>
              </a:rPr>
              <a:t>Maqbool Tahir</a:t>
            </a:r>
          </a:p>
          <a:p>
            <a:r>
              <a:rPr lang="en-US" dirty="0" err="1" smtClean="0">
                <a:latin typeface="+mn-lt"/>
              </a:rPr>
              <a:t>Qaid</a:t>
            </a:r>
            <a:r>
              <a:rPr lang="en-US" dirty="0" smtClean="0">
                <a:latin typeface="+mn-lt"/>
              </a:rPr>
              <a:t> </a:t>
            </a:r>
            <a:r>
              <a:rPr lang="en-US" dirty="0" err="1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Umumi</a:t>
            </a:r>
            <a:r>
              <a:rPr lang="en-US" dirty="0" smtClean="0">
                <a:latin typeface="+mn-lt"/>
              </a:rPr>
              <a:t> </a:t>
            </a:r>
            <a:r>
              <a:rPr lang="en-US" dirty="0" err="1" smtClean="0">
                <a:latin typeface="+mn-lt"/>
              </a:rPr>
              <a:t>Majlis</a:t>
            </a:r>
            <a:r>
              <a:rPr lang="en-US" dirty="0" smtClean="0">
                <a:latin typeface="+mn-lt"/>
              </a:rPr>
              <a:t> Ansārullāh USA</a:t>
            </a:r>
          </a:p>
          <a:p>
            <a:r>
              <a:rPr lang="en-US" dirty="0" smtClean="0">
                <a:latin typeface="+mn-lt"/>
              </a:rPr>
              <a:t>qaid.umumi@ansarusa.org 	</a:t>
            </a:r>
          </a:p>
          <a:p>
            <a:endParaRPr lang="en-US" dirty="0" smtClean="0">
              <a:latin typeface="+mn-lt"/>
            </a:endParaRPr>
          </a:p>
          <a:p>
            <a:r>
              <a:rPr lang="en-US" b="1" dirty="0" err="1" smtClean="0">
                <a:latin typeface="+mn-lt"/>
              </a:rPr>
              <a:t>Naveed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Malik</a:t>
            </a:r>
            <a:r>
              <a:rPr lang="en-US" b="1" dirty="0" smtClean="0">
                <a:latin typeface="+mn-lt"/>
              </a:rPr>
              <a:t> </a:t>
            </a:r>
          </a:p>
          <a:p>
            <a:r>
              <a:rPr lang="en-US" dirty="0" err="1" smtClean="0">
                <a:latin typeface="+mn-lt"/>
              </a:rPr>
              <a:t>Naib</a:t>
            </a:r>
            <a:r>
              <a:rPr lang="en-US" dirty="0" smtClean="0">
                <a:latin typeface="+mn-lt"/>
              </a:rPr>
              <a:t> </a:t>
            </a:r>
            <a:r>
              <a:rPr lang="en-US" dirty="0" err="1" smtClean="0">
                <a:latin typeface="+mn-lt"/>
              </a:rPr>
              <a:t>Qaid</a:t>
            </a:r>
            <a:r>
              <a:rPr lang="en-US" dirty="0" smtClean="0">
                <a:latin typeface="+mn-lt"/>
              </a:rPr>
              <a:t> </a:t>
            </a:r>
            <a:r>
              <a:rPr lang="en-US" dirty="0" err="1" smtClean="0">
                <a:latin typeface="+mn-lt"/>
              </a:rPr>
              <a:t>Umumi</a:t>
            </a:r>
            <a:r>
              <a:rPr lang="en-US" dirty="0" smtClean="0">
                <a:latin typeface="+mn-lt"/>
              </a:rPr>
              <a:t> </a:t>
            </a:r>
            <a:r>
              <a:rPr lang="en-US" dirty="0" err="1" smtClean="0">
                <a:latin typeface="+mn-lt"/>
              </a:rPr>
              <a:t>Majlis</a:t>
            </a:r>
            <a:r>
              <a:rPr lang="en-US" dirty="0" smtClean="0">
                <a:latin typeface="+mn-lt"/>
              </a:rPr>
              <a:t> Ansārullāh USA</a:t>
            </a:r>
          </a:p>
          <a:p>
            <a:r>
              <a:rPr lang="en-US" dirty="0" smtClean="0">
                <a:latin typeface="+mn-lt"/>
              </a:rPr>
              <a:t>naibqaid1.umumi@ ansarusa.org </a:t>
            </a:r>
          </a:p>
          <a:p>
            <a:endParaRPr lang="en-US" dirty="0" smtClean="0">
              <a:latin typeface="+mn-lt"/>
            </a:endParaRPr>
          </a:p>
          <a:p>
            <a:r>
              <a:rPr lang="en-US" b="1" dirty="0" err="1" smtClean="0">
                <a:latin typeface="+mn-lt"/>
              </a:rPr>
              <a:t>Asad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Choudhry</a:t>
            </a:r>
            <a:endParaRPr lang="en-US" b="1" dirty="0" smtClean="0">
              <a:latin typeface="+mn-lt"/>
            </a:endParaRPr>
          </a:p>
          <a:p>
            <a:r>
              <a:rPr lang="en-US" dirty="0" err="1" smtClean="0">
                <a:latin typeface="+mn-lt"/>
              </a:rPr>
              <a:t>Naib</a:t>
            </a:r>
            <a:r>
              <a:rPr lang="en-US" dirty="0" smtClean="0">
                <a:latin typeface="+mn-lt"/>
              </a:rPr>
              <a:t> </a:t>
            </a:r>
            <a:r>
              <a:rPr lang="en-US" dirty="0" err="1" smtClean="0">
                <a:latin typeface="+mn-lt"/>
              </a:rPr>
              <a:t>Qaid</a:t>
            </a:r>
            <a:r>
              <a:rPr lang="en-US" dirty="0" smtClean="0">
                <a:latin typeface="+mn-lt"/>
              </a:rPr>
              <a:t> </a:t>
            </a:r>
            <a:r>
              <a:rPr lang="en-US" dirty="0" err="1" smtClean="0">
                <a:latin typeface="+mn-lt"/>
              </a:rPr>
              <a:t>Umumi</a:t>
            </a:r>
            <a:r>
              <a:rPr lang="en-US" dirty="0" smtClean="0">
                <a:latin typeface="+mn-lt"/>
              </a:rPr>
              <a:t> </a:t>
            </a:r>
            <a:r>
              <a:rPr lang="en-US" dirty="0" err="1" smtClean="0">
                <a:latin typeface="+mn-lt"/>
              </a:rPr>
              <a:t>Majlis</a:t>
            </a:r>
            <a:r>
              <a:rPr lang="en-US" dirty="0" smtClean="0">
                <a:latin typeface="+mn-lt"/>
              </a:rPr>
              <a:t> </a:t>
            </a:r>
            <a:r>
              <a:rPr lang="en-US" dirty="0" err="1" smtClean="0">
                <a:latin typeface="+mn-lt"/>
              </a:rPr>
              <a:t>Ansārullāh</a:t>
            </a:r>
            <a:r>
              <a:rPr lang="en-US" dirty="0" smtClean="0">
                <a:latin typeface="+mn-lt"/>
              </a:rPr>
              <a:t> USA</a:t>
            </a:r>
          </a:p>
          <a:p>
            <a:r>
              <a:rPr lang="en-US" dirty="0" smtClean="0">
                <a:latin typeface="+mn-lt"/>
              </a:rPr>
              <a:t>naibqaid2.umumi@ ansarusa.org </a:t>
            </a:r>
          </a:p>
          <a:p>
            <a:r>
              <a:rPr lang="en-US" dirty="0" smtClean="0">
                <a:latin typeface="+mn-lt"/>
              </a:rPr>
              <a:t>	</a:t>
            </a:r>
          </a:p>
          <a:p>
            <a:endParaRPr lang="en-US" dirty="0" smtClean="0">
              <a:latin typeface="+mn-lt"/>
            </a:endParaRPr>
          </a:p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27037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National Goal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3825" y="3100647"/>
            <a:ext cx="8229600" cy="714896"/>
          </a:xfrm>
        </p:spPr>
        <p:txBody>
          <a:bodyPr/>
          <a:lstStyle/>
          <a:p>
            <a:pPr algn="ctr">
              <a:lnSpc>
                <a:spcPct val="150000"/>
              </a:lnSpc>
              <a:buNone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 pitchFamily="34" charset="0"/>
              </a:rPr>
              <a:t>1000 General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 pitchFamily="34" charset="0"/>
              </a:rPr>
              <a:t>meeting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Calibri" pitchFamily="34" charset="0"/>
              </a:rPr>
              <a:t>attendance every month</a:t>
            </a: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Calibri" pitchFamily="34" charset="0"/>
            </a:endParaRPr>
          </a:p>
          <a:p>
            <a:pPr lvl="1">
              <a:buNone/>
            </a:pPr>
            <a:endParaRPr lang="en-US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Calibri" pitchFamily="34" charset="0"/>
            </a:endParaRPr>
          </a:p>
          <a:p>
            <a:pPr lvl="1">
              <a:buNone/>
            </a:pPr>
            <a:endParaRPr lang="en-US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Calibri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75709" y="504701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627037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Majālis held General Meeting 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075709" y="504701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429791"/>
          <a:ext cx="8229600" cy="4148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175460" y="1296785"/>
            <a:ext cx="2793077" cy="461665"/>
          </a:xfrm>
          <a:prstGeom prst="rect">
            <a:avLst/>
          </a:prstGeom>
          <a:solidFill>
            <a:schemeClr val="bg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+mn-lt"/>
              </a:rPr>
              <a:t>(Total Majālis 69)</a:t>
            </a:r>
            <a:endParaRPr lang="en-US" sz="2400" b="1" dirty="0">
              <a:latin typeface="+mn-lt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27037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General Meeting Attendance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075709" y="504701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</p:nvPr>
        </p:nvGraphicFramePr>
        <p:xfrm>
          <a:off x="457200" y="1330036"/>
          <a:ext cx="8229600" cy="43309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3042458" y="1213659"/>
            <a:ext cx="3084022" cy="461665"/>
          </a:xfrm>
          <a:prstGeom prst="rect">
            <a:avLst/>
          </a:prstGeom>
          <a:solidFill>
            <a:schemeClr val="bg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+mn-lt"/>
              </a:rPr>
              <a:t>(Total </a:t>
            </a:r>
            <a:r>
              <a:rPr lang="en-US" sz="2400" b="1" dirty="0" err="1" smtClean="0">
                <a:latin typeface="+mn-lt"/>
              </a:rPr>
              <a:t>Tajnid</a:t>
            </a:r>
            <a:r>
              <a:rPr lang="en-US" sz="2400" b="1" dirty="0" smtClean="0">
                <a:latin typeface="+mn-lt"/>
              </a:rPr>
              <a:t>  2600)</a:t>
            </a:r>
            <a:endParaRPr lang="en-US" sz="2400" b="1" dirty="0">
              <a:latin typeface="+mn-lt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27037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Local </a:t>
            </a:r>
            <a:r>
              <a:rPr lang="en-US" dirty="0" smtClean="0"/>
              <a:t>Goals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512" y="1316971"/>
            <a:ext cx="8229600" cy="2972395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sz="2800" dirty="0" smtClean="0">
                <a:cs typeface="Calibri" pitchFamily="34" charset="0"/>
              </a:rPr>
              <a:t>Monthly Report submission – 7</a:t>
            </a:r>
            <a:r>
              <a:rPr lang="en-US" sz="2800" baseline="30000" dirty="0" smtClean="0">
                <a:cs typeface="Calibri" pitchFamily="34" charset="0"/>
              </a:rPr>
              <a:t>th</a:t>
            </a:r>
            <a:r>
              <a:rPr lang="en-US" sz="2800" dirty="0" smtClean="0">
                <a:cs typeface="Calibri" pitchFamily="34" charset="0"/>
              </a:rPr>
              <a:t> of the following month – 40 points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800" dirty="0" smtClean="0">
                <a:cs typeface="Calibri" pitchFamily="34" charset="0"/>
              </a:rPr>
              <a:t>Holding general meeting every month – 30 Points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800" dirty="0" smtClean="0">
                <a:cs typeface="Calibri" pitchFamily="34" charset="0"/>
              </a:rPr>
              <a:t>General meeting attendance&gt;= 50% – 10 Points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800" dirty="0" smtClean="0">
                <a:cs typeface="Calibri" pitchFamily="34" charset="0"/>
              </a:rPr>
              <a:t>Holding </a:t>
            </a:r>
            <a:r>
              <a:rPr lang="en-US" sz="2800" dirty="0" smtClean="0"/>
              <a:t>‘Āmila</a:t>
            </a:r>
            <a:r>
              <a:rPr lang="en-US" sz="2800" dirty="0" smtClean="0">
                <a:cs typeface="Calibri" pitchFamily="34" charset="0"/>
              </a:rPr>
              <a:t> meeting every month – 20 Points</a:t>
            </a:r>
          </a:p>
          <a:p>
            <a:pPr lvl="1">
              <a:buNone/>
            </a:pPr>
            <a:endParaRPr lang="en-US" dirty="0" smtClean="0">
              <a:solidFill>
                <a:srgbClr val="C00000"/>
              </a:solidFill>
              <a:cs typeface="Calibri" pitchFamily="34" charset="0"/>
            </a:endParaRPr>
          </a:p>
          <a:p>
            <a:pPr lvl="1">
              <a:buNone/>
            </a:pPr>
            <a:endParaRPr lang="en-US" dirty="0" smtClean="0">
              <a:solidFill>
                <a:srgbClr val="C00000"/>
              </a:solidFill>
              <a:cs typeface="Calibri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75709" y="504701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38150" y="4664627"/>
            <a:ext cx="7137072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C00000"/>
                </a:solidFill>
                <a:latin typeface="+mn-lt"/>
              </a:rPr>
              <a:t>Monthly meetings may be held over the phone if distance and/or weather are a factor. </a:t>
            </a:r>
            <a:endParaRPr lang="en-US" sz="2400" b="1" dirty="0" smtClean="0">
              <a:solidFill>
                <a:srgbClr val="C00000"/>
              </a:solidFill>
              <a:latin typeface="+mn-lt"/>
              <a:cs typeface="Calibri" pitchFamily="34" charset="0"/>
            </a:endParaRPr>
          </a:p>
          <a:p>
            <a:pPr algn="ctr"/>
            <a:endParaRPr lang="en-US" sz="2800" b="1" dirty="0">
              <a:latin typeface="+mn-lt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27037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3476" y="558141"/>
            <a:ext cx="6400800" cy="617517"/>
          </a:xfrm>
        </p:spPr>
        <p:txBody>
          <a:bodyPr/>
          <a:lstStyle/>
          <a:p>
            <a:r>
              <a:rPr lang="en-US" b="1" dirty="0" smtClean="0"/>
              <a:t>How to Submit the monthly report</a:t>
            </a:r>
            <a:endParaRPr lang="en-US" b="1" dirty="0"/>
          </a:p>
        </p:txBody>
      </p:sp>
      <p:sp>
        <p:nvSpPr>
          <p:cNvPr id="4" name="TextBox 3"/>
          <p:cNvSpPr txBox="1"/>
          <p:nvPr/>
        </p:nvSpPr>
        <p:spPr>
          <a:xfrm>
            <a:off x="1140031" y="1626919"/>
            <a:ext cx="649580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 smtClean="0">
                <a:solidFill>
                  <a:schemeClr val="accent1">
                    <a:lumMod val="25000"/>
                  </a:schemeClr>
                </a:solidFill>
                <a:latin typeface="+mn-lt"/>
              </a:rPr>
              <a:t>Online Reporting link</a:t>
            </a:r>
          </a:p>
          <a:p>
            <a:endParaRPr lang="en-US" sz="2400" dirty="0" smtClean="0">
              <a:solidFill>
                <a:schemeClr val="accent1">
                  <a:lumMod val="25000"/>
                </a:schemeClr>
              </a:solidFill>
              <a:latin typeface="+mn-lt"/>
            </a:endParaRPr>
          </a:p>
          <a:p>
            <a:r>
              <a:rPr lang="en-US" sz="2400" dirty="0" smtClean="0">
                <a:solidFill>
                  <a:schemeClr val="accent1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hlinkClick r:id="rId2"/>
              </a:rPr>
              <a:t>http://www.ansarusa.net/?q=user</a:t>
            </a:r>
            <a:endParaRPr lang="en-US" sz="2400" dirty="0" smtClean="0">
              <a:solidFill>
                <a:schemeClr val="accent1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endParaRPr lang="en-US" sz="2400" dirty="0" smtClean="0">
              <a:solidFill>
                <a:schemeClr val="accent1">
                  <a:lumMod val="25000"/>
                </a:schemeClr>
              </a:solidFill>
              <a:latin typeface="+mn-lt"/>
            </a:endParaRPr>
          </a:p>
          <a:p>
            <a:endParaRPr lang="en-US" sz="2400" dirty="0">
              <a:solidFill>
                <a:schemeClr val="accent1">
                  <a:lumMod val="25000"/>
                </a:schemeClr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531917" y="1353787"/>
            <a:ext cx="551015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err="1" smtClean="0">
                <a:latin typeface="+mn-lt"/>
              </a:rPr>
              <a:t>Jazakallah</a:t>
            </a:r>
            <a:r>
              <a:rPr lang="en-US" sz="6000" b="1" dirty="0" smtClean="0">
                <a:latin typeface="+mn-lt"/>
              </a:rPr>
              <a:t> </a:t>
            </a:r>
          </a:p>
          <a:p>
            <a:pPr algn="ctr"/>
            <a:endParaRPr lang="en-US" sz="6000" b="1" dirty="0" smtClean="0">
              <a:latin typeface="+mn-lt"/>
            </a:endParaRPr>
          </a:p>
          <a:p>
            <a:pPr algn="ctr"/>
            <a:r>
              <a:rPr lang="en-US" sz="6000" b="1" dirty="0" smtClean="0">
                <a:latin typeface="+mn-lt"/>
              </a:rPr>
              <a:t>Any Questions?</a:t>
            </a:r>
            <a:endParaRPr lang="en-US" sz="6000" b="1" dirty="0">
              <a:latin typeface="+mn-lt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88977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Custom 1">
      <a:dk1>
        <a:srgbClr val="000099"/>
      </a:dk1>
      <a:lt1>
        <a:srgbClr val="666699"/>
      </a:lt1>
      <a:dk2>
        <a:srgbClr val="000099"/>
      </a:dk2>
      <a:lt2>
        <a:srgbClr val="3E3E5C"/>
      </a:lt2>
      <a:accent1>
        <a:srgbClr val="C1C1FF"/>
      </a:accent1>
      <a:accent2>
        <a:srgbClr val="6666FF"/>
      </a:accent2>
      <a:accent3>
        <a:srgbClr val="B8B8CA"/>
      </a:accent3>
      <a:accent4>
        <a:srgbClr val="000082"/>
      </a:accent4>
      <a:accent5>
        <a:srgbClr val="DDDDFF"/>
      </a:accent5>
      <a:accent6>
        <a:srgbClr val="5C5CE7"/>
      </a:accent6>
      <a:hlink>
        <a:srgbClr val="2828FE"/>
      </a:hlink>
      <a:folHlink>
        <a:srgbClr val="99CC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0" tIns="0" rIns="0" bIns="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0" tIns="0" rIns="0" bIns="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0000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99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000082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99"/>
        </a:dk1>
        <a:lt1>
          <a:srgbClr val="666699"/>
        </a:lt1>
        <a:dk2>
          <a:srgbClr val="000099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000082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99"/>
        </a:dk1>
        <a:lt1>
          <a:srgbClr val="666699"/>
        </a:lt1>
        <a:dk2>
          <a:srgbClr val="000099"/>
        </a:dk2>
        <a:lt2>
          <a:srgbClr val="3E3E5C"/>
        </a:lt2>
        <a:accent1>
          <a:srgbClr val="C1C1FF"/>
        </a:accent1>
        <a:accent2>
          <a:srgbClr val="6666FF"/>
        </a:accent2>
        <a:accent3>
          <a:srgbClr val="B8B8CA"/>
        </a:accent3>
        <a:accent4>
          <a:srgbClr val="000082"/>
        </a:accent4>
        <a:accent5>
          <a:srgbClr val="DDDDF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white_template</Template>
  <TotalTime>256</TotalTime>
  <Words>125</Words>
  <Application>Microsoft Office PowerPoint</Application>
  <PresentationFormat>On-screen Show (4:3)</PresentationFormat>
  <Paragraphs>42</Paragraphs>
  <Slides>8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Default Design</vt:lpstr>
      <vt:lpstr>Ansār Leadership Conference (ALC) Baitul Ikram Mosque Allen, TX January 18 - 19, 2014 </vt:lpstr>
      <vt:lpstr>Umumi Team  </vt:lpstr>
      <vt:lpstr>National Goal </vt:lpstr>
      <vt:lpstr>Majālis held General Meeting  </vt:lpstr>
      <vt:lpstr>General Meeting Attendance </vt:lpstr>
      <vt:lpstr>Local Goals </vt:lpstr>
      <vt:lpstr>Slide 7</vt:lpstr>
      <vt:lpstr>Slide 8</vt:lpstr>
    </vt:vector>
  </TitlesOfParts>
  <Company>Presentation Magazine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5</dc:title>
  <dc:creator>Presentation Magazine</dc:creator>
  <cp:lastModifiedBy>mtahir</cp:lastModifiedBy>
  <cp:revision>54</cp:revision>
  <dcterms:created xsi:type="dcterms:W3CDTF">2005-01-24T13:51:05Z</dcterms:created>
  <dcterms:modified xsi:type="dcterms:W3CDTF">2014-01-16T18:04:36Z</dcterms:modified>
</cp:coreProperties>
</file>