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11"/>
  </p:notesMasterIdLst>
  <p:sldIdLst>
    <p:sldId id="364" r:id="rId3"/>
    <p:sldId id="370" r:id="rId4"/>
    <p:sldId id="339" r:id="rId5"/>
    <p:sldId id="340" r:id="rId6"/>
    <p:sldId id="342" r:id="rId7"/>
    <p:sldId id="367" r:id="rId8"/>
    <p:sldId id="343" r:id="rId9"/>
    <p:sldId id="3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2" autoAdjust="0"/>
    <p:restoredTop sz="69883" autoAdjust="0"/>
  </p:normalViewPr>
  <p:slideViewPr>
    <p:cSldViewPr>
      <p:cViewPr varScale="1">
        <p:scale>
          <a:sx n="64" d="100"/>
          <a:sy n="64" d="100"/>
        </p:scale>
        <p:origin x="148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22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D325-8AB7-425E-9394-76D4DB82D9C3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475AF-D5FC-462F-8F91-C8CE628E6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80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475AF-D5FC-462F-8F91-C8CE628E616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59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3" name="Picture 3" descr="white rectangle.png"/>
          <p:cNvPicPr>
            <a:picLocks noChangeAspect="1"/>
          </p:cNvPicPr>
          <p:nvPr userDrawn="1"/>
        </p:nvPicPr>
        <p:blipFill>
          <a:blip r:embed="rId2" cstate="print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01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52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1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2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175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43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0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35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7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770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3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7772400" cy="1362075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267200"/>
            <a:ext cx="7772400" cy="8143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jlis Ansarullah Logo 2007.bmp"/>
          <p:cNvPicPr>
            <a:picLocks noChangeAspect="1"/>
          </p:cNvPicPr>
          <p:nvPr userDrawn="1"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100000"/>
                    </a14:imgEffect>
                    <a14:imgEffect>
                      <a14:brightnessContrast bright="2000" contrast="-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67600" y="152400"/>
            <a:ext cx="1371601" cy="103853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kern="1200" spc="-15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 sz="4000" dirty="0" smtClean="0"/>
              <a:t>Tabligh</a:t>
            </a:r>
            <a:r>
              <a:rPr lang="en-US" sz="4000" baseline="0" dirty="0" smtClean="0"/>
              <a:t> Goals - 2015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800" kern="1200" spc="-15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B7EAA-69D6-49E2-8761-AACCF5CA8906}" type="datetimeFigureOut">
              <a:rPr lang="en-US" smtClean="0"/>
              <a:pPr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072D8-E33E-404C-83F8-AAF5587AE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1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slam.org/library/books/World-Crisis-and-Pathway-to-Peac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057400" y="1905000"/>
            <a:ext cx="4572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-150" normalizeH="0" baseline="0" noProof="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n-ea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181100"/>
            <a:ext cx="9144000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sz="900" dirty="0"/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endParaRPr lang="en-US" sz="4000" b="1" dirty="0">
              <a:solidFill>
                <a:schemeClr val="bg2"/>
              </a:solidFill>
            </a:endParaRPr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r>
              <a:rPr lang="en-US" sz="4000" b="1" dirty="0" smtClean="0">
                <a:solidFill>
                  <a:schemeClr val="bg2"/>
                </a:solidFill>
              </a:rPr>
              <a:t>Tāblīgh Team:</a:t>
            </a:r>
          </a:p>
          <a:p>
            <a:endParaRPr lang="en-US" sz="4000" b="1" dirty="0">
              <a:solidFill>
                <a:schemeClr val="bg2"/>
              </a:solidFill>
            </a:endParaRPr>
          </a:p>
          <a:p>
            <a:pPr marL="742950" indent="-742950">
              <a:buAutoNum type="arabicPeriod"/>
            </a:pPr>
            <a:r>
              <a:rPr lang="en-US" sz="4000" b="1" dirty="0" err="1" smtClean="0">
                <a:solidFill>
                  <a:schemeClr val="bg2"/>
                </a:solidFill>
              </a:rPr>
              <a:t>Muzaffar</a:t>
            </a:r>
            <a:r>
              <a:rPr lang="en-US" sz="4000" b="1" dirty="0" smtClean="0">
                <a:solidFill>
                  <a:schemeClr val="bg2"/>
                </a:solidFill>
              </a:rPr>
              <a:t> Siddiqi Qā'id Tāblīgh</a:t>
            </a:r>
          </a:p>
          <a:p>
            <a:pPr marL="742950" indent="-742950">
              <a:buAutoNum type="arabicPeriod"/>
            </a:pPr>
            <a:r>
              <a:rPr lang="en-US" sz="4000" b="1" dirty="0" err="1" smtClean="0">
                <a:solidFill>
                  <a:schemeClr val="bg2"/>
                </a:solidFill>
              </a:rPr>
              <a:t>Moyenuddin</a:t>
            </a:r>
            <a:r>
              <a:rPr lang="en-US" sz="4000" b="1" dirty="0" smtClean="0"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solidFill>
                  <a:schemeClr val="bg2"/>
                </a:solidFill>
              </a:rPr>
              <a:t>Sirajee</a:t>
            </a:r>
            <a:r>
              <a:rPr lang="en-US" sz="4000" b="1" dirty="0" smtClean="0">
                <a:solidFill>
                  <a:schemeClr val="bg2"/>
                </a:solidFill>
              </a:rPr>
              <a:t> – </a:t>
            </a:r>
            <a:r>
              <a:rPr lang="en-US" sz="4000" b="1" dirty="0" err="1" smtClean="0">
                <a:solidFill>
                  <a:schemeClr val="bg2"/>
                </a:solidFill>
              </a:rPr>
              <a:t>Naib</a:t>
            </a:r>
            <a:r>
              <a:rPr lang="en-US" sz="4000" b="1" dirty="0" smtClean="0">
                <a:solidFill>
                  <a:schemeClr val="bg2"/>
                </a:solidFill>
              </a:rPr>
              <a:t> Qā'id 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chemeClr val="bg2"/>
                </a:solidFill>
              </a:rPr>
              <a:t>Imran Malik – </a:t>
            </a:r>
            <a:r>
              <a:rPr lang="en-US" sz="4000" b="1" dirty="0" err="1" smtClean="0">
                <a:solidFill>
                  <a:schemeClr val="bg2"/>
                </a:solidFill>
              </a:rPr>
              <a:t>Naib</a:t>
            </a:r>
            <a:r>
              <a:rPr lang="en-US" sz="4000" b="1" dirty="0" smtClean="0">
                <a:solidFill>
                  <a:schemeClr val="bg2"/>
                </a:solidFill>
              </a:rPr>
              <a:t> Qā'id </a:t>
            </a:r>
          </a:p>
          <a:p>
            <a:pPr marL="514350" indent="-514350">
              <a:buAutoNum type="arabicPeriod"/>
            </a:pPr>
            <a:endParaRPr lang="en-US" sz="2800" b="1" dirty="0">
              <a:solidFill>
                <a:schemeClr val="bg2"/>
              </a:solidFill>
            </a:endParaRPr>
          </a:p>
          <a:p>
            <a:endParaRPr lang="en-US" sz="4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257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057400" y="1905000"/>
            <a:ext cx="4572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-150" normalizeH="0" baseline="0" noProof="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n-ea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381000"/>
            <a:ext cx="9144000" cy="502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sz="900" dirty="0"/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endParaRPr lang="en-US" sz="4000" b="1" dirty="0">
              <a:solidFill>
                <a:schemeClr val="bg2"/>
              </a:solidFill>
            </a:endParaRPr>
          </a:p>
          <a:p>
            <a:endParaRPr lang="en-US" sz="4000" b="1" dirty="0" smtClean="0">
              <a:solidFill>
                <a:schemeClr val="bg2"/>
              </a:solidFill>
            </a:endParaRPr>
          </a:p>
          <a:p>
            <a:r>
              <a:rPr lang="en-US" sz="4000" b="1" dirty="0" smtClean="0">
                <a:solidFill>
                  <a:schemeClr val="bg2"/>
                </a:solidFill>
              </a:rPr>
              <a:t>Focal </a:t>
            </a:r>
            <a:r>
              <a:rPr lang="en-US" sz="4000" b="1" dirty="0">
                <a:solidFill>
                  <a:schemeClr val="bg2"/>
                </a:solidFill>
              </a:rPr>
              <a:t>point of 2015 plan: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2"/>
                </a:solidFill>
              </a:rPr>
              <a:t>To implement following approved 2014 </a:t>
            </a:r>
            <a:r>
              <a:rPr lang="en-US" sz="2800" b="1" dirty="0" err="1">
                <a:solidFill>
                  <a:schemeClr val="bg2"/>
                </a:solidFill>
              </a:rPr>
              <a:t>Shura</a:t>
            </a:r>
            <a:r>
              <a:rPr lang="en-US" sz="2800" b="1" dirty="0">
                <a:solidFill>
                  <a:schemeClr val="bg2"/>
                </a:solidFill>
              </a:rPr>
              <a:t> Proposal for Tabligh</a:t>
            </a:r>
            <a:r>
              <a:rPr lang="en-US" sz="2800" b="1" dirty="0" smtClean="0">
                <a:solidFill>
                  <a:schemeClr val="bg2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“Hazard </a:t>
            </a:r>
            <a:r>
              <a:rPr lang="en-US" sz="2400" dirty="0" err="1">
                <a:solidFill>
                  <a:schemeClr val="bg1"/>
                </a:solidFill>
              </a:rPr>
              <a:t>Khalifatul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Masih's</a:t>
            </a:r>
            <a:r>
              <a:rPr lang="en-US" sz="2400" dirty="0">
                <a:solidFill>
                  <a:schemeClr val="bg1"/>
                </a:solidFill>
              </a:rPr>
              <a:t> book, "World Crisis - Pathway to Peace" is not only an essential reading for policy makers but also an excellent way to introduce </a:t>
            </a:r>
            <a:r>
              <a:rPr lang="en-US" sz="2400" dirty="0" err="1">
                <a:solidFill>
                  <a:schemeClr val="bg1"/>
                </a:solidFill>
              </a:rPr>
              <a:t>Jamaat</a:t>
            </a:r>
            <a:r>
              <a:rPr lang="en-US" sz="2400" dirty="0">
                <a:solidFill>
                  <a:schemeClr val="bg1"/>
                </a:solidFill>
              </a:rPr>
              <a:t> to non-Muslim audiences. </a:t>
            </a:r>
            <a:r>
              <a:rPr lang="en-US" sz="2400" dirty="0" err="1">
                <a:solidFill>
                  <a:schemeClr val="bg1"/>
                </a:solidFill>
              </a:rPr>
              <a:t>Majlis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Ansārullāh</a:t>
            </a:r>
            <a:r>
              <a:rPr lang="en-US" sz="2400" dirty="0">
                <a:solidFill>
                  <a:schemeClr val="bg1"/>
                </a:solidFill>
              </a:rPr>
              <a:t> should identify and implement novel - yet achievable - ways to distribute this book to members of government, academia, media and other organizations in the USA. </a:t>
            </a:r>
            <a:r>
              <a:rPr lang="en-US" sz="2400" dirty="0" smtClean="0">
                <a:solidFill>
                  <a:schemeClr val="bg1"/>
                </a:solidFill>
              </a:rPr>
              <a:t>“</a:t>
            </a:r>
          </a:p>
          <a:p>
            <a:pPr lvl="1"/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2"/>
                </a:solidFill>
              </a:rPr>
              <a:t>Support and Supplement Jamat Tabligh plans at </a:t>
            </a:r>
            <a:r>
              <a:rPr lang="en-US" sz="2800" b="1" dirty="0" err="1">
                <a:solidFill>
                  <a:schemeClr val="bg2"/>
                </a:solidFill>
              </a:rPr>
              <a:t>Majlis</a:t>
            </a:r>
            <a:r>
              <a:rPr lang="en-US" sz="2800" b="1" dirty="0">
                <a:solidFill>
                  <a:schemeClr val="bg2"/>
                </a:solidFill>
              </a:rPr>
              <a:t> level.</a:t>
            </a:r>
          </a:p>
          <a:p>
            <a:endParaRPr lang="en-US" sz="4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08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257799" y="1295400"/>
            <a:ext cx="3197225" cy="792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sz="900" dirty="0"/>
          </a:p>
          <a:p>
            <a:r>
              <a:rPr lang="en-US" sz="900" dirty="0"/>
              <a:t> </a:t>
            </a:r>
            <a:endParaRPr lang="en-US" sz="2000" dirty="0">
              <a:solidFill>
                <a:schemeClr val="bg2"/>
              </a:solidFill>
            </a:endParaRPr>
          </a:p>
          <a:p>
            <a:endParaRPr lang="en-US" sz="2000" dirty="0" smtClean="0">
              <a:solidFill>
                <a:schemeClr val="bg2"/>
              </a:solidFill>
            </a:endParaRPr>
          </a:p>
          <a:p>
            <a:endParaRPr lang="en-US" sz="2000" spc="-150" dirty="0">
              <a:ln w="3175">
                <a:noFill/>
              </a:ln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  <a:p>
            <a:endParaRPr kumimoji="0" lang="en-US" sz="2000" b="0" i="0" u="none" strike="noStrike" kern="1200" cap="none" spc="-150" normalizeH="0" baseline="0" noProof="0" dirty="0" smtClean="0">
              <a:ln w="3175">
                <a:noFill/>
              </a:ln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cs typeface="Arial" charset="0"/>
            </a:endParaRPr>
          </a:p>
        </p:txBody>
      </p:sp>
      <p:pic>
        <p:nvPicPr>
          <p:cNvPr id="1026" name="Picture 2" descr="http://www.themuslimtimes.org/wp-content/uploads/2013/04/3626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1066800"/>
            <a:ext cx="3048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76600" y="1143001"/>
            <a:ext cx="563879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bg2"/>
                </a:solidFill>
              </a:rPr>
              <a:t>Shura</a:t>
            </a:r>
            <a:r>
              <a:rPr lang="en-US" sz="2400" b="1" dirty="0" smtClean="0">
                <a:solidFill>
                  <a:schemeClr val="bg2"/>
                </a:solidFill>
              </a:rPr>
              <a:t> Subcommittee Recommendations</a:t>
            </a:r>
            <a:r>
              <a:rPr lang="en-US" sz="2400" b="1" dirty="0">
                <a:solidFill>
                  <a:schemeClr val="bg2"/>
                </a:solidFill>
              </a:rPr>
              <a:t>: </a:t>
            </a:r>
          </a:p>
          <a:p>
            <a:endParaRPr lang="en-US" dirty="0">
              <a:solidFill>
                <a:schemeClr val="bg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</a:t>
            </a:r>
            <a:r>
              <a:rPr lang="en-US" sz="2000" dirty="0" smtClean="0">
                <a:solidFill>
                  <a:schemeClr val="bg1"/>
                </a:solidFill>
              </a:rPr>
              <a:t>very </a:t>
            </a:r>
            <a:r>
              <a:rPr lang="en-US" sz="2000" dirty="0">
                <a:solidFill>
                  <a:schemeClr val="bg1"/>
                </a:solidFill>
              </a:rPr>
              <a:t>member of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Majlis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should </a:t>
            </a:r>
            <a:r>
              <a:rPr lang="en-US" sz="2000" dirty="0">
                <a:solidFill>
                  <a:schemeClr val="bg1"/>
                </a:solidFill>
              </a:rPr>
              <a:t>read the book himself first to familiarize with its contents to be able to explain to </a:t>
            </a:r>
            <a:r>
              <a:rPr lang="en-US" sz="2000" dirty="0" smtClean="0">
                <a:solidFill>
                  <a:schemeClr val="bg1"/>
                </a:solidFill>
              </a:rPr>
              <a:t>others. </a:t>
            </a: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</a:rPr>
              <a:t>Majlis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Ansarullah</a:t>
            </a:r>
            <a:r>
              <a:rPr lang="en-US" sz="2000" dirty="0">
                <a:solidFill>
                  <a:schemeClr val="bg1"/>
                </a:solidFill>
              </a:rPr>
              <a:t> USA should distribute at least 5000 copies of </a:t>
            </a:r>
            <a:r>
              <a:rPr lang="en-US" sz="2000" dirty="0" err="1">
                <a:solidFill>
                  <a:schemeClr val="bg1"/>
                </a:solidFill>
              </a:rPr>
              <a:t>Huzoor’s</a:t>
            </a:r>
            <a:r>
              <a:rPr lang="en-US" sz="2000" dirty="0">
                <a:solidFill>
                  <a:schemeClr val="bg1"/>
                </a:solidFill>
              </a:rPr>
              <a:t> above mentioned book during the year 2015 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bg2"/>
              </a:solidFill>
            </a:endParaRPr>
          </a:p>
          <a:p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429000"/>
            <a:ext cx="891222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n-US" sz="2000" b="1" dirty="0" smtClean="0">
              <a:solidFill>
                <a:schemeClr val="bg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b="1" dirty="0" smtClean="0">
              <a:solidFill>
                <a:schemeClr val="bg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2"/>
                </a:solidFill>
              </a:rPr>
              <a:t>First Check with your local </a:t>
            </a:r>
            <a:r>
              <a:rPr lang="en-US" sz="2200" b="1" dirty="0" err="1" smtClean="0">
                <a:solidFill>
                  <a:schemeClr val="bg2"/>
                </a:solidFill>
              </a:rPr>
              <a:t>Jamat</a:t>
            </a:r>
            <a:r>
              <a:rPr lang="en-US" sz="2200" b="1" dirty="0" smtClean="0">
                <a:solidFill>
                  <a:schemeClr val="bg2"/>
                </a:solidFill>
              </a:rPr>
              <a:t> President/Sec </a:t>
            </a:r>
            <a:r>
              <a:rPr lang="en-US" sz="2200" b="1" dirty="0" err="1" smtClean="0">
                <a:solidFill>
                  <a:schemeClr val="bg2"/>
                </a:solidFill>
              </a:rPr>
              <a:t>Tabligh</a:t>
            </a:r>
            <a:r>
              <a:rPr lang="en-US" sz="2200" b="1" dirty="0" smtClean="0">
                <a:solidFill>
                  <a:schemeClr val="bg2"/>
                </a:solidFill>
              </a:rPr>
              <a:t> that to whom </a:t>
            </a:r>
            <a:r>
              <a:rPr lang="en-US" sz="2200" b="1" dirty="0" err="1" smtClean="0">
                <a:solidFill>
                  <a:schemeClr val="bg2"/>
                </a:solidFill>
              </a:rPr>
              <a:t>Jamat</a:t>
            </a:r>
            <a:r>
              <a:rPr lang="en-US" sz="2200" b="1" dirty="0" smtClean="0">
                <a:solidFill>
                  <a:schemeClr val="bg2"/>
                </a:solidFill>
              </a:rPr>
              <a:t> has already sent this book under </a:t>
            </a:r>
            <a:r>
              <a:rPr lang="en-US" sz="2200" b="1" dirty="0" err="1" smtClean="0">
                <a:solidFill>
                  <a:schemeClr val="bg2"/>
                </a:solidFill>
              </a:rPr>
              <a:t>Jamat</a:t>
            </a:r>
            <a:r>
              <a:rPr lang="en-US" sz="2200" b="1" dirty="0" smtClean="0">
                <a:solidFill>
                  <a:schemeClr val="bg2"/>
                </a:solidFill>
              </a:rPr>
              <a:t> program to avoid duplicate efforts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2"/>
                </a:solidFill>
              </a:rPr>
              <a:t>In </a:t>
            </a:r>
            <a:r>
              <a:rPr lang="en-US" sz="2200" b="1" dirty="0">
                <a:solidFill>
                  <a:schemeClr val="bg2"/>
                </a:solidFill>
              </a:rPr>
              <a:t>you </a:t>
            </a:r>
            <a:r>
              <a:rPr lang="en-US" sz="2200" b="1" dirty="0" err="1">
                <a:solidFill>
                  <a:schemeClr val="bg2"/>
                </a:solidFill>
              </a:rPr>
              <a:t>Majlis</a:t>
            </a:r>
            <a:r>
              <a:rPr lang="en-US" sz="2200" b="1" dirty="0">
                <a:solidFill>
                  <a:schemeClr val="bg2"/>
                </a:solidFill>
              </a:rPr>
              <a:t> Geographical area…. Find Name and Mailing addresses of.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2"/>
                </a:solidFill>
              </a:rPr>
              <a:t>County ,City officials. Media especially talk show hosts</a:t>
            </a:r>
            <a:endParaRPr lang="en-US" sz="2000" b="1" dirty="0">
              <a:solidFill>
                <a:schemeClr val="bg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2"/>
                </a:solidFill>
              </a:rPr>
              <a:t>Judicial </a:t>
            </a:r>
            <a:r>
              <a:rPr lang="en-US" sz="2000" b="1" dirty="0" smtClean="0">
                <a:solidFill>
                  <a:schemeClr val="bg2"/>
                </a:solidFill>
              </a:rPr>
              <a:t>Judges.</a:t>
            </a:r>
            <a:endParaRPr lang="en-US" sz="2000" b="1" dirty="0">
              <a:solidFill>
                <a:schemeClr val="bg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2"/>
                </a:solidFill>
              </a:rPr>
              <a:t>Universities, colleges or any educational institution.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2"/>
                </a:solidFill>
              </a:rPr>
              <a:t>Faith based </a:t>
            </a:r>
            <a:r>
              <a:rPr lang="en-US" sz="2000" b="1" dirty="0" smtClean="0">
                <a:solidFill>
                  <a:schemeClr val="bg2"/>
                </a:solidFill>
              </a:rPr>
              <a:t>organizations and Neighbors.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564880"/>
              </p:ext>
            </p:extLst>
          </p:nvPr>
        </p:nvGraphicFramePr>
        <p:xfrm>
          <a:off x="427554" y="1264864"/>
          <a:ext cx="8259245" cy="53830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63446"/>
                <a:gridCol w="1371600"/>
                <a:gridCol w="2389354"/>
                <a:gridCol w="734845"/>
              </a:tblGrid>
              <a:tr h="441119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</a:rPr>
                        <a:t>SMART goals </a:t>
                      </a:r>
                      <a:r>
                        <a:rPr lang="en-US" sz="1200" baseline="0" dirty="0">
                          <a:effectLst/>
                        </a:rPr>
                        <a:t>(Specific, Measurable, Achievable, Result oriented, Timely)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</a:rPr>
                        <a:t>National Goal:</a:t>
                      </a:r>
                      <a:endParaRPr lang="en-US" sz="16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20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2500 copies of Book “World Crisis - Pathway to Peace”, </a:t>
                      </a:r>
                      <a:r>
                        <a:rPr lang="en-US" sz="1400" baseline="0" dirty="0" smtClean="0">
                          <a:effectLst/>
                        </a:rPr>
                        <a:t>will </a:t>
                      </a:r>
                      <a:r>
                        <a:rPr lang="en-US" sz="1400" baseline="0" dirty="0">
                          <a:effectLst/>
                        </a:rPr>
                        <a:t>be distributed to government officials, academia, press and libraries. 50% of it by first due data and remaining 50% by second due date</a:t>
                      </a:r>
                      <a:r>
                        <a:rPr lang="en-US" sz="1400" baseline="0" dirty="0" smtClean="0">
                          <a:effectLst/>
                        </a:rPr>
                        <a:t>.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May,.30, 2015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Nov, 30,.2015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Books will be supplied by National office</a:t>
                      </a:r>
                      <a:r>
                        <a:rPr lang="en-US" sz="1200" u="sng" baseline="0" dirty="0">
                          <a:effectLst/>
                        </a:rPr>
                        <a:t>.</a:t>
                      </a:r>
                      <a:endParaRPr lang="en-US" sz="1200" baseline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 </a:t>
                      </a:r>
                      <a:endParaRPr lang="en-US" sz="120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</a:tr>
              <a:tr h="213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</a:rPr>
                        <a:t>Local Goals </a:t>
                      </a:r>
                      <a:endParaRPr lang="en-US" sz="16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Due Date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Resource(s)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Points</a:t>
                      </a:r>
                      <a:endParaRPr lang="en-US" sz="120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</a:tr>
              <a:tr h="20900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One book “World Crisis - Pathway to Peace” ) per member in local tajneed will be distribute to local Members of government, academia, media, neighbors and other organizations or on Tabligh fairs/stalls.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Example: A Majlis with </a:t>
                      </a:r>
                      <a:r>
                        <a:rPr lang="en-US" sz="1400" baseline="0" dirty="0" smtClean="0">
                          <a:effectLst/>
                        </a:rPr>
                        <a:t>tajneed </a:t>
                      </a:r>
                      <a:r>
                        <a:rPr lang="en-US" sz="1400" baseline="0" dirty="0">
                          <a:effectLst/>
                        </a:rPr>
                        <a:t>of 90 members will distribute total 90 books.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50% (45) before first due data and remaining 50% (45) before second due date.</a:t>
                      </a:r>
                      <a:endParaRPr lang="en-US" sz="1400" baseline="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Arial Black" panose="020B0A04020102020204" pitchFamily="34" charset="0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May,.30, 2015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Nov, 30,.2015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Books will be supplied to Majalis by National office.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Members can read soft copy at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baseline="0" dirty="0">
                          <a:effectLst/>
                          <a:hlinkClick r:id="rId3"/>
                        </a:rPr>
                        <a:t>http://www.alislam.org/library/books/World-Crisis-and-Pathway-to-Peace.pdf</a:t>
                      </a:r>
                      <a:r>
                        <a:rPr lang="en-US" sz="1200" u="sng" baseline="0" dirty="0">
                          <a:effectLst/>
                        </a:rPr>
                        <a:t> </a:t>
                      </a:r>
                      <a:endParaRPr lang="en-US" sz="1200" baseline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baseline="0" dirty="0">
                          <a:effectLst/>
                        </a:rPr>
                        <a:t> 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40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40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</a:tr>
              <a:tr h="7191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</a:rPr>
                        <a:t>Participate </a:t>
                      </a:r>
                      <a:r>
                        <a:rPr lang="en-US" sz="1400" baseline="0" dirty="0">
                          <a:effectLst/>
                        </a:rPr>
                        <a:t>in local Jamat Tabligh activities and report number of members, hours spent and brief detail of each activity. </a:t>
                      </a:r>
                      <a:endParaRPr lang="en-US" sz="14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Every month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Contact Local Jamat Secretary Tabligh for their event calendar and coordinate.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20</a:t>
                      </a:r>
                      <a:endParaRPr lang="en-US" sz="120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4140" marR="54140" marT="0" marB="0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52400" y="1808527"/>
            <a:ext cx="146600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6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1422" y="914400"/>
            <a:ext cx="78304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How to find County officials in your area? 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43" y="1524000"/>
            <a:ext cx="4782458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522" y="1488015"/>
            <a:ext cx="320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49" y="4495800"/>
            <a:ext cx="7116083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43" y="5638800"/>
            <a:ext cx="287745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407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7742" y="990600"/>
            <a:ext cx="72208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How to find City officials in your area?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64008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86" y="4124325"/>
            <a:ext cx="84582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86" y="5019675"/>
            <a:ext cx="1876425" cy="1788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211" y="5018768"/>
            <a:ext cx="170497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311" y="5053995"/>
            <a:ext cx="3505200" cy="1754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08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914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How to proceed?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447800"/>
            <a:ext cx="7696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Make a Group of 2-3 </a:t>
            </a:r>
            <a:r>
              <a:rPr lang="en-US" sz="2400" dirty="0" err="1" smtClean="0">
                <a:solidFill>
                  <a:schemeClr val="bg1"/>
                </a:solidFill>
              </a:rPr>
              <a:t>Ansar</a:t>
            </a:r>
            <a:r>
              <a:rPr lang="en-US" sz="2400" dirty="0" smtClean="0">
                <a:solidFill>
                  <a:schemeClr val="bg1"/>
                </a:solidFill>
              </a:rPr>
              <a:t>. Try to set up appointment and introduce yourself and our community.  Present the book as gift with a proper cover letter addressed to the recipient with your signature and contact information.</a:t>
            </a:r>
          </a:p>
          <a:p>
            <a:pPr marL="800100" lvl="1" indent="-342900">
              <a:buFont typeface="+mj-lt"/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 Send a copy through US mail with proper cover letter containing your contact information.</a:t>
            </a:r>
          </a:p>
          <a:p>
            <a:pPr marL="800100" lvl="1" indent="-342900">
              <a:buFont typeface="+mj-lt"/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4419600"/>
            <a:ext cx="502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Sample Covering </a:t>
            </a:r>
            <a:r>
              <a:rPr lang="en-US" sz="2400" b="1" dirty="0" smtClean="0">
                <a:solidFill>
                  <a:schemeClr val="bg1"/>
                </a:solidFill>
              </a:rPr>
              <a:t>Letter and Label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13686"/>
              </p:ext>
            </p:extLst>
          </p:nvPr>
        </p:nvGraphicFramePr>
        <p:xfrm>
          <a:off x="381000" y="489650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Acrobat Document" showAsIcon="1" r:id="rId3" imgW="914400" imgH="771480" progId="">
                  <p:embed/>
                </p:oleObj>
              </mc:Choice>
              <mc:Fallback>
                <p:oleObj name="Acrobat Document" showAsIcon="1" r:id="rId3" imgW="914400" imgH="77148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96505"/>
                        <a:ext cx="9144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18787"/>
              </p:ext>
            </p:extLst>
          </p:nvPr>
        </p:nvGraphicFramePr>
        <p:xfrm>
          <a:off x="1343025" y="488698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Document" showAsIcon="1" r:id="rId5" imgW="914400" imgH="771480" progId="Word.Document.12">
                  <p:embed/>
                </p:oleObj>
              </mc:Choice>
              <mc:Fallback>
                <p:oleObj name="Document" showAsIcon="1" r:id="rId5" imgW="914400" imgH="771480" progId="Word.Document.12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4886980"/>
                        <a:ext cx="9144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1000" y="5638800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Councilman Dick Haley</a:t>
            </a:r>
          </a:p>
          <a:p>
            <a:r>
              <a:rPr lang="en-US" dirty="0">
                <a:solidFill>
                  <a:schemeClr val="bg1"/>
                </a:solidFill>
              </a:rPr>
              <a:t>City of Corona</a:t>
            </a:r>
          </a:p>
          <a:p>
            <a:r>
              <a:rPr lang="en-US" dirty="0">
                <a:solidFill>
                  <a:schemeClr val="bg1"/>
                </a:solidFill>
              </a:rPr>
              <a:t>400 S. </a:t>
            </a:r>
            <a:r>
              <a:rPr lang="en-US" dirty="0" err="1">
                <a:solidFill>
                  <a:schemeClr val="bg1"/>
                </a:solidFill>
              </a:rPr>
              <a:t>Vicentia</a:t>
            </a:r>
            <a:r>
              <a:rPr lang="en-US" dirty="0">
                <a:solidFill>
                  <a:schemeClr val="bg1"/>
                </a:solidFill>
              </a:rPr>
              <a:t> Ave.</a:t>
            </a:r>
          </a:p>
          <a:p>
            <a:r>
              <a:rPr lang="en-US" dirty="0">
                <a:solidFill>
                  <a:schemeClr val="bg1"/>
                </a:solidFill>
              </a:rPr>
              <a:t>Corona, CA 92882-2785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7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95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Recording and reporting.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752600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Zaim or </a:t>
            </a:r>
            <a:r>
              <a:rPr lang="en-US" sz="2400" dirty="0" err="1" smtClean="0">
                <a:solidFill>
                  <a:schemeClr val="bg1"/>
                </a:solidFill>
              </a:rPr>
              <a:t>Muntazim</a:t>
            </a:r>
            <a:r>
              <a:rPr lang="en-US" sz="2400" dirty="0" smtClean="0">
                <a:solidFill>
                  <a:schemeClr val="bg1"/>
                </a:solidFill>
              </a:rPr>
              <a:t> Tabligh should keep a spread sheet as record, with them containing names and contact information of recipients of these books.</a:t>
            </a:r>
          </a:p>
          <a:p>
            <a:pPr marL="800100" lvl="1" indent="-342900">
              <a:buFont typeface="+mj-lt"/>
              <a:buAutoNum type="arabicPeriod"/>
            </a:pPr>
            <a:endParaRPr lang="en-US" sz="2400" dirty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Zaim</a:t>
            </a:r>
            <a:r>
              <a:rPr lang="en-US" sz="2400" dirty="0" smtClean="0">
                <a:solidFill>
                  <a:schemeClr val="bg1"/>
                </a:solidFill>
              </a:rPr>
              <a:t> has to report number of books distributed in online monthly report for that specific month for progress evaluation.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9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waves desig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1796</TotalTime>
  <Words>574</Words>
  <Application>Microsoft Office PowerPoint</Application>
  <PresentationFormat>On-screen Show (4:3)</PresentationFormat>
  <Paragraphs>89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SimSun</vt:lpstr>
      <vt:lpstr>Arial</vt:lpstr>
      <vt:lpstr>Arial Black</vt:lpstr>
      <vt:lpstr>Calibri</vt:lpstr>
      <vt:lpstr>Times New Roman</vt:lpstr>
      <vt:lpstr>Blue waves design template</vt:lpstr>
      <vt:lpstr>Custom Design</vt:lpstr>
      <vt:lpstr>Acrobat Document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28th National Ijtimā' October 16-18, 2009</dc:title>
  <dc:creator>Naseem Waseem</dc:creator>
  <cp:lastModifiedBy>Tahir, Maqbool Ahmad</cp:lastModifiedBy>
  <cp:revision>213</cp:revision>
  <dcterms:created xsi:type="dcterms:W3CDTF">2009-10-12T22:51:44Z</dcterms:created>
  <dcterms:modified xsi:type="dcterms:W3CDTF">2015-01-17T23:28:27Z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TC102867101033</vt:lpwstr>
  </property>
</Properties>
</file>