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0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0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06E9168-116D-4E6F-9F04-6BF643528970}" type="datetimeFigureOut">
              <a:rPr lang="en-US" smtClean="0"/>
              <a:pPr/>
              <a:t>1/22/2012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D13CD52-066E-46D4-B057-C6763C0A1D9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371600"/>
            <a:ext cx="8001000" cy="2743200"/>
          </a:xfrm>
        </p:spPr>
        <p:txBody>
          <a:bodyPr>
            <a:noAutofit/>
          </a:bodyPr>
          <a:lstStyle/>
          <a:p>
            <a:r>
              <a:rPr lang="en-US" sz="4800" dirty="0" smtClean="0">
                <a:latin typeface="Aharoni" pitchFamily="2" charset="-79"/>
                <a:cs typeface="Aharoni" pitchFamily="2" charset="-79"/>
              </a:rPr>
              <a:t>Department</a:t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Training of New Converts</a:t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(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Tarbiyat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Nau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Muba’i’in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)</a:t>
            </a:r>
            <a:br>
              <a:rPr lang="en-US" sz="4800" dirty="0" smtClean="0">
                <a:latin typeface="Aharoni" pitchFamily="2" charset="-79"/>
                <a:cs typeface="Aharoni" pitchFamily="2" charset="-79"/>
              </a:rPr>
            </a:b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Majlis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</a:t>
            </a:r>
            <a:r>
              <a:rPr lang="en-US" sz="4800" dirty="0" err="1" smtClean="0">
                <a:latin typeface="Aharoni" pitchFamily="2" charset="-79"/>
                <a:cs typeface="Aharoni" pitchFamily="2" charset="-79"/>
              </a:rPr>
              <a:t>Ansarullah</a:t>
            </a:r>
            <a:r>
              <a:rPr lang="en-US" sz="4800" dirty="0" smtClean="0">
                <a:latin typeface="Aharoni" pitchFamily="2" charset="-79"/>
                <a:cs typeface="Aharoni" pitchFamily="2" charset="-79"/>
              </a:rPr>
              <a:t> USA</a:t>
            </a:r>
            <a:endParaRPr lang="en-US" sz="48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486400" y="5867400"/>
            <a:ext cx="3048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 smtClean="0">
                <a:latin typeface="Aharoni" pitchFamily="2" charset="-79"/>
                <a:cs typeface="Aharoni" pitchFamily="2" charset="-79"/>
              </a:rPr>
              <a:t>January 22</a:t>
            </a:r>
            <a:r>
              <a:rPr lang="en-US" sz="2400" baseline="30000" dirty="0" smtClean="0">
                <a:latin typeface="Aharoni" pitchFamily="2" charset="-79"/>
                <a:cs typeface="Aharoni" pitchFamily="2" charset="-79"/>
              </a:rPr>
              <a:t>nd</a:t>
            </a:r>
            <a:r>
              <a:rPr lang="en-US" sz="2400" dirty="0" smtClean="0">
                <a:latin typeface="Aharoni" pitchFamily="2" charset="-79"/>
                <a:cs typeface="Aharoni" pitchFamily="2" charset="-79"/>
              </a:rPr>
              <a:t>, 2012</a:t>
            </a:r>
            <a:endParaRPr lang="en-US" sz="2400" dirty="0"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81000" y="4419600"/>
            <a:ext cx="8305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3200" dirty="0" err="1" smtClean="0">
                <a:latin typeface="Aharoni" pitchFamily="2" charset="-79"/>
                <a:cs typeface="Aharoni" pitchFamily="2" charset="-79"/>
              </a:rPr>
              <a:t>Ansar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 Leadership Conference 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2012</a:t>
            </a:r>
            <a:endParaRPr lang="en-US" sz="3200" dirty="0" smtClean="0">
              <a:latin typeface="Aharoni" pitchFamily="2" charset="-79"/>
              <a:cs typeface="Aharoni" pitchFamily="2" charset="-79"/>
            </a:endParaRPr>
          </a:p>
          <a:p>
            <a:pPr algn="r"/>
            <a:r>
              <a:rPr lang="en-US" sz="3200" dirty="0" smtClean="0">
                <a:latin typeface="Aharoni" pitchFamily="2" charset="-79"/>
                <a:cs typeface="Aharoni" pitchFamily="2" charset="-79"/>
              </a:rPr>
              <a:t>Bait-us-</a:t>
            </a:r>
            <a:r>
              <a:rPr lang="en-US" sz="3200" dirty="0" err="1" smtClean="0">
                <a:latin typeface="Aharoni" pitchFamily="2" charset="-79"/>
                <a:cs typeface="Aharoni" pitchFamily="2" charset="-79"/>
              </a:rPr>
              <a:t>Samee</a:t>
            </a:r>
            <a:r>
              <a:rPr lang="en-US" sz="3200" dirty="0" smtClean="0">
                <a:latin typeface="Aharoni" pitchFamily="2" charset="-79"/>
                <a:cs typeface="Aharoni" pitchFamily="2" charset="-79"/>
              </a:rPr>
              <a:t>, Houston, TX</a:t>
            </a:r>
            <a:endParaRPr lang="en-US" sz="3200" dirty="0" smtClean="0">
              <a:latin typeface="Aharoni" pitchFamily="2" charset="-79"/>
              <a:cs typeface="Aharoni" pitchFamily="2" charset="-79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85800"/>
          </a:xfrm>
        </p:spPr>
        <p:txBody>
          <a:bodyPr>
            <a:normAutofit fontScale="90000"/>
          </a:bodyPr>
          <a:lstStyle/>
          <a:p>
            <a:r>
              <a:rPr lang="en-US" sz="5600" b="1" dirty="0" smtClean="0"/>
              <a:t>New Converts 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(Nov. 2011)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25880"/>
            <a:ext cx="4114800" cy="4312920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CA-BAP-Bay Point  		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CA-LAW-LA West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CA-SAD-San Diego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FL-ORL-Orlando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FL-MIA-Miami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IL-CHE-Chicago East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IL-CHW-Chicago West  	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IL-ZON-Zion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IN-IND-Indiana 		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MA-BOS-Boston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MA-FCH-Fitchburg 		2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MD-POT-Potomac  		1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1800" dirty="0" smtClean="0"/>
              <a:t>MD-SSP-Silver Spring 		1</a:t>
            </a: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648200" y="1295400"/>
            <a:ext cx="4114800" cy="45720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51435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MN-STP-St. Paul  		1</a:t>
            </a:r>
          </a:p>
          <a:p>
            <a:pPr marL="51435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MO-STL-St. Louis  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NJ-WIL-Willingboro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NY-QNS-New York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3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OH-CLV-Cleveland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OH-DAY-Dayton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PA-PHI-Philadelphia 		2</a:t>
            </a:r>
            <a:endParaRPr kumimoji="0" lang="en-US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PA-YRK-York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TX-AUS-Austin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TX-DAL-Dallas 	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TX-Houston-South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VA-SVA-So Virginia 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	1</a:t>
            </a:r>
          </a:p>
          <a:p>
            <a:pPr marL="514350" lvl="0" indent="-514350">
              <a:spcBef>
                <a:spcPct val="20000"/>
              </a:spcBef>
              <a:buClr>
                <a:schemeClr val="accent3"/>
              </a:buClr>
              <a:buSzPct val="95000"/>
              <a:buFont typeface="+mj-lt"/>
              <a:buAutoNum type="arabicPeriod" startAt="14"/>
              <a:defRPr/>
            </a:pPr>
            <a:r>
              <a:rPr lang="en-US" dirty="0" smtClean="0"/>
              <a:t>WI-Mil-Milwaukee 	</a:t>
            </a:r>
            <a:r>
              <a:rPr kumimoji="0" lang="en-US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48200" y="5943600"/>
            <a:ext cx="3733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Total: 35 (26 </a:t>
            </a:r>
            <a:r>
              <a:rPr lang="en-US" sz="2800" dirty="0" err="1" smtClean="0">
                <a:solidFill>
                  <a:srgbClr val="C00000"/>
                </a:solidFill>
              </a:rPr>
              <a:t>Majalis</a:t>
            </a:r>
            <a:r>
              <a:rPr lang="en-US" sz="2800" dirty="0" smtClean="0">
                <a:solidFill>
                  <a:srgbClr val="C00000"/>
                </a:solidFill>
              </a:rPr>
              <a:t>)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932688"/>
          </a:xfrm>
        </p:spPr>
        <p:txBody>
          <a:bodyPr/>
          <a:lstStyle/>
          <a:p>
            <a:r>
              <a:rPr lang="en-US" b="1" dirty="0" smtClean="0"/>
              <a:t>Local Focus for 2012: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486400"/>
          </a:xfrm>
        </p:spPr>
        <p:txBody>
          <a:bodyPr>
            <a:noAutofit/>
          </a:bodyPr>
          <a:lstStyle/>
          <a:p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Assign a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Nasir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 </a:t>
            </a:r>
            <a:r>
              <a:rPr lang="en-US" sz="3200" dirty="0" smtClean="0">
                <a:latin typeface="Franklin Gothic Demi" pitchFamily="34" charset="0"/>
              </a:rPr>
              <a:t>to each new member</a:t>
            </a:r>
          </a:p>
          <a:p>
            <a:r>
              <a:rPr lang="en-US" sz="3200" dirty="0" smtClean="0">
                <a:latin typeface="Franklin Gothic Demi" pitchFamily="34" charset="0"/>
              </a:rPr>
              <a:t>Ensure new member receiving </a:t>
            </a:r>
            <a:r>
              <a:rPr lang="en-US" sz="3200" dirty="0" err="1" smtClean="0">
                <a:latin typeface="Franklin Gothic Demi" pitchFamily="34" charset="0"/>
              </a:rPr>
              <a:t>Jama’at</a:t>
            </a:r>
            <a:r>
              <a:rPr lang="en-US" sz="3200" dirty="0" smtClean="0">
                <a:latin typeface="Franklin Gothic Demi" pitchFamily="34" charset="0"/>
              </a:rPr>
              <a:t> Publications (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Gazette, Al-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Nahl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, Review of Religions</a:t>
            </a:r>
            <a:r>
              <a:rPr lang="en-US" sz="3200" dirty="0" smtClean="0">
                <a:latin typeface="Franklin Gothic Demi" pitchFamily="34" charset="0"/>
              </a:rPr>
              <a:t>)</a:t>
            </a:r>
          </a:p>
          <a:p>
            <a:r>
              <a:rPr lang="en-US" sz="3200" dirty="0" smtClean="0">
                <a:latin typeface="Franklin Gothic Demi" pitchFamily="34" charset="0"/>
              </a:rPr>
              <a:t>Familiarize new member with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Jama’at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 website and MTA.</a:t>
            </a:r>
          </a:p>
          <a:p>
            <a:r>
              <a:rPr lang="en-US" sz="3200" dirty="0" smtClean="0">
                <a:latin typeface="Franklin Gothic Demi" pitchFamily="34" charset="0"/>
              </a:rPr>
              <a:t>Help new members attend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local as well as regional events</a:t>
            </a:r>
          </a:p>
          <a:p>
            <a:r>
              <a:rPr lang="en-US" sz="3200" dirty="0" smtClean="0">
                <a:latin typeface="Franklin Gothic Demi" pitchFamily="34" charset="0"/>
              </a:rPr>
              <a:t>Ensure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Talimul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 Qur’an Classes </a:t>
            </a:r>
            <a:r>
              <a:rPr lang="en-US" sz="3200" dirty="0" smtClean="0">
                <a:latin typeface="Franklin Gothic Demi" pitchFamily="34" charset="0"/>
              </a:rPr>
              <a:t>access.</a:t>
            </a:r>
          </a:p>
          <a:p>
            <a:r>
              <a:rPr lang="en-US" sz="3200" dirty="0" smtClean="0">
                <a:latin typeface="Franklin Gothic Demi" pitchFamily="34" charset="0"/>
              </a:rPr>
              <a:t>Contact </a:t>
            </a:r>
            <a:r>
              <a:rPr lang="en-US" sz="3200" dirty="0" err="1" smtClean="0">
                <a:latin typeface="Franklin Gothic Demi" pitchFamily="34" charset="0"/>
              </a:rPr>
              <a:t>Qaid</a:t>
            </a:r>
            <a:r>
              <a:rPr lang="en-US" sz="3200" dirty="0" smtClean="0">
                <a:latin typeface="Franklin Gothic Demi" pitchFamily="34" charset="0"/>
              </a:rPr>
              <a:t> for any needs (</a:t>
            </a:r>
            <a:r>
              <a:rPr lang="en-US" sz="3200" dirty="0" err="1" smtClean="0">
                <a:latin typeface="Franklin Gothic Demi" pitchFamily="34" charset="0"/>
              </a:rPr>
              <a:t>e.g</a:t>
            </a:r>
            <a:r>
              <a:rPr lang="en-US" sz="3200" dirty="0" smtClean="0">
                <a:latin typeface="Franklin Gothic Demi" pitchFamily="34" charset="0"/>
              </a:rPr>
              <a:t> </a:t>
            </a:r>
            <a:r>
              <a:rPr lang="en-US" sz="3200" dirty="0" err="1" smtClean="0">
                <a:latin typeface="Franklin Gothic Demi" pitchFamily="34" charset="0"/>
              </a:rPr>
              <a:t>Jadoo</a:t>
            </a:r>
            <a:r>
              <a:rPr lang="en-US" sz="3200" dirty="0" smtClean="0">
                <a:latin typeface="Franklin Gothic Demi" pitchFamily="34" charset="0"/>
              </a:rPr>
              <a:t> TV)</a:t>
            </a:r>
            <a:endParaRPr lang="en-US" sz="3200" dirty="0">
              <a:latin typeface="Franklin Gothic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56488"/>
          </a:xfrm>
        </p:spPr>
        <p:txBody>
          <a:bodyPr/>
          <a:lstStyle/>
          <a:p>
            <a:r>
              <a:rPr lang="en-US" b="1" dirty="0" smtClean="0"/>
              <a:t>National Focus for 2012: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Franklin Gothic Demi" pitchFamily="34" charset="0"/>
              </a:rPr>
              <a:t>Qaid</a:t>
            </a:r>
            <a:r>
              <a:rPr lang="en-US" sz="3200" dirty="0" smtClean="0">
                <a:latin typeface="Franklin Gothic Demi" pitchFamily="34" charset="0"/>
              </a:rPr>
              <a:t> to contact all </a:t>
            </a:r>
            <a:r>
              <a:rPr lang="en-US" sz="3200" dirty="0" err="1" smtClean="0">
                <a:latin typeface="Franklin Gothic Demi" pitchFamily="34" charset="0"/>
              </a:rPr>
              <a:t>Nau</a:t>
            </a:r>
            <a:r>
              <a:rPr lang="en-US" sz="3200" dirty="0" smtClean="0">
                <a:latin typeface="Franklin Gothic Demi" pitchFamily="34" charset="0"/>
              </a:rPr>
              <a:t> </a:t>
            </a:r>
            <a:r>
              <a:rPr lang="en-US" sz="3200" dirty="0" err="1" smtClean="0">
                <a:latin typeface="Franklin Gothic Demi" pitchFamily="34" charset="0"/>
              </a:rPr>
              <a:t>Muba’i’in</a:t>
            </a:r>
            <a:r>
              <a:rPr lang="en-US" sz="3200" dirty="0" smtClean="0">
                <a:latin typeface="Franklin Gothic Demi" pitchFamily="34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at least 6 times </a:t>
            </a:r>
            <a:r>
              <a:rPr lang="en-US" sz="3200" dirty="0" smtClean="0">
                <a:latin typeface="Franklin Gothic Demi" pitchFamily="34" charset="0"/>
              </a:rPr>
              <a:t>during the year.</a:t>
            </a:r>
          </a:p>
          <a:p>
            <a:r>
              <a:rPr lang="en-US" sz="3200" dirty="0" err="1" smtClean="0">
                <a:latin typeface="Franklin Gothic Demi" pitchFamily="34" charset="0"/>
              </a:rPr>
              <a:t>Qaid</a:t>
            </a:r>
            <a:r>
              <a:rPr lang="en-US" sz="3200" dirty="0" smtClean="0">
                <a:latin typeface="Franklin Gothic Demi" pitchFamily="34" charset="0"/>
              </a:rPr>
              <a:t> to update the contact information (address, phone). </a:t>
            </a:r>
            <a:r>
              <a:rPr lang="en-US" sz="3200" dirty="0" err="1" smtClean="0">
                <a:latin typeface="Franklin Gothic Demi" pitchFamily="34" charset="0"/>
              </a:rPr>
              <a:t>Zoama</a:t>
            </a:r>
            <a:r>
              <a:rPr lang="en-US" sz="3200" dirty="0" smtClean="0">
                <a:latin typeface="Franklin Gothic Demi" pitchFamily="34" charset="0"/>
              </a:rPr>
              <a:t> are being contacted for this purpose. </a:t>
            </a:r>
          </a:p>
          <a:p>
            <a:r>
              <a:rPr lang="en-US" sz="3200" dirty="0" smtClean="0">
                <a:latin typeface="Franklin Gothic Demi" pitchFamily="34" charset="0"/>
              </a:rPr>
              <a:t>‘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Welcome to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Ahmadiyyat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’ </a:t>
            </a:r>
            <a:r>
              <a:rPr lang="en-US" sz="3200" dirty="0" smtClean="0">
                <a:latin typeface="Franklin Gothic Demi" pitchFamily="34" charset="0"/>
              </a:rPr>
              <a:t>: latest edition of the book still available for any new members who don’t have it yet.</a:t>
            </a:r>
            <a:endParaRPr lang="en-US" sz="3200" dirty="0">
              <a:latin typeface="Franklin Gothic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6248400" cy="47548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National Focus for 2012 (continued):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389120"/>
          </a:xfrm>
        </p:spPr>
        <p:txBody>
          <a:bodyPr>
            <a:normAutofit lnSpcReduction="10000"/>
          </a:bodyPr>
          <a:lstStyle/>
          <a:p>
            <a:r>
              <a:rPr lang="en-US" sz="3200" dirty="0" smtClean="0">
                <a:latin typeface="Franklin Gothic Demi" pitchFamily="34" charset="0"/>
              </a:rPr>
              <a:t>Make all efforts to help </a:t>
            </a:r>
            <a:r>
              <a:rPr lang="en-US" sz="3200" dirty="0" err="1" smtClean="0">
                <a:latin typeface="Franklin Gothic Demi" pitchFamily="34" charset="0"/>
              </a:rPr>
              <a:t>Nau</a:t>
            </a:r>
            <a:r>
              <a:rPr lang="en-US" sz="3200" dirty="0" smtClean="0">
                <a:latin typeface="Franklin Gothic Demi" pitchFamily="34" charset="0"/>
              </a:rPr>
              <a:t> </a:t>
            </a:r>
            <a:r>
              <a:rPr lang="en-US" sz="3200" dirty="0" err="1" smtClean="0">
                <a:latin typeface="Franklin Gothic Demi" pitchFamily="34" charset="0"/>
              </a:rPr>
              <a:t>Muba’i’in</a:t>
            </a:r>
            <a:r>
              <a:rPr lang="en-US" sz="3200" dirty="0" smtClean="0">
                <a:latin typeface="Franklin Gothic Demi" pitchFamily="34" charset="0"/>
              </a:rPr>
              <a:t> attend the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Annual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Jalsa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 USA </a:t>
            </a:r>
            <a:r>
              <a:rPr lang="en-US" sz="3200" dirty="0" smtClean="0">
                <a:latin typeface="Franklin Gothic Demi" pitchFamily="34" charset="0"/>
              </a:rPr>
              <a:t>as well as the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National </a:t>
            </a:r>
            <a:r>
              <a:rPr lang="en-US" sz="3200" dirty="0" err="1" smtClean="0">
                <a:solidFill>
                  <a:srgbClr val="C00000"/>
                </a:solidFill>
                <a:latin typeface="Franklin Gothic Demi" pitchFamily="34" charset="0"/>
              </a:rPr>
              <a:t>Ijtema</a:t>
            </a:r>
            <a:r>
              <a:rPr lang="en-US" sz="3200" dirty="0" smtClean="0">
                <a:latin typeface="Franklin Gothic Demi" pitchFamily="34" charset="0"/>
              </a:rPr>
              <a:t>. Contact </a:t>
            </a:r>
            <a:r>
              <a:rPr lang="en-US" sz="3200" dirty="0" err="1" smtClean="0">
                <a:latin typeface="Franklin Gothic Demi" pitchFamily="34" charset="0"/>
              </a:rPr>
              <a:t>Qaid</a:t>
            </a:r>
            <a:r>
              <a:rPr lang="en-US" sz="3200" dirty="0" smtClean="0">
                <a:latin typeface="Franklin Gothic Demi" pitchFamily="34" charset="0"/>
              </a:rPr>
              <a:t> if any kind of assistance (financial/logistic) is needed to make this possible.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Start</a:t>
            </a:r>
            <a:r>
              <a:rPr lang="en-US" sz="3200" dirty="0" smtClean="0">
                <a:latin typeface="Franklin Gothic Demi" pitchFamily="34" charset="0"/>
              </a:rPr>
              <a:t> encouraging the new members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NOW</a:t>
            </a:r>
            <a:r>
              <a:rPr lang="en-US" sz="3200" dirty="0" smtClean="0">
                <a:latin typeface="Franklin Gothic Demi" pitchFamily="34" charset="0"/>
              </a:rPr>
              <a:t> and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help them plan</a:t>
            </a:r>
            <a:r>
              <a:rPr lang="en-US" sz="3200" dirty="0" smtClean="0">
                <a:latin typeface="Franklin Gothic Demi" pitchFamily="34" charset="0"/>
              </a:rPr>
              <a:t>.</a:t>
            </a:r>
          </a:p>
          <a:p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Please contact me for help</a:t>
            </a:r>
            <a:r>
              <a:rPr lang="en-US" sz="3200" dirty="0" smtClean="0">
                <a:latin typeface="Franklin Gothic Demi" pitchFamily="34" charset="0"/>
              </a:rPr>
              <a:t> regarding deserving new members.</a:t>
            </a:r>
          </a:p>
          <a:p>
            <a:pPr>
              <a:buNone/>
            </a:pPr>
            <a:endParaRPr lang="en-US" dirty="0" smtClean="0">
              <a:latin typeface="Franklin Gothic Dem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28600" y="6096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Franklin Gothic Demi" pitchFamily="34" charset="0"/>
              </a:rPr>
              <a:t>ANNUAL JALSA USA  &amp;  NATIONAL IJTEMA ATTENDANCE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6248400" cy="475488"/>
          </a:xfrm>
        </p:spPr>
        <p:txBody>
          <a:bodyPr>
            <a:norm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National Focus for 2012 (continued):</a:t>
            </a:r>
            <a:endParaRPr lang="en-US" sz="28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76400"/>
            <a:ext cx="8534400" cy="4876800"/>
          </a:xfrm>
        </p:spPr>
        <p:txBody>
          <a:bodyPr>
            <a:normAutofit fontScale="92500" lnSpcReduction="10000"/>
          </a:bodyPr>
          <a:lstStyle/>
          <a:p>
            <a:r>
              <a:rPr lang="en-US" sz="2800" dirty="0" smtClean="0">
                <a:latin typeface="Franklin Gothic Demi" pitchFamily="34" charset="0"/>
              </a:rPr>
              <a:t>3-4 new members will </a:t>
            </a:r>
            <a:r>
              <a:rPr lang="en-US" sz="2800" dirty="0" err="1" smtClean="0">
                <a:latin typeface="Franklin Gothic Demi" pitchFamily="34" charset="0"/>
              </a:rPr>
              <a:t>insha’Allah</a:t>
            </a:r>
            <a:r>
              <a:rPr lang="en-US" sz="2800" dirty="0" smtClean="0">
                <a:latin typeface="Franklin Gothic Demi" pitchFamily="34" charset="0"/>
              </a:rPr>
              <a:t> be sent to the 2012 Annual </a:t>
            </a:r>
            <a:r>
              <a:rPr lang="en-US" sz="2800" dirty="0" err="1" smtClean="0">
                <a:latin typeface="Franklin Gothic Demi" pitchFamily="34" charset="0"/>
              </a:rPr>
              <a:t>Jalsa</a:t>
            </a:r>
            <a:r>
              <a:rPr lang="en-US" sz="2800" dirty="0" smtClean="0">
                <a:latin typeface="Franklin Gothic Demi" pitchFamily="34" charset="0"/>
              </a:rPr>
              <a:t> UK in September. </a:t>
            </a:r>
          </a:p>
          <a:p>
            <a:r>
              <a:rPr lang="en-US" sz="2800" dirty="0" err="1" smtClean="0">
                <a:latin typeface="Franklin Gothic Demi" pitchFamily="34" charset="0"/>
              </a:rPr>
              <a:t>Zu’ama</a:t>
            </a:r>
            <a:r>
              <a:rPr lang="en-US" sz="2800" dirty="0" smtClean="0">
                <a:latin typeface="Franklin Gothic Demi" pitchFamily="34" charset="0"/>
              </a:rPr>
              <a:t>: Please nominate deserving new members from their </a:t>
            </a:r>
            <a:r>
              <a:rPr lang="en-US" sz="2800" dirty="0" err="1" smtClean="0">
                <a:latin typeface="Franklin Gothic Demi" pitchFamily="34" charset="0"/>
              </a:rPr>
              <a:t>majalis</a:t>
            </a:r>
            <a:r>
              <a:rPr lang="en-US" sz="2800" dirty="0" smtClean="0">
                <a:latin typeface="Franklin Gothic Demi" pitchFamily="34" charset="0"/>
              </a:rPr>
              <a:t> based on the following criteria: </a:t>
            </a:r>
          </a:p>
          <a:p>
            <a:pPr lvl="2"/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New member joined the fold of </a:t>
            </a:r>
            <a:r>
              <a:rPr lang="en-US" sz="2000" dirty="0" err="1" smtClean="0">
                <a:solidFill>
                  <a:srgbClr val="C00000"/>
                </a:solidFill>
                <a:latin typeface="Franklin Gothic Demi" pitchFamily="34" charset="0"/>
              </a:rPr>
              <a:t>Jama’at</a:t>
            </a:r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 at least 2 years ago.</a:t>
            </a:r>
          </a:p>
          <a:p>
            <a:pPr lvl="2"/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Is active in local </a:t>
            </a:r>
            <a:r>
              <a:rPr lang="en-US" sz="2000" dirty="0" err="1" smtClean="0">
                <a:solidFill>
                  <a:srgbClr val="C00000"/>
                </a:solidFill>
                <a:latin typeface="Franklin Gothic Demi" pitchFamily="34" charset="0"/>
              </a:rPr>
              <a:t>Jama’at</a:t>
            </a:r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 activities, events and </a:t>
            </a:r>
            <a:r>
              <a:rPr lang="en-US" sz="2000" dirty="0" err="1" smtClean="0">
                <a:solidFill>
                  <a:srgbClr val="C00000"/>
                </a:solidFill>
                <a:latin typeface="Franklin Gothic Demi" pitchFamily="34" charset="0"/>
              </a:rPr>
              <a:t>Chanda</a:t>
            </a:r>
            <a:endParaRPr lang="en-US" sz="2000" dirty="0" smtClean="0">
              <a:latin typeface="Franklin Gothic Demi" pitchFamily="34" charset="0"/>
            </a:endParaRPr>
          </a:p>
          <a:p>
            <a:pPr lvl="2"/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Nomination by </a:t>
            </a:r>
            <a:r>
              <a:rPr lang="en-US" sz="2000" dirty="0" err="1" smtClean="0">
                <a:solidFill>
                  <a:srgbClr val="C00000"/>
                </a:solidFill>
                <a:latin typeface="Franklin Gothic Demi" pitchFamily="34" charset="0"/>
              </a:rPr>
              <a:t>Zaeem</a:t>
            </a:r>
            <a:r>
              <a:rPr lang="en-US" sz="2000" dirty="0" smtClean="0">
                <a:solidFill>
                  <a:srgbClr val="C00000"/>
                </a:solidFill>
                <a:latin typeface="Franklin Gothic Demi" pitchFamily="34" charset="0"/>
              </a:rPr>
              <a:t>, preferably supported by Local President.</a:t>
            </a:r>
          </a:p>
          <a:p>
            <a:r>
              <a:rPr lang="en-US" sz="2800" u="sng" dirty="0" smtClean="0">
                <a:solidFill>
                  <a:srgbClr val="C00000"/>
                </a:solidFill>
                <a:latin typeface="Franklin Gothic Demi" pitchFamily="34" charset="0"/>
              </a:rPr>
              <a:t>Deadline</a:t>
            </a:r>
            <a:r>
              <a:rPr lang="en-US" sz="2800" dirty="0" smtClean="0">
                <a:solidFill>
                  <a:srgbClr val="C00000"/>
                </a:solidFill>
                <a:latin typeface="Franklin Gothic Demi" pitchFamily="34" charset="0"/>
              </a:rPr>
              <a:t>: April 30, 2012. </a:t>
            </a:r>
            <a:r>
              <a:rPr lang="en-US" sz="2800" dirty="0" smtClean="0">
                <a:latin typeface="Franklin Gothic Demi" pitchFamily="34" charset="0"/>
              </a:rPr>
              <a:t>So please start sending me the nominations (2 nominations already received).</a:t>
            </a:r>
          </a:p>
          <a:p>
            <a:r>
              <a:rPr lang="en-US" sz="2800" dirty="0" err="1" smtClean="0">
                <a:latin typeface="Franklin Gothic Demi" pitchFamily="34" charset="0"/>
              </a:rPr>
              <a:t>Zu’ama</a:t>
            </a:r>
            <a:r>
              <a:rPr lang="en-US" sz="2800" dirty="0" smtClean="0">
                <a:latin typeface="Franklin Gothic Demi" pitchFamily="34" charset="0"/>
              </a:rPr>
              <a:t> requested to send names of deserving Converts (not just new converts) for consideration (in case there is left-over  budget).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28600" y="381000"/>
            <a:ext cx="8458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Franklin Gothic Demi" pitchFamily="34" charset="0"/>
              </a:rPr>
              <a:t>ANNUAL JALSA UK  &amp;  AUDIENCE WITH HUZUR</a:t>
            </a:r>
            <a:endParaRPr lang="en-US" sz="2000" baseline="30000" dirty="0" smtClean="0">
              <a:solidFill>
                <a:srgbClr val="C00000"/>
              </a:solidFill>
              <a:latin typeface="Franklin Gothic Demi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28800" y="990600"/>
            <a:ext cx="4267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baseline="30000" dirty="0" smtClean="0">
                <a:solidFill>
                  <a:srgbClr val="C00000"/>
                </a:solidFill>
                <a:latin typeface="Franklin Gothic Demi" pitchFamily="34" charset="0"/>
              </a:rPr>
              <a:t>(</a:t>
            </a:r>
            <a:r>
              <a:rPr lang="en-US" sz="2400" baseline="30000" dirty="0" smtClean="0">
                <a:solidFill>
                  <a:srgbClr val="C00000"/>
                </a:solidFill>
                <a:latin typeface="Franklin Gothic Demi" pitchFamily="34" charset="0"/>
              </a:rPr>
              <a:t>AYADAHULLAHOTA’ALA BENUSREHIL AZIZ)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609600"/>
          </a:xfrm>
        </p:spPr>
        <p:txBody>
          <a:bodyPr>
            <a:norm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Franklin Gothic Demi" pitchFamily="34" charset="0"/>
                <a:ea typeface="+mn-ea"/>
                <a:cs typeface="+mn-cs"/>
              </a:rPr>
              <a:t>Monthly Teleconferences  - 2012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066800"/>
          <a:ext cx="8229600" cy="53831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5262"/>
                <a:gridCol w="832241"/>
                <a:gridCol w="883035"/>
                <a:gridCol w="3369662"/>
                <a:gridCol w="1447800"/>
                <a:gridCol w="1371600"/>
              </a:tblGrid>
              <a:tr h="38628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Month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Date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Topic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Primary Panel Expert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Backup Panel Expert</a:t>
                      </a:r>
                    </a:p>
                  </a:txBody>
                  <a:tcPr marL="9525" marR="9525" marT="9525" marB="0" anchor="b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February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Institution of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Khilāfat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March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How is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Khalīfa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elected?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April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Majlis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800" b="1" i="0" u="none" strike="noStrike" dirty="0" err="1" smtClean="0">
                          <a:solidFill>
                            <a:srgbClr val="C00000"/>
                          </a:solidFill>
                          <a:latin typeface="Calibri"/>
                        </a:rPr>
                        <a:t>Shura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Various terms used in the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Jamā'at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(Office names etc.)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Significance of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Chanda</a:t>
                      </a:r>
                      <a:endParaRPr lang="en-US" sz="1800" b="1" i="0" u="none" strike="noStrike" dirty="0">
                        <a:solidFill>
                          <a:srgbClr val="C00000"/>
                        </a:solidFill>
                        <a:latin typeface="Calibri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581406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July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Amīr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and his responsibilities/election process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August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Local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Jamā'at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 structure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Mubasher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September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What are </a:t>
                      </a:r>
                      <a:r>
                        <a:rPr lang="en-US" sz="1800" b="1" i="0" u="none" strike="noStrike" dirty="0" err="1">
                          <a:solidFill>
                            <a:srgbClr val="C00000"/>
                          </a:solidFill>
                          <a:latin typeface="Calibri"/>
                        </a:rPr>
                        <a:t>auxiliaires</a:t>
                      </a:r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, role, election process etc.?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October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10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November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Maulana Inamul-Haq-Kausar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/>
                </a:tc>
              </a:tr>
              <a:tr h="39091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December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Wednesday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1" i="0" u="none" strike="noStrike" dirty="0">
                          <a:solidFill>
                            <a:srgbClr val="C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Inamul-Haq-Kausar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Sahib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Maulana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en-US" sz="1200" b="0" i="0" u="none" strike="noStrike" dirty="0" err="1">
                          <a:solidFill>
                            <a:srgbClr val="000000"/>
                          </a:solidFill>
                          <a:latin typeface="Calibri"/>
                        </a:rPr>
                        <a:t>Mubasher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 Ahmad Sahib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28600" y="0"/>
            <a:ext cx="8686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  <a:latin typeface="+mj-lt"/>
              </a:rPr>
              <a:t>National Focus for 2012 (continued):</a:t>
            </a:r>
            <a:endParaRPr lang="en-US" sz="2800" b="1" dirty="0">
              <a:solidFill>
                <a:schemeClr val="accent2">
                  <a:lumMod val="75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856488"/>
          </a:xfrm>
        </p:spPr>
        <p:txBody>
          <a:bodyPr/>
          <a:lstStyle/>
          <a:p>
            <a:r>
              <a:rPr lang="en-US" b="1" dirty="0" smtClean="0"/>
              <a:t>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389120"/>
          </a:xfrm>
        </p:spPr>
        <p:txBody>
          <a:bodyPr>
            <a:normAutofit fontScale="92500" lnSpcReduction="20000"/>
          </a:bodyPr>
          <a:lstStyle/>
          <a:p>
            <a:r>
              <a:rPr lang="en-US" sz="3200" dirty="0" smtClean="0">
                <a:latin typeface="Franklin Gothic Demi" pitchFamily="34" charset="0"/>
              </a:rPr>
              <a:t>All </a:t>
            </a:r>
            <a:r>
              <a:rPr lang="en-US" sz="3200" dirty="0" err="1" smtClean="0">
                <a:latin typeface="Franklin Gothic Demi" pitchFamily="34" charset="0"/>
              </a:rPr>
              <a:t>Zu’ama</a:t>
            </a:r>
            <a:r>
              <a:rPr lang="en-US" sz="3200" dirty="0" smtClean="0">
                <a:latin typeface="Franklin Gothic Demi" pitchFamily="34" charset="0"/>
              </a:rPr>
              <a:t> with </a:t>
            </a:r>
            <a:r>
              <a:rPr lang="en-US" sz="3200" dirty="0" err="1" smtClean="0">
                <a:latin typeface="Franklin Gothic Demi" pitchFamily="34" charset="0"/>
              </a:rPr>
              <a:t>Nau</a:t>
            </a:r>
            <a:r>
              <a:rPr lang="en-US" sz="3200" dirty="0" smtClean="0">
                <a:latin typeface="Franklin Gothic Demi" pitchFamily="34" charset="0"/>
              </a:rPr>
              <a:t> </a:t>
            </a:r>
            <a:r>
              <a:rPr lang="en-US" sz="3200" dirty="0" err="1" smtClean="0">
                <a:latin typeface="Franklin Gothic Demi" pitchFamily="34" charset="0"/>
              </a:rPr>
              <a:t>Muba’i’in</a:t>
            </a:r>
            <a:r>
              <a:rPr lang="en-US" sz="3200" dirty="0" smtClean="0">
                <a:latin typeface="Franklin Gothic Demi" pitchFamily="34" charset="0"/>
              </a:rPr>
              <a:t> in their </a:t>
            </a:r>
            <a:r>
              <a:rPr lang="en-US" sz="3200" dirty="0" err="1" smtClean="0">
                <a:latin typeface="Franklin Gothic Demi" pitchFamily="34" charset="0"/>
              </a:rPr>
              <a:t>Majalis</a:t>
            </a:r>
            <a:r>
              <a:rPr lang="en-US" sz="3200" dirty="0" smtClean="0">
                <a:latin typeface="Franklin Gothic Demi" pitchFamily="34" charset="0"/>
              </a:rPr>
              <a:t> are requested to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keep these New Members close to your hearts</a:t>
            </a:r>
            <a:r>
              <a:rPr lang="en-US" sz="3200" dirty="0" smtClean="0">
                <a:latin typeface="Franklin Gothic Demi" pitchFamily="34" charset="0"/>
              </a:rPr>
              <a:t> and take </a:t>
            </a:r>
            <a:r>
              <a:rPr lang="en-US" sz="3200" dirty="0" smtClean="0">
                <a:solidFill>
                  <a:srgbClr val="C00000"/>
                </a:solidFill>
                <a:latin typeface="Franklin Gothic Demi" pitchFamily="34" charset="0"/>
              </a:rPr>
              <a:t>special care </a:t>
            </a:r>
            <a:r>
              <a:rPr lang="en-US" sz="3200" dirty="0" smtClean="0">
                <a:latin typeface="Franklin Gothic Demi" pitchFamily="34" charset="0"/>
              </a:rPr>
              <a:t>of them, as they are new members of the family of the Promised </a:t>
            </a:r>
            <a:r>
              <a:rPr lang="en-US" sz="3200" dirty="0" err="1" smtClean="0">
                <a:latin typeface="Franklin Gothic Demi" pitchFamily="34" charset="0"/>
              </a:rPr>
              <a:t>Messiah</a:t>
            </a:r>
            <a:r>
              <a:rPr lang="en-US" sz="3200" baseline="30000" dirty="0" err="1" smtClean="0">
                <a:latin typeface="Franklin Gothic Demi" pitchFamily="34" charset="0"/>
              </a:rPr>
              <a:t>as</a:t>
            </a:r>
            <a:r>
              <a:rPr lang="en-US" sz="3200" dirty="0" smtClean="0">
                <a:latin typeface="Franklin Gothic Demi" pitchFamily="34" charset="0"/>
              </a:rPr>
              <a:t>. Our attention has long lasting impact on them</a:t>
            </a:r>
            <a:r>
              <a:rPr lang="en-US" sz="3200" dirty="0" smtClean="0">
                <a:latin typeface="Franklin Gothic Demi" pitchFamily="34" charset="0"/>
              </a:rPr>
              <a:t>.</a:t>
            </a:r>
            <a:endParaRPr lang="en-US" sz="3200" dirty="0" smtClean="0">
              <a:latin typeface="Franklin Gothic Demi" pitchFamily="34" charset="0"/>
            </a:endParaRPr>
          </a:p>
          <a:p>
            <a:r>
              <a:rPr lang="en-US" sz="3200" dirty="0" smtClean="0">
                <a:latin typeface="Franklin Gothic Demi" pitchFamily="34" charset="0"/>
              </a:rPr>
              <a:t>Please contact me if any kind of help is needed.</a:t>
            </a:r>
          </a:p>
          <a:p>
            <a:r>
              <a:rPr lang="en-US" sz="3200" dirty="0" smtClean="0">
                <a:latin typeface="Franklin Gothic Demi" pitchFamily="34" charset="0"/>
              </a:rPr>
              <a:t>I humbly request you to please </a:t>
            </a:r>
            <a:r>
              <a:rPr lang="en-US" sz="3200" dirty="0" smtClean="0">
                <a:latin typeface="Franklin Gothic Demi" pitchFamily="34" charset="0"/>
              </a:rPr>
              <a:t>pray </a:t>
            </a:r>
            <a:r>
              <a:rPr lang="en-US" sz="3200" dirty="0" smtClean="0">
                <a:latin typeface="Franklin Gothic Demi" pitchFamily="34" charset="0"/>
              </a:rPr>
              <a:t>for the new </a:t>
            </a:r>
            <a:r>
              <a:rPr lang="en-US" sz="3200" dirty="0" smtClean="0">
                <a:latin typeface="Franklin Gothic Demi" pitchFamily="34" charset="0"/>
              </a:rPr>
              <a:t>members, when you pray for your own families.</a:t>
            </a:r>
            <a:endParaRPr lang="en-US" sz="3200" dirty="0">
              <a:latin typeface="Franklin Gothic Dem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1520</TotalTime>
  <Words>607</Words>
  <Application>Microsoft Office PowerPoint</Application>
  <PresentationFormat>On-screen Show (4:3)</PresentationFormat>
  <Paragraphs>136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Flow</vt:lpstr>
      <vt:lpstr>Department Training of New Converts (Tarbiyat Nau Muba’i’in) Majlis Ansarullah USA</vt:lpstr>
      <vt:lpstr>New Converts (Nov. 2011)</vt:lpstr>
      <vt:lpstr>Local Focus for 2012:</vt:lpstr>
      <vt:lpstr>National Focus for 2012:</vt:lpstr>
      <vt:lpstr>National Focus for 2012 (continued):</vt:lpstr>
      <vt:lpstr>National Focus for 2012 (continued):</vt:lpstr>
      <vt:lpstr>Monthly Teleconferences  - 2012</vt:lpstr>
      <vt:lpstr>Request</vt:lpstr>
    </vt:vector>
  </TitlesOfParts>
  <Company>Cummins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Department Training of New Converts (Tarbiyat Nau Muba’i’in)</dc:title>
  <dc:creator>ip781</dc:creator>
  <cp:lastModifiedBy>ip781</cp:lastModifiedBy>
  <cp:revision>35</cp:revision>
  <dcterms:created xsi:type="dcterms:W3CDTF">2012-01-20T16:20:43Z</dcterms:created>
  <dcterms:modified xsi:type="dcterms:W3CDTF">2012-01-22T06:01:57Z</dcterms:modified>
</cp:coreProperties>
</file>